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7" r:id="rId2"/>
    <p:sldId id="291" r:id="rId3"/>
    <p:sldId id="285" r:id="rId4"/>
    <p:sldId id="274" r:id="rId5"/>
    <p:sldId id="286" r:id="rId6"/>
    <p:sldId id="292" r:id="rId7"/>
    <p:sldId id="287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88" r:id="rId16"/>
    <p:sldId id="280" r:id="rId17"/>
    <p:sldId id="284" r:id="rId18"/>
    <p:sldId id="289" r:id="rId19"/>
  </p:sldIdLst>
  <p:sldSz cx="9144000" cy="6858000" type="screen4x3"/>
  <p:notesSz cx="6807200" cy="993933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1000" b="1" kern="1200">
        <a:solidFill>
          <a:schemeClr val="bg2"/>
        </a:solidFill>
        <a:latin typeface="Microsoft Sans Serif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000" b="1" kern="1200">
        <a:solidFill>
          <a:schemeClr val="bg2"/>
        </a:solidFill>
        <a:latin typeface="Microsoft Sans Serif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000" b="1" kern="1200">
        <a:solidFill>
          <a:schemeClr val="bg2"/>
        </a:solidFill>
        <a:latin typeface="Microsoft Sans Serif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000" b="1" kern="1200">
        <a:solidFill>
          <a:schemeClr val="bg2"/>
        </a:solidFill>
        <a:latin typeface="Microsoft Sans Serif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000" b="1" kern="1200">
        <a:solidFill>
          <a:schemeClr val="bg2"/>
        </a:solidFill>
        <a:latin typeface="Microsoft Sans Serif" pitchFamily="34" charset="0"/>
        <a:ea typeface="+mn-ea"/>
        <a:cs typeface="Arial" charset="0"/>
      </a:defRPr>
    </a:lvl5pPr>
    <a:lvl6pPr marL="2286000" algn="l" defTabSz="914400" rtl="0" eaLnBrk="1" latinLnBrk="0" hangingPunct="1">
      <a:defRPr sz="1000" b="1" kern="1200">
        <a:solidFill>
          <a:schemeClr val="bg2"/>
        </a:solidFill>
        <a:latin typeface="Microsoft Sans Serif" pitchFamily="34" charset="0"/>
        <a:ea typeface="+mn-ea"/>
        <a:cs typeface="Arial" charset="0"/>
      </a:defRPr>
    </a:lvl6pPr>
    <a:lvl7pPr marL="2743200" algn="l" defTabSz="914400" rtl="0" eaLnBrk="1" latinLnBrk="0" hangingPunct="1">
      <a:defRPr sz="1000" b="1" kern="1200">
        <a:solidFill>
          <a:schemeClr val="bg2"/>
        </a:solidFill>
        <a:latin typeface="Microsoft Sans Serif" pitchFamily="34" charset="0"/>
        <a:ea typeface="+mn-ea"/>
        <a:cs typeface="Arial" charset="0"/>
      </a:defRPr>
    </a:lvl7pPr>
    <a:lvl8pPr marL="3200400" algn="l" defTabSz="914400" rtl="0" eaLnBrk="1" latinLnBrk="0" hangingPunct="1">
      <a:defRPr sz="1000" b="1" kern="1200">
        <a:solidFill>
          <a:schemeClr val="bg2"/>
        </a:solidFill>
        <a:latin typeface="Microsoft Sans Serif" pitchFamily="34" charset="0"/>
        <a:ea typeface="+mn-ea"/>
        <a:cs typeface="Arial" charset="0"/>
      </a:defRPr>
    </a:lvl8pPr>
    <a:lvl9pPr marL="3657600" algn="l" defTabSz="914400" rtl="0" eaLnBrk="1" latinLnBrk="0" hangingPunct="1">
      <a:defRPr sz="1000" b="1" kern="1200">
        <a:solidFill>
          <a:schemeClr val="bg2"/>
        </a:solidFill>
        <a:latin typeface="Microsoft Sans Serif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395D61"/>
    <a:srgbClr val="FCAC36"/>
    <a:srgbClr val="77ABBB"/>
    <a:srgbClr val="ADCBB8"/>
    <a:srgbClr val="0B2A51"/>
    <a:srgbClr val="001D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Gitternetz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Keine Formatvorlage, Tabellengitternetz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06799F8-075E-4A3A-A7F6-7FBC6576F1A4}" styleName="Designformatvorlage 2 - Akz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Designformatvorlage 2 - Akz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C083E6E3-FA7D-4D7B-A595-EF9225AFEA82}" styleName="Helle Formatvorlage 1 - Akz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99" autoAdjust="0"/>
    <p:restoredTop sz="91126" autoAdjust="0"/>
  </p:normalViewPr>
  <p:slideViewPr>
    <p:cSldViewPr>
      <p:cViewPr varScale="1">
        <p:scale>
          <a:sx n="75" d="100"/>
          <a:sy n="75" d="100"/>
        </p:scale>
        <p:origin x="1627" y="53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53" tIns="47826" rIns="95653" bIns="47826" numCol="1" anchor="t" anchorCtr="0" compatLnSpc="1">
            <a:prstTxWarp prst="textNoShape">
              <a:avLst/>
            </a:prstTxWarp>
          </a:bodyPr>
          <a:lstStyle>
            <a:lvl1pPr defTabSz="955883">
              <a:defRPr sz="1200" b="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5116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53" tIns="47826" rIns="95653" bIns="47826" numCol="1" anchor="t" anchorCtr="0" compatLnSpc="1">
            <a:prstTxWarp prst="textNoShape">
              <a:avLst/>
            </a:prstTxWarp>
          </a:bodyPr>
          <a:lstStyle>
            <a:lvl1pPr algn="r" defTabSz="955883">
              <a:defRPr sz="1200" b="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4040"/>
            <a:ext cx="29511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53" tIns="47826" rIns="95653" bIns="47826" numCol="1" anchor="b" anchorCtr="0" compatLnSpc="1">
            <a:prstTxWarp prst="textNoShape">
              <a:avLst/>
            </a:prstTxWarp>
          </a:bodyPr>
          <a:lstStyle>
            <a:lvl1pPr defTabSz="955883">
              <a:defRPr sz="1200" b="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4040"/>
            <a:ext cx="295116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53" tIns="47826" rIns="95653" bIns="47826" numCol="1" anchor="b" anchorCtr="0" compatLnSpc="1">
            <a:prstTxWarp prst="textNoShape">
              <a:avLst/>
            </a:prstTxWarp>
          </a:bodyPr>
          <a:lstStyle>
            <a:lvl1pPr algn="r" defTabSz="955883">
              <a:defRPr sz="1200" b="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0114496-BB53-4895-B841-405A5583A3E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83392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53" tIns="47826" rIns="95653" bIns="47826" numCol="1" anchor="t" anchorCtr="0" compatLnSpc="1">
            <a:prstTxWarp prst="textNoShape">
              <a:avLst/>
            </a:prstTxWarp>
          </a:bodyPr>
          <a:lstStyle>
            <a:lvl1pPr defTabSz="955883">
              <a:defRPr sz="1200" b="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5116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53" tIns="47826" rIns="95653" bIns="47826" numCol="1" anchor="t" anchorCtr="0" compatLnSpc="1">
            <a:prstTxWarp prst="textNoShape">
              <a:avLst/>
            </a:prstTxWarp>
          </a:bodyPr>
          <a:lstStyle>
            <a:lvl1pPr algn="r" defTabSz="955883">
              <a:defRPr sz="1200" b="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7713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1" y="4719640"/>
            <a:ext cx="4991100" cy="447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53" tIns="47826" rIns="95653" bIns="478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Klicken Sie, um die Formate des Vorlagentextes zu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040"/>
            <a:ext cx="29511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53" tIns="47826" rIns="95653" bIns="47826" numCol="1" anchor="b" anchorCtr="0" compatLnSpc="1">
            <a:prstTxWarp prst="textNoShape">
              <a:avLst/>
            </a:prstTxWarp>
          </a:bodyPr>
          <a:lstStyle>
            <a:lvl1pPr defTabSz="955883">
              <a:defRPr sz="1200" b="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4040"/>
            <a:ext cx="295116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53" tIns="47826" rIns="95653" bIns="47826" numCol="1" anchor="b" anchorCtr="0" compatLnSpc="1">
            <a:prstTxWarp prst="textNoShape">
              <a:avLst/>
            </a:prstTxWarp>
          </a:bodyPr>
          <a:lstStyle>
            <a:lvl1pPr algn="r" defTabSz="955883">
              <a:defRPr sz="1200" b="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0E24622-52B0-48EE-B1A9-070E4A0B6E6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615581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E24622-52B0-48EE-B1A9-070E4A0B6E62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49235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6328" y="6287159"/>
            <a:ext cx="567353" cy="430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964406" y="4725144"/>
            <a:ext cx="7467600" cy="685800"/>
          </a:xfrm>
        </p:spPr>
        <p:txBody>
          <a:bodyPr tIns="0" anchor="ctr"/>
          <a:lstStyle>
            <a:lvl1pPr marL="0" indent="0">
              <a:spcBef>
                <a:spcPct val="0"/>
              </a:spcBef>
              <a:defRPr sz="24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Formatvorlage des Untertitelmasters durch Klicken bearbeiten</a:t>
            </a:r>
          </a:p>
        </p:txBody>
      </p:sp>
      <p:sp>
        <p:nvSpPr>
          <p:cNvPr id="7" name="Rectangle 3"/>
          <p:cNvSpPr>
            <a:spLocks noChangeArrowheads="1"/>
          </p:cNvSpPr>
          <p:nvPr userDrawn="1"/>
        </p:nvSpPr>
        <p:spPr bwMode="auto">
          <a:xfrm>
            <a:off x="-1678" y="1052736"/>
            <a:ext cx="9145678" cy="58110"/>
          </a:xfrm>
          <a:prstGeom prst="rect">
            <a:avLst/>
          </a:prstGeom>
          <a:solidFill>
            <a:srgbClr val="006600"/>
          </a:solidFill>
          <a:ln w="11430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anchor="ctr"/>
          <a:lstStyle/>
          <a:p>
            <a:pPr lvl="0" eaLnBrk="1" hangingPunct="1"/>
            <a:endParaRPr lang="de-DE" altLang="de-DE" sz="2400">
              <a:solidFill>
                <a:schemeClr val="tx1"/>
              </a:solidFill>
              <a:latin typeface="Tahoma" pitchFamily="34" charset="0"/>
              <a:cs typeface="+mn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1468" y="188640"/>
            <a:ext cx="529302" cy="701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15" descr="TU_Logo_90_HKS41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1" y="6343912"/>
            <a:ext cx="1080120" cy="31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3"/>
          <p:cNvSpPr>
            <a:spLocks noChangeArrowheads="1"/>
          </p:cNvSpPr>
          <p:nvPr userDrawn="1"/>
        </p:nvSpPr>
        <p:spPr bwMode="auto">
          <a:xfrm>
            <a:off x="-1678" y="6178632"/>
            <a:ext cx="9145678" cy="58110"/>
          </a:xfrm>
          <a:prstGeom prst="rect">
            <a:avLst/>
          </a:prstGeom>
          <a:solidFill>
            <a:srgbClr val="006600"/>
          </a:solidFill>
          <a:ln w="11430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anchor="ctr"/>
          <a:lstStyle/>
          <a:p>
            <a:pPr lvl="0" eaLnBrk="1" hangingPunct="1"/>
            <a:endParaRPr lang="de-DE" altLang="de-DE" sz="2400">
              <a:solidFill>
                <a:schemeClr val="tx1"/>
              </a:solidFill>
              <a:latin typeface="Tahoma" pitchFamily="34" charset="0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TU Dresden, </a:t>
            </a:r>
            <a:fld id="{A617E5BF-7043-48AC-B911-5AB62D66228F}" type="datetime1">
              <a:rPr lang="de-DE"/>
              <a:pPr>
                <a:defRPr/>
              </a:pPr>
              <a:t>02.02.2026</a:t>
            </a:fld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Präsentationsname XYZ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Folie </a:t>
            </a:r>
            <a:fld id="{755EC96E-7AA4-430A-AEB5-A9A12B528194}" type="slidenum">
              <a:rPr lang="de-DE"/>
              <a:pPr>
                <a:defRPr/>
              </a:pPr>
              <a:t>‹Nr.›</a:t>
            </a:fld>
            <a:r>
              <a:rPr lang="de-DE"/>
              <a:t> von XYZ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TU Dresden, </a:t>
            </a:r>
            <a:fld id="{AE4F4DD1-727B-4A4F-98D3-65299B230317}" type="datetime1">
              <a:rPr lang="de-DE"/>
              <a:pPr>
                <a:defRPr/>
              </a:pPr>
              <a:t>02.02.2026</a:t>
            </a:fld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Präsentationsname XYZ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Folie </a:t>
            </a:r>
            <a:fld id="{42DFBB78-5743-4581-A20D-7D7A0D9F3E20}" type="slidenum">
              <a:rPr lang="de-DE"/>
              <a:pPr>
                <a:defRPr/>
              </a:pPr>
              <a:t>‹Nr.›</a:t>
            </a:fld>
            <a:r>
              <a:rPr lang="de-DE"/>
              <a:t> von XYZ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07175" y="1676400"/>
            <a:ext cx="1874838" cy="441960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977900" y="1676400"/>
            <a:ext cx="5476875" cy="4419600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TU Dresden, </a:t>
            </a:r>
            <a:fld id="{BB11827F-6DCE-4842-9560-586A3499C4DA}" type="datetime1">
              <a:rPr lang="de-DE"/>
              <a:pPr>
                <a:defRPr/>
              </a:pPr>
              <a:t>02.02.2026</a:t>
            </a:fld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Präsentationsname XYZ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Folie </a:t>
            </a:r>
            <a:fld id="{4A58775F-8731-40A2-95F7-D18A83D29508}" type="slidenum">
              <a:rPr lang="de-DE"/>
              <a:pPr>
                <a:defRPr/>
              </a:pPr>
              <a:t>‹Nr.›</a:t>
            </a:fld>
            <a:r>
              <a:rPr lang="de-DE"/>
              <a:t> von XYZ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TU Dresden, </a:t>
            </a:r>
            <a:fld id="{CD88EE5E-F9BE-492E-BDD2-4AFC7A7535AA}" type="datetime1">
              <a:rPr lang="de-DE"/>
              <a:pPr>
                <a:defRPr/>
              </a:pPr>
              <a:t>02.02.2026</a:t>
            </a:fld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Präsentationsname XYZ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Folie </a:t>
            </a:r>
            <a:fld id="{8332FA3E-249A-405D-8F70-EAAF8C4A7271}" type="slidenum">
              <a:rPr lang="de-DE"/>
              <a:pPr>
                <a:defRPr/>
              </a:pPr>
              <a:t>‹Nr.›</a:t>
            </a:fld>
            <a:r>
              <a:rPr lang="de-DE"/>
              <a:t> von XYZ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e 2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339915715"/>
              </p:ext>
            </p:extLst>
          </p:nvPr>
        </p:nvGraphicFramePr>
        <p:xfrm>
          <a:off x="214282" y="2335152"/>
          <a:ext cx="8715436" cy="4143405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1788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88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88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788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81135"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81135"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81135"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639" y="1262050"/>
            <a:ext cx="7504113" cy="381000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TU Dresden, </a:t>
            </a:r>
            <a:fld id="{E3350630-AFA1-40AA-B15A-698EBB8B308A}" type="datetime1">
              <a:rPr lang="de-DE"/>
              <a:pPr>
                <a:defRPr/>
              </a:pPr>
              <a:t>02.02.2026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Präsentationsname XYZ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Folie </a:t>
            </a:r>
            <a:fld id="{D2ACD277-EB5E-457A-809A-3190DE82180A}" type="slidenum">
              <a:rPr lang="de-DE"/>
              <a:pPr>
                <a:defRPr/>
              </a:pPr>
              <a:t>‹Nr.›</a:t>
            </a:fld>
            <a:r>
              <a:rPr lang="de-DE"/>
              <a:t> von XYZ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 userDrawn="1"/>
        </p:nvSpPr>
        <p:spPr bwMode="auto">
          <a:xfrm>
            <a:off x="977900" y="1676400"/>
            <a:ext cx="750411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anchor="ctr"/>
          <a:lstStyle/>
          <a:p>
            <a:pPr>
              <a:defRPr/>
            </a:pPr>
            <a:r>
              <a:rPr lang="de-DE" sz="2400" b="0" kern="0">
                <a:latin typeface="+mj-lt"/>
                <a:ea typeface="+mj-ea"/>
                <a:cs typeface="+mj-cs"/>
              </a:rPr>
              <a:t>Titelmasterformat durch Klicken bearbeiten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TU Dresden, </a:t>
            </a:r>
            <a:fld id="{33CC2841-D734-48A2-9EDC-23B0475D5106}" type="datetime1">
              <a:rPr lang="de-DE"/>
              <a:pPr>
                <a:defRPr/>
              </a:pPr>
              <a:t>02.02.2026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Präsentationsname XYZ</a:t>
            </a:r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Folie </a:t>
            </a:r>
            <a:fld id="{F814A197-164B-4D05-9D36-9A7B46941C42}" type="slidenum">
              <a:rPr lang="de-DE"/>
              <a:pPr>
                <a:defRPr/>
              </a:pPr>
              <a:t>‹Nr.›</a:t>
            </a:fld>
            <a:r>
              <a:rPr lang="de-DE"/>
              <a:t> von XYZ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990600" y="2590800"/>
            <a:ext cx="3657600" cy="350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800600" y="2590800"/>
            <a:ext cx="3657600" cy="350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TU Dresden, </a:t>
            </a:r>
            <a:fld id="{B48D0555-7527-4F6A-A568-0C585645DF74}" type="datetime1">
              <a:rPr lang="de-DE"/>
              <a:pPr>
                <a:defRPr/>
              </a:pPr>
              <a:t>02.02.2026</a:t>
            </a:fld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Präsentationsname XYZ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Folie </a:t>
            </a:r>
            <a:fld id="{47B50B61-1739-48D3-9672-7B3448AE9C32}" type="slidenum">
              <a:rPr lang="de-DE"/>
              <a:pPr>
                <a:defRPr/>
              </a:pPr>
              <a:t>‹Nr.›</a:t>
            </a:fld>
            <a:r>
              <a:rPr lang="de-DE"/>
              <a:t> von XYZ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TU Dresden, </a:t>
            </a:r>
            <a:fld id="{228EB55E-E28D-41A5-BB3E-D100FC145960}" type="datetime1">
              <a:rPr lang="de-DE"/>
              <a:pPr>
                <a:defRPr/>
              </a:pPr>
              <a:t>02.02.2026</a:t>
            </a:fld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Präsentationsname XYZ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Folie </a:t>
            </a:r>
            <a:fld id="{DF568D60-E3F0-4291-B861-9801008295D3}" type="slidenum">
              <a:rPr lang="de-DE"/>
              <a:pPr>
                <a:defRPr/>
              </a:pPr>
              <a:t>‹Nr.›</a:t>
            </a:fld>
            <a:r>
              <a:rPr lang="de-DE"/>
              <a:t> von XYZ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TU Dresden, </a:t>
            </a:r>
            <a:fld id="{FFD13DCB-C54D-43E1-B896-2A5626D2F5DB}" type="datetime1">
              <a:rPr lang="de-DE"/>
              <a:pPr>
                <a:defRPr/>
              </a:pPr>
              <a:t>02.02.2026</a:t>
            </a:fld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Präsentationsname XYZ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Folie </a:t>
            </a:r>
            <a:fld id="{827270E1-EC24-4947-AF00-B61C6F330E02}" type="slidenum">
              <a:rPr lang="de-DE"/>
              <a:pPr>
                <a:defRPr/>
              </a:pPr>
              <a:t>‹Nr.›</a:t>
            </a:fld>
            <a:r>
              <a:rPr lang="de-DE"/>
              <a:t> von XYZ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TU Dresden, </a:t>
            </a:r>
            <a:fld id="{49314570-7309-4A14-9D40-5C96F21E1695}" type="datetime1">
              <a:rPr lang="de-DE"/>
              <a:pPr>
                <a:defRPr/>
              </a:pPr>
              <a:t>02.02.2026</a:t>
            </a:fld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Präsentationsname XYZ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Folie </a:t>
            </a:r>
            <a:fld id="{37C480DA-CF34-46EF-A0F6-D7661F25CBA1}" type="slidenum">
              <a:rPr lang="de-DE"/>
              <a:pPr>
                <a:defRPr/>
              </a:pPr>
              <a:t>‹Nr.›</a:t>
            </a:fld>
            <a:r>
              <a:rPr lang="de-DE"/>
              <a:t> von XYZ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TU Dresden, </a:t>
            </a:r>
            <a:fld id="{C5033C65-85F0-4B01-B76E-12D5F6CB6914}" type="datetime1">
              <a:rPr lang="de-DE"/>
              <a:pPr>
                <a:defRPr/>
              </a:pPr>
              <a:t>02.02.2026</a:t>
            </a:fld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Präsentationsname XYZ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Folie </a:t>
            </a:r>
            <a:fld id="{13708514-9053-4E5F-A37E-EF6ED7B0D32B}" type="slidenum">
              <a:rPr lang="de-DE"/>
              <a:pPr>
                <a:defRPr/>
              </a:pPr>
              <a:t>‹Nr.›</a:t>
            </a:fld>
            <a:r>
              <a:rPr lang="de-DE"/>
              <a:t> von XYZ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77900" y="1333500"/>
            <a:ext cx="750411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Klicken Sie, um das Titelformat zu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2214563"/>
            <a:ext cx="74676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Klicken Sie, um die Formate des Vorlagentextes zu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0600" y="6324600"/>
            <a:ext cx="205740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de-DE"/>
              <a:t>TU Dresden, </a:t>
            </a:r>
            <a:fld id="{7AF4BD82-72CB-44AE-A888-0C2C3CE94313}" type="datetime1">
              <a:rPr lang="de-DE"/>
              <a:pPr>
                <a:defRPr/>
              </a:pPr>
              <a:t>02.02.2026</a:t>
            </a:fld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defRPr b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de-DE"/>
              <a:t>Präsentationsname XYZ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b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de-DE"/>
              <a:t>Folie </a:t>
            </a:r>
            <a:fld id="{E2AEF29B-4E63-4D35-B7F9-3FAC5A9D3275}" type="slidenum">
              <a:rPr lang="de-DE"/>
              <a:pPr>
                <a:defRPr/>
              </a:pPr>
              <a:t>‹Nr.›</a:t>
            </a:fld>
            <a:r>
              <a:rPr lang="de-DE"/>
              <a:t> von XYZ</a:t>
            </a:r>
          </a:p>
        </p:txBody>
      </p:sp>
      <p:sp>
        <p:nvSpPr>
          <p:cNvPr id="13" name="Rectangle 3"/>
          <p:cNvSpPr>
            <a:spLocks noChangeArrowheads="1"/>
          </p:cNvSpPr>
          <p:nvPr userDrawn="1"/>
        </p:nvSpPr>
        <p:spPr bwMode="auto">
          <a:xfrm>
            <a:off x="-1678" y="980728"/>
            <a:ext cx="9182190" cy="85336"/>
          </a:xfrm>
          <a:prstGeom prst="rect">
            <a:avLst/>
          </a:prstGeom>
          <a:solidFill>
            <a:srgbClr val="006600"/>
          </a:solidFill>
          <a:ln w="11430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lang="de-DE" altLang="de-DE"/>
          </a:p>
        </p:txBody>
      </p:sp>
      <p:pic>
        <p:nvPicPr>
          <p:cNvPr id="14" name="Picture 2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1468" y="188640"/>
            <a:ext cx="529302" cy="701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9" r:id="rId2"/>
    <p:sldLayoutId id="2147483689" r:id="rId3"/>
    <p:sldLayoutId id="2147483690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rgbClr val="001D4B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rgbClr val="001D4B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1400">
          <a:solidFill>
            <a:srgbClr val="001D4B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-"/>
        <a:defRPr sz="1400">
          <a:solidFill>
            <a:srgbClr val="001D4B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-"/>
        <a:defRPr sz="1400">
          <a:solidFill>
            <a:srgbClr val="001D4B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-"/>
        <a:defRPr sz="1400">
          <a:solidFill>
            <a:srgbClr val="001D4B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-"/>
        <a:defRPr sz="1400">
          <a:solidFill>
            <a:srgbClr val="001D4B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-"/>
        <a:defRPr sz="1400">
          <a:solidFill>
            <a:srgbClr val="001D4B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-"/>
        <a:defRPr sz="1400">
          <a:solidFill>
            <a:srgbClr val="001D4B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/>
          <p:cNvSpPr>
            <a:spLocks noGrp="1" noChangeArrowheads="1"/>
          </p:cNvSpPr>
          <p:nvPr>
            <p:ph type="ctrTitle" idx="4294967295"/>
          </p:nvPr>
        </p:nvSpPr>
        <p:spPr>
          <a:xfrm>
            <a:off x="1115616" y="2420888"/>
            <a:ext cx="6973713" cy="1713657"/>
          </a:xfrm>
        </p:spPr>
        <p:txBody>
          <a:bodyPr/>
          <a:lstStyle/>
          <a:p>
            <a:pPr algn="ctr" eaLnBrk="1" hangingPunct="1"/>
            <a:r>
              <a:rPr lang="de-DE" sz="5400" b="1" dirty="0" err="1">
                <a:latin typeface="Calibri" panose="020F0502020204030204" pitchFamily="34" charset="0"/>
                <a:cs typeface="Calibri" panose="020F0502020204030204" pitchFamily="34" charset="0"/>
              </a:rPr>
              <a:t>Funktiogrammvorlagen</a:t>
            </a:r>
            <a:r>
              <a:rPr lang="de-DE" sz="5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de-DE" sz="5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de-DE" sz="5400" b="1" dirty="0">
                <a:latin typeface="Calibri" panose="020F0502020204030204" pitchFamily="34" charset="0"/>
                <a:cs typeface="Calibri" panose="020F0502020204030204" pitchFamily="34" charset="0"/>
              </a:rPr>
              <a:t>für Holzernteverfahren</a:t>
            </a:r>
            <a:endParaRPr lang="de-DE" sz="5400" b="1" dirty="0"/>
          </a:p>
        </p:txBody>
      </p:sp>
      <p:sp>
        <p:nvSpPr>
          <p:cNvPr id="5124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964406" y="4725144"/>
            <a:ext cx="7135986" cy="685800"/>
          </a:xfrm>
        </p:spPr>
        <p:txBody>
          <a:bodyPr/>
          <a:lstStyle/>
          <a:p>
            <a:pPr algn="r" eaLnBrk="1" hangingPunct="1">
              <a:buFontTx/>
              <a:buNone/>
            </a:pPr>
            <a:r>
              <a:rPr lang="de-DE" dirty="0"/>
              <a:t>Version 	5 (Dezember 2016)</a:t>
            </a:r>
          </a:p>
          <a:p>
            <a:pPr algn="r" eaLnBrk="1" hangingPunct="1">
              <a:buFontTx/>
              <a:buNone/>
            </a:pPr>
            <a:r>
              <a:rPr lang="de-DE" dirty="0">
                <a:solidFill>
                  <a:schemeClr val="bg2"/>
                </a:solidFill>
              </a:rPr>
              <a:t>Version 8/2026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9"/>
          <p:cNvGrpSpPr>
            <a:grpSpLocks noChangeAspect="1"/>
          </p:cNvGrpSpPr>
          <p:nvPr/>
        </p:nvGrpSpPr>
        <p:grpSpPr bwMode="auto">
          <a:xfrm>
            <a:off x="4714875" y="5429250"/>
            <a:ext cx="1905000" cy="952500"/>
            <a:chOff x="3843" y="2532"/>
            <a:chExt cx="1200" cy="600"/>
          </a:xfrm>
        </p:grpSpPr>
        <p:sp>
          <p:nvSpPr>
            <p:cNvPr id="10409" name="Oval 30"/>
            <p:cNvSpPr>
              <a:spLocks noChangeArrowheads="1"/>
            </p:cNvSpPr>
            <p:nvPr/>
          </p:nvSpPr>
          <p:spPr bwMode="auto">
            <a:xfrm>
              <a:off x="4281" y="2712"/>
              <a:ext cx="96" cy="96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410" name="Freeform 31"/>
            <p:cNvSpPr>
              <a:spLocks/>
            </p:cNvSpPr>
            <p:nvPr/>
          </p:nvSpPr>
          <p:spPr bwMode="auto">
            <a:xfrm>
              <a:off x="4461" y="2940"/>
              <a:ext cx="90" cy="90"/>
            </a:xfrm>
            <a:custGeom>
              <a:avLst/>
              <a:gdLst>
                <a:gd name="T0" fmla="*/ 30 w 15"/>
                <a:gd name="T1" fmla="*/ 0 h 15"/>
                <a:gd name="T2" fmla="*/ 0 w 15"/>
                <a:gd name="T3" fmla="*/ 90 h 15"/>
                <a:gd name="T4" fmla="*/ 0 w 15"/>
                <a:gd name="T5" fmla="*/ 90 h 15"/>
                <a:gd name="T6" fmla="*/ 84 w 15"/>
                <a:gd name="T7" fmla="*/ 90 h 15"/>
                <a:gd name="T8" fmla="*/ 90 w 15"/>
                <a:gd name="T9" fmla="*/ 0 h 15"/>
                <a:gd name="T10" fmla="*/ 30 w 15"/>
                <a:gd name="T11" fmla="*/ 0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"/>
                <a:gd name="T19" fmla="*/ 0 h 15"/>
                <a:gd name="T20" fmla="*/ 15 w 15"/>
                <a:gd name="T21" fmla="*/ 15 h 1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" h="15">
                  <a:moveTo>
                    <a:pt x="5" y="0"/>
                  </a:moveTo>
                  <a:lnTo>
                    <a:pt x="0" y="15"/>
                  </a:lnTo>
                  <a:lnTo>
                    <a:pt x="14" y="15"/>
                  </a:lnTo>
                  <a:lnTo>
                    <a:pt x="1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411" name="Freeform 32"/>
            <p:cNvSpPr>
              <a:spLocks/>
            </p:cNvSpPr>
            <p:nvPr/>
          </p:nvSpPr>
          <p:spPr bwMode="auto">
            <a:xfrm>
              <a:off x="4077" y="2934"/>
              <a:ext cx="156" cy="96"/>
            </a:xfrm>
            <a:custGeom>
              <a:avLst/>
              <a:gdLst>
                <a:gd name="T0" fmla="*/ 0 w 26"/>
                <a:gd name="T1" fmla="*/ 0 h 16"/>
                <a:gd name="T2" fmla="*/ 156 w 26"/>
                <a:gd name="T3" fmla="*/ 0 h 16"/>
                <a:gd name="T4" fmla="*/ 144 w 26"/>
                <a:gd name="T5" fmla="*/ 96 h 16"/>
                <a:gd name="T6" fmla="*/ 18 w 26"/>
                <a:gd name="T7" fmla="*/ 96 h 16"/>
                <a:gd name="T8" fmla="*/ 0 w 26"/>
                <a:gd name="T9" fmla="*/ 0 h 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"/>
                <a:gd name="T16" fmla="*/ 0 h 16"/>
                <a:gd name="T17" fmla="*/ 26 w 26"/>
                <a:gd name="T18" fmla="*/ 16 h 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" h="16">
                  <a:moveTo>
                    <a:pt x="0" y="0"/>
                  </a:moveTo>
                  <a:lnTo>
                    <a:pt x="26" y="0"/>
                  </a:lnTo>
                  <a:lnTo>
                    <a:pt x="24" y="16"/>
                  </a:lnTo>
                  <a:lnTo>
                    <a:pt x="3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412" name="Freeform 33"/>
            <p:cNvSpPr>
              <a:spLocks/>
            </p:cNvSpPr>
            <p:nvPr/>
          </p:nvSpPr>
          <p:spPr bwMode="auto">
            <a:xfrm>
              <a:off x="3951" y="2778"/>
              <a:ext cx="468" cy="156"/>
            </a:xfrm>
            <a:custGeom>
              <a:avLst/>
              <a:gdLst>
                <a:gd name="T0" fmla="*/ 0 w 78"/>
                <a:gd name="T1" fmla="*/ 0 h 26"/>
                <a:gd name="T2" fmla="*/ 402 w 78"/>
                <a:gd name="T3" fmla="*/ 0 h 26"/>
                <a:gd name="T4" fmla="*/ 468 w 78"/>
                <a:gd name="T5" fmla="*/ 156 h 26"/>
                <a:gd name="T6" fmla="*/ 0 w 78"/>
                <a:gd name="T7" fmla="*/ 156 h 26"/>
                <a:gd name="T8" fmla="*/ 0 w 78"/>
                <a:gd name="T9" fmla="*/ 0 h 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8"/>
                <a:gd name="T16" fmla="*/ 0 h 26"/>
                <a:gd name="T17" fmla="*/ 78 w 78"/>
                <a:gd name="T18" fmla="*/ 26 h 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8" h="26">
                  <a:moveTo>
                    <a:pt x="0" y="0"/>
                  </a:moveTo>
                  <a:lnTo>
                    <a:pt x="67" y="0"/>
                  </a:lnTo>
                  <a:lnTo>
                    <a:pt x="78" y="26"/>
                  </a:lnTo>
                  <a:lnTo>
                    <a:pt x="0" y="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413" name="Freeform 34"/>
            <p:cNvSpPr>
              <a:spLocks/>
            </p:cNvSpPr>
            <p:nvPr/>
          </p:nvSpPr>
          <p:spPr bwMode="auto">
            <a:xfrm>
              <a:off x="3855" y="2592"/>
              <a:ext cx="156" cy="138"/>
            </a:xfrm>
            <a:custGeom>
              <a:avLst/>
              <a:gdLst>
                <a:gd name="T0" fmla="*/ 30 w 26"/>
                <a:gd name="T1" fmla="*/ 138 h 23"/>
                <a:gd name="T2" fmla="*/ 126 w 26"/>
                <a:gd name="T3" fmla="*/ 138 h 23"/>
                <a:gd name="T4" fmla="*/ 0 60000 65536"/>
                <a:gd name="T5" fmla="*/ 0 60000 65536"/>
                <a:gd name="T6" fmla="*/ 0 w 26"/>
                <a:gd name="T7" fmla="*/ 0 h 23"/>
                <a:gd name="T8" fmla="*/ 26 w 26"/>
                <a:gd name="T9" fmla="*/ 23 h 2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6" h="23">
                  <a:moveTo>
                    <a:pt x="5" y="23"/>
                  </a:moveTo>
                  <a:cubicBezTo>
                    <a:pt x="0" y="0"/>
                    <a:pt x="26" y="2"/>
                    <a:pt x="21" y="23"/>
                  </a:cubicBezTo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414" name="Freeform 35"/>
            <p:cNvSpPr>
              <a:spLocks/>
            </p:cNvSpPr>
            <p:nvPr/>
          </p:nvSpPr>
          <p:spPr bwMode="auto">
            <a:xfrm>
              <a:off x="3933" y="2610"/>
              <a:ext cx="24" cy="24"/>
            </a:xfrm>
            <a:custGeom>
              <a:avLst/>
              <a:gdLst>
                <a:gd name="T0" fmla="*/ 24 w 4"/>
                <a:gd name="T1" fmla="*/ 0 h 4"/>
                <a:gd name="T2" fmla="*/ 24 w 4"/>
                <a:gd name="T3" fmla="*/ 0 h 4"/>
                <a:gd name="T4" fmla="*/ 24 w 4"/>
                <a:gd name="T5" fmla="*/ 18 h 4"/>
                <a:gd name="T6" fmla="*/ 18 w 4"/>
                <a:gd name="T7" fmla="*/ 18 h 4"/>
                <a:gd name="T8" fmla="*/ 6 w 4"/>
                <a:gd name="T9" fmla="*/ 18 h 4"/>
                <a:gd name="T10" fmla="*/ 6 w 4"/>
                <a:gd name="T11" fmla="*/ 18 h 4"/>
                <a:gd name="T12" fmla="*/ 6 w 4"/>
                <a:gd name="T13" fmla="*/ 6 h 4"/>
                <a:gd name="T14" fmla="*/ 6 w 4"/>
                <a:gd name="T15" fmla="*/ 0 h 4"/>
                <a:gd name="T16" fmla="*/ 24 w 4"/>
                <a:gd name="T17" fmla="*/ 0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"/>
                <a:gd name="T28" fmla="*/ 0 h 4"/>
                <a:gd name="T29" fmla="*/ 4 w 4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cubicBezTo>
                    <a:pt x="4" y="1"/>
                    <a:pt x="4" y="2"/>
                    <a:pt x="4" y="3"/>
                  </a:cubicBezTo>
                  <a:lnTo>
                    <a:pt x="3" y="3"/>
                  </a:lnTo>
                  <a:cubicBezTo>
                    <a:pt x="2" y="4"/>
                    <a:pt x="1" y="4"/>
                    <a:pt x="1" y="3"/>
                  </a:cubicBezTo>
                  <a:cubicBezTo>
                    <a:pt x="0" y="3"/>
                    <a:pt x="0" y="2"/>
                    <a:pt x="1" y="1"/>
                  </a:cubicBezTo>
                  <a:lnTo>
                    <a:pt x="1" y="0"/>
                  </a:lnTo>
                  <a:cubicBezTo>
                    <a:pt x="2" y="0"/>
                    <a:pt x="3" y="0"/>
                    <a:pt x="4" y="0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415" name="Freeform 36"/>
            <p:cNvSpPr>
              <a:spLocks/>
            </p:cNvSpPr>
            <p:nvPr/>
          </p:nvSpPr>
          <p:spPr bwMode="auto">
            <a:xfrm>
              <a:off x="3945" y="2532"/>
              <a:ext cx="594" cy="408"/>
            </a:xfrm>
            <a:custGeom>
              <a:avLst/>
              <a:gdLst>
                <a:gd name="T0" fmla="*/ 594 w 99"/>
                <a:gd name="T1" fmla="*/ 408 h 68"/>
                <a:gd name="T2" fmla="*/ 594 w 99"/>
                <a:gd name="T3" fmla="*/ 138 h 68"/>
                <a:gd name="T4" fmla="*/ 258 w 99"/>
                <a:gd name="T5" fmla="*/ 0 h 68"/>
                <a:gd name="T6" fmla="*/ 0 w 99"/>
                <a:gd name="T7" fmla="*/ 66 h 68"/>
                <a:gd name="T8" fmla="*/ 12 w 99"/>
                <a:gd name="T9" fmla="*/ 96 h 68"/>
                <a:gd name="T10" fmla="*/ 258 w 99"/>
                <a:gd name="T11" fmla="*/ 36 h 68"/>
                <a:gd name="T12" fmla="*/ 564 w 99"/>
                <a:gd name="T13" fmla="*/ 168 h 68"/>
                <a:gd name="T14" fmla="*/ 564 w 99"/>
                <a:gd name="T15" fmla="*/ 408 h 68"/>
                <a:gd name="T16" fmla="*/ 594 w 99"/>
                <a:gd name="T17" fmla="*/ 408 h 6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99"/>
                <a:gd name="T28" fmla="*/ 0 h 68"/>
                <a:gd name="T29" fmla="*/ 99 w 99"/>
                <a:gd name="T30" fmla="*/ 68 h 6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99" h="68">
                  <a:moveTo>
                    <a:pt x="99" y="68"/>
                  </a:moveTo>
                  <a:lnTo>
                    <a:pt x="99" y="23"/>
                  </a:lnTo>
                  <a:lnTo>
                    <a:pt x="43" y="0"/>
                  </a:lnTo>
                  <a:lnTo>
                    <a:pt x="0" y="11"/>
                  </a:lnTo>
                  <a:lnTo>
                    <a:pt x="2" y="16"/>
                  </a:lnTo>
                  <a:lnTo>
                    <a:pt x="43" y="6"/>
                  </a:lnTo>
                  <a:lnTo>
                    <a:pt x="94" y="28"/>
                  </a:lnTo>
                  <a:lnTo>
                    <a:pt x="94" y="68"/>
                  </a:lnTo>
                  <a:lnTo>
                    <a:pt x="99" y="68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416" name="Rectangle 37"/>
            <p:cNvSpPr>
              <a:spLocks noChangeArrowheads="1"/>
            </p:cNvSpPr>
            <p:nvPr/>
          </p:nvSpPr>
          <p:spPr bwMode="auto">
            <a:xfrm>
              <a:off x="4059" y="3030"/>
              <a:ext cx="486" cy="36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417" name="Oval 38"/>
            <p:cNvSpPr>
              <a:spLocks noChangeArrowheads="1"/>
            </p:cNvSpPr>
            <p:nvPr/>
          </p:nvSpPr>
          <p:spPr bwMode="auto">
            <a:xfrm>
              <a:off x="4119" y="2994"/>
              <a:ext cx="132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418" name="Oval 39"/>
            <p:cNvSpPr>
              <a:spLocks noChangeArrowheads="1"/>
            </p:cNvSpPr>
            <p:nvPr/>
          </p:nvSpPr>
          <p:spPr bwMode="auto">
            <a:xfrm>
              <a:off x="4287" y="2994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419" name="Freeform 40"/>
            <p:cNvSpPr>
              <a:spLocks/>
            </p:cNvSpPr>
            <p:nvPr/>
          </p:nvSpPr>
          <p:spPr bwMode="auto">
            <a:xfrm>
              <a:off x="4599" y="2724"/>
              <a:ext cx="444" cy="342"/>
            </a:xfrm>
            <a:custGeom>
              <a:avLst/>
              <a:gdLst>
                <a:gd name="T0" fmla="*/ 192 w 74"/>
                <a:gd name="T1" fmla="*/ 342 h 57"/>
                <a:gd name="T2" fmla="*/ 444 w 74"/>
                <a:gd name="T3" fmla="*/ 294 h 57"/>
                <a:gd name="T4" fmla="*/ 426 w 74"/>
                <a:gd name="T5" fmla="*/ 198 h 57"/>
                <a:gd name="T6" fmla="*/ 282 w 74"/>
                <a:gd name="T7" fmla="*/ 180 h 57"/>
                <a:gd name="T8" fmla="*/ 258 w 74"/>
                <a:gd name="T9" fmla="*/ 24 h 57"/>
                <a:gd name="T10" fmla="*/ 270 w 74"/>
                <a:gd name="T11" fmla="*/ 0 h 57"/>
                <a:gd name="T12" fmla="*/ 72 w 74"/>
                <a:gd name="T13" fmla="*/ 0 h 57"/>
                <a:gd name="T14" fmla="*/ 78 w 74"/>
                <a:gd name="T15" fmla="*/ 24 h 57"/>
                <a:gd name="T16" fmla="*/ 66 w 74"/>
                <a:gd name="T17" fmla="*/ 180 h 57"/>
                <a:gd name="T18" fmla="*/ 0 w 74"/>
                <a:gd name="T19" fmla="*/ 192 h 57"/>
                <a:gd name="T20" fmla="*/ 0 w 74"/>
                <a:gd name="T21" fmla="*/ 342 h 57"/>
                <a:gd name="T22" fmla="*/ 192 w 74"/>
                <a:gd name="T23" fmla="*/ 342 h 5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4"/>
                <a:gd name="T37" fmla="*/ 0 h 57"/>
                <a:gd name="T38" fmla="*/ 74 w 74"/>
                <a:gd name="T39" fmla="*/ 57 h 5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4" h="57">
                  <a:moveTo>
                    <a:pt x="32" y="57"/>
                  </a:moveTo>
                  <a:lnTo>
                    <a:pt x="74" y="49"/>
                  </a:lnTo>
                  <a:lnTo>
                    <a:pt x="71" y="33"/>
                  </a:lnTo>
                  <a:lnTo>
                    <a:pt x="47" y="30"/>
                  </a:lnTo>
                  <a:lnTo>
                    <a:pt x="43" y="4"/>
                  </a:lnTo>
                  <a:lnTo>
                    <a:pt x="45" y="0"/>
                  </a:lnTo>
                  <a:lnTo>
                    <a:pt x="12" y="0"/>
                  </a:lnTo>
                  <a:lnTo>
                    <a:pt x="13" y="4"/>
                  </a:lnTo>
                  <a:lnTo>
                    <a:pt x="11" y="30"/>
                  </a:lnTo>
                  <a:lnTo>
                    <a:pt x="0" y="32"/>
                  </a:lnTo>
                  <a:lnTo>
                    <a:pt x="0" y="57"/>
                  </a:lnTo>
                  <a:lnTo>
                    <a:pt x="32" y="57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420" name="Oval 41"/>
            <p:cNvSpPr>
              <a:spLocks noChangeArrowheads="1"/>
            </p:cNvSpPr>
            <p:nvPr/>
          </p:nvSpPr>
          <p:spPr bwMode="auto">
            <a:xfrm>
              <a:off x="4635" y="2994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421" name="Oval 42"/>
            <p:cNvSpPr>
              <a:spLocks noChangeArrowheads="1"/>
            </p:cNvSpPr>
            <p:nvPr/>
          </p:nvSpPr>
          <p:spPr bwMode="auto">
            <a:xfrm>
              <a:off x="4803" y="2994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422" name="Freeform 43"/>
            <p:cNvSpPr>
              <a:spLocks/>
            </p:cNvSpPr>
            <p:nvPr/>
          </p:nvSpPr>
          <p:spPr bwMode="auto">
            <a:xfrm>
              <a:off x="4689" y="2754"/>
              <a:ext cx="168" cy="144"/>
            </a:xfrm>
            <a:custGeom>
              <a:avLst/>
              <a:gdLst>
                <a:gd name="T0" fmla="*/ 144 w 28"/>
                <a:gd name="T1" fmla="*/ 0 h 24"/>
                <a:gd name="T2" fmla="*/ 168 w 28"/>
                <a:gd name="T3" fmla="*/ 144 h 24"/>
                <a:gd name="T4" fmla="*/ 0 w 28"/>
                <a:gd name="T5" fmla="*/ 144 h 24"/>
                <a:gd name="T6" fmla="*/ 18 w 28"/>
                <a:gd name="T7" fmla="*/ 0 h 24"/>
                <a:gd name="T8" fmla="*/ 144 w 28"/>
                <a:gd name="T9" fmla="*/ 0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"/>
                <a:gd name="T16" fmla="*/ 0 h 24"/>
                <a:gd name="T17" fmla="*/ 28 w 28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" h="24">
                  <a:moveTo>
                    <a:pt x="24" y="0"/>
                  </a:moveTo>
                  <a:lnTo>
                    <a:pt x="28" y="24"/>
                  </a:lnTo>
                  <a:lnTo>
                    <a:pt x="0" y="24"/>
                  </a:lnTo>
                  <a:lnTo>
                    <a:pt x="3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423" name="Line 44"/>
            <p:cNvSpPr>
              <a:spLocks noChangeShapeType="1"/>
            </p:cNvSpPr>
            <p:nvPr/>
          </p:nvSpPr>
          <p:spPr bwMode="auto">
            <a:xfrm flipV="1">
              <a:off x="4041" y="2814"/>
              <a:ext cx="1" cy="120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424" name="Line 45"/>
            <p:cNvSpPr>
              <a:spLocks noChangeShapeType="1"/>
            </p:cNvSpPr>
            <p:nvPr/>
          </p:nvSpPr>
          <p:spPr bwMode="auto">
            <a:xfrm flipV="1">
              <a:off x="4275" y="2814"/>
              <a:ext cx="1" cy="120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425" name="Freeform 46"/>
            <p:cNvSpPr>
              <a:spLocks/>
            </p:cNvSpPr>
            <p:nvPr/>
          </p:nvSpPr>
          <p:spPr bwMode="auto">
            <a:xfrm>
              <a:off x="3843" y="2778"/>
              <a:ext cx="108" cy="156"/>
            </a:xfrm>
            <a:custGeom>
              <a:avLst/>
              <a:gdLst>
                <a:gd name="T0" fmla="*/ 108 w 18"/>
                <a:gd name="T1" fmla="*/ 156 h 26"/>
                <a:gd name="T2" fmla="*/ 0 w 18"/>
                <a:gd name="T3" fmla="*/ 156 h 26"/>
                <a:gd name="T4" fmla="*/ 108 w 18"/>
                <a:gd name="T5" fmla="*/ 0 h 26"/>
                <a:gd name="T6" fmla="*/ 0 60000 65536"/>
                <a:gd name="T7" fmla="*/ 0 60000 65536"/>
                <a:gd name="T8" fmla="*/ 0 60000 65536"/>
                <a:gd name="T9" fmla="*/ 0 w 18"/>
                <a:gd name="T10" fmla="*/ 0 h 26"/>
                <a:gd name="T11" fmla="*/ 18 w 18"/>
                <a:gd name="T12" fmla="*/ 26 h 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" h="26">
                  <a:moveTo>
                    <a:pt x="18" y="26"/>
                  </a:moveTo>
                  <a:lnTo>
                    <a:pt x="0" y="26"/>
                  </a:lnTo>
                  <a:lnTo>
                    <a:pt x="18" y="0"/>
                  </a:lnTo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grpSp>
        <p:nvGrpSpPr>
          <p:cNvPr id="10243" name="Group 14"/>
          <p:cNvGrpSpPr>
            <a:grpSpLocks noChangeAspect="1"/>
          </p:cNvGrpSpPr>
          <p:nvPr/>
        </p:nvGrpSpPr>
        <p:grpSpPr bwMode="auto">
          <a:xfrm>
            <a:off x="428625" y="2714625"/>
            <a:ext cx="1743075" cy="904875"/>
            <a:chOff x="522" y="1047"/>
            <a:chExt cx="1098" cy="570"/>
          </a:xfrm>
        </p:grpSpPr>
        <p:sp>
          <p:nvSpPr>
            <p:cNvPr id="10395" name="Freeform 15"/>
            <p:cNvSpPr>
              <a:spLocks/>
            </p:cNvSpPr>
            <p:nvPr/>
          </p:nvSpPr>
          <p:spPr bwMode="auto">
            <a:xfrm>
              <a:off x="600" y="1203"/>
              <a:ext cx="24" cy="24"/>
            </a:xfrm>
            <a:custGeom>
              <a:avLst/>
              <a:gdLst>
                <a:gd name="T0" fmla="*/ 24 w 4"/>
                <a:gd name="T1" fmla="*/ 6 h 4"/>
                <a:gd name="T2" fmla="*/ 24 w 4"/>
                <a:gd name="T3" fmla="*/ 6 h 4"/>
                <a:gd name="T4" fmla="*/ 24 w 4"/>
                <a:gd name="T5" fmla="*/ 18 h 4"/>
                <a:gd name="T6" fmla="*/ 18 w 4"/>
                <a:gd name="T7" fmla="*/ 18 h 4"/>
                <a:gd name="T8" fmla="*/ 6 w 4"/>
                <a:gd name="T9" fmla="*/ 18 h 4"/>
                <a:gd name="T10" fmla="*/ 6 w 4"/>
                <a:gd name="T11" fmla="*/ 18 h 4"/>
                <a:gd name="T12" fmla="*/ 6 w 4"/>
                <a:gd name="T13" fmla="*/ 6 h 4"/>
                <a:gd name="T14" fmla="*/ 12 w 4"/>
                <a:gd name="T15" fmla="*/ 0 h 4"/>
                <a:gd name="T16" fmla="*/ 24 w 4"/>
                <a:gd name="T17" fmla="*/ 6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"/>
                <a:gd name="T28" fmla="*/ 0 h 4"/>
                <a:gd name="T29" fmla="*/ 4 w 4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" h="4">
                  <a:moveTo>
                    <a:pt x="4" y="1"/>
                  </a:moveTo>
                  <a:lnTo>
                    <a:pt x="4" y="1"/>
                  </a:lnTo>
                  <a:cubicBezTo>
                    <a:pt x="4" y="1"/>
                    <a:pt x="4" y="2"/>
                    <a:pt x="4" y="3"/>
                  </a:cubicBezTo>
                  <a:lnTo>
                    <a:pt x="3" y="3"/>
                  </a:lnTo>
                  <a:cubicBezTo>
                    <a:pt x="2" y="4"/>
                    <a:pt x="1" y="4"/>
                    <a:pt x="1" y="3"/>
                  </a:cubicBezTo>
                  <a:cubicBezTo>
                    <a:pt x="0" y="3"/>
                    <a:pt x="0" y="2"/>
                    <a:pt x="1" y="1"/>
                  </a:cubicBezTo>
                  <a:lnTo>
                    <a:pt x="2" y="0"/>
                  </a:lnTo>
                  <a:cubicBezTo>
                    <a:pt x="2" y="0"/>
                    <a:pt x="3" y="0"/>
                    <a:pt x="4" y="1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96" name="Line 16"/>
            <p:cNvSpPr>
              <a:spLocks noChangeShapeType="1"/>
            </p:cNvSpPr>
            <p:nvPr/>
          </p:nvSpPr>
          <p:spPr bwMode="auto">
            <a:xfrm>
              <a:off x="756" y="1305"/>
              <a:ext cx="1" cy="20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97" name="Line 17"/>
            <p:cNvSpPr>
              <a:spLocks noChangeShapeType="1"/>
            </p:cNvSpPr>
            <p:nvPr/>
          </p:nvSpPr>
          <p:spPr bwMode="auto">
            <a:xfrm>
              <a:off x="876" y="1305"/>
              <a:ext cx="1" cy="20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98" name="Rectangle 18"/>
            <p:cNvSpPr>
              <a:spLocks noChangeArrowheads="1"/>
            </p:cNvSpPr>
            <p:nvPr/>
          </p:nvSpPr>
          <p:spPr bwMode="auto">
            <a:xfrm>
              <a:off x="618" y="1515"/>
              <a:ext cx="564" cy="42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99" name="Oval 19"/>
            <p:cNvSpPr>
              <a:spLocks noChangeArrowheads="1"/>
            </p:cNvSpPr>
            <p:nvPr/>
          </p:nvSpPr>
          <p:spPr bwMode="auto">
            <a:xfrm>
              <a:off x="672" y="1479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400" name="Oval 20"/>
            <p:cNvSpPr>
              <a:spLocks noChangeArrowheads="1"/>
            </p:cNvSpPr>
            <p:nvPr/>
          </p:nvSpPr>
          <p:spPr bwMode="auto">
            <a:xfrm>
              <a:off x="846" y="1479"/>
              <a:ext cx="132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401" name="Line 21"/>
            <p:cNvSpPr>
              <a:spLocks noChangeShapeType="1"/>
            </p:cNvSpPr>
            <p:nvPr/>
          </p:nvSpPr>
          <p:spPr bwMode="auto">
            <a:xfrm>
              <a:off x="630" y="1305"/>
              <a:ext cx="1" cy="20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402" name="Line 22"/>
            <p:cNvSpPr>
              <a:spLocks noChangeShapeType="1"/>
            </p:cNvSpPr>
            <p:nvPr/>
          </p:nvSpPr>
          <p:spPr bwMode="auto">
            <a:xfrm>
              <a:off x="1032" y="1305"/>
              <a:ext cx="1" cy="20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403" name="Freeform 23"/>
            <p:cNvSpPr>
              <a:spLocks/>
            </p:cNvSpPr>
            <p:nvPr/>
          </p:nvSpPr>
          <p:spPr bwMode="auto">
            <a:xfrm>
              <a:off x="612" y="1047"/>
              <a:ext cx="558" cy="408"/>
            </a:xfrm>
            <a:custGeom>
              <a:avLst/>
              <a:gdLst>
                <a:gd name="T0" fmla="*/ 558 w 93"/>
                <a:gd name="T1" fmla="*/ 408 h 68"/>
                <a:gd name="T2" fmla="*/ 558 w 93"/>
                <a:gd name="T3" fmla="*/ 138 h 68"/>
                <a:gd name="T4" fmla="*/ 222 w 93"/>
                <a:gd name="T5" fmla="*/ 0 h 68"/>
                <a:gd name="T6" fmla="*/ 0 w 93"/>
                <a:gd name="T7" fmla="*/ 150 h 68"/>
                <a:gd name="T8" fmla="*/ 18 w 93"/>
                <a:gd name="T9" fmla="*/ 168 h 68"/>
                <a:gd name="T10" fmla="*/ 222 w 93"/>
                <a:gd name="T11" fmla="*/ 36 h 68"/>
                <a:gd name="T12" fmla="*/ 528 w 93"/>
                <a:gd name="T13" fmla="*/ 168 h 68"/>
                <a:gd name="T14" fmla="*/ 528 w 93"/>
                <a:gd name="T15" fmla="*/ 408 h 68"/>
                <a:gd name="T16" fmla="*/ 558 w 93"/>
                <a:gd name="T17" fmla="*/ 408 h 6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93"/>
                <a:gd name="T28" fmla="*/ 0 h 68"/>
                <a:gd name="T29" fmla="*/ 93 w 93"/>
                <a:gd name="T30" fmla="*/ 68 h 6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93" h="68">
                  <a:moveTo>
                    <a:pt x="93" y="68"/>
                  </a:moveTo>
                  <a:lnTo>
                    <a:pt x="93" y="23"/>
                  </a:lnTo>
                  <a:lnTo>
                    <a:pt x="37" y="0"/>
                  </a:lnTo>
                  <a:lnTo>
                    <a:pt x="0" y="25"/>
                  </a:lnTo>
                  <a:lnTo>
                    <a:pt x="3" y="28"/>
                  </a:lnTo>
                  <a:lnTo>
                    <a:pt x="37" y="6"/>
                  </a:lnTo>
                  <a:lnTo>
                    <a:pt x="88" y="28"/>
                  </a:lnTo>
                  <a:lnTo>
                    <a:pt x="88" y="68"/>
                  </a:lnTo>
                  <a:lnTo>
                    <a:pt x="93" y="68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404" name="Freeform 24"/>
            <p:cNvSpPr>
              <a:spLocks/>
            </p:cNvSpPr>
            <p:nvPr/>
          </p:nvSpPr>
          <p:spPr bwMode="auto">
            <a:xfrm>
              <a:off x="1104" y="1425"/>
              <a:ext cx="84" cy="84"/>
            </a:xfrm>
            <a:custGeom>
              <a:avLst/>
              <a:gdLst>
                <a:gd name="T0" fmla="*/ 24 w 14"/>
                <a:gd name="T1" fmla="*/ 0 h 14"/>
                <a:gd name="T2" fmla="*/ 0 w 14"/>
                <a:gd name="T3" fmla="*/ 84 h 14"/>
                <a:gd name="T4" fmla="*/ 0 w 14"/>
                <a:gd name="T5" fmla="*/ 84 h 14"/>
                <a:gd name="T6" fmla="*/ 78 w 14"/>
                <a:gd name="T7" fmla="*/ 84 h 14"/>
                <a:gd name="T8" fmla="*/ 84 w 14"/>
                <a:gd name="T9" fmla="*/ 0 h 14"/>
                <a:gd name="T10" fmla="*/ 24 w 14"/>
                <a:gd name="T11" fmla="*/ 0 h 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"/>
                <a:gd name="T19" fmla="*/ 0 h 14"/>
                <a:gd name="T20" fmla="*/ 14 w 14"/>
                <a:gd name="T21" fmla="*/ 14 h 1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" h="14">
                  <a:moveTo>
                    <a:pt x="4" y="0"/>
                  </a:moveTo>
                  <a:lnTo>
                    <a:pt x="0" y="14"/>
                  </a:lnTo>
                  <a:lnTo>
                    <a:pt x="13" y="14"/>
                  </a:lnTo>
                  <a:lnTo>
                    <a:pt x="14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405" name="Freeform 25"/>
            <p:cNvSpPr>
              <a:spLocks/>
            </p:cNvSpPr>
            <p:nvPr/>
          </p:nvSpPr>
          <p:spPr bwMode="auto">
            <a:xfrm>
              <a:off x="522" y="1191"/>
              <a:ext cx="162" cy="144"/>
            </a:xfrm>
            <a:custGeom>
              <a:avLst/>
              <a:gdLst>
                <a:gd name="T0" fmla="*/ 36 w 27"/>
                <a:gd name="T1" fmla="*/ 144 h 24"/>
                <a:gd name="T2" fmla="*/ 132 w 27"/>
                <a:gd name="T3" fmla="*/ 144 h 24"/>
                <a:gd name="T4" fmla="*/ 0 60000 65536"/>
                <a:gd name="T5" fmla="*/ 0 60000 65536"/>
                <a:gd name="T6" fmla="*/ 0 w 27"/>
                <a:gd name="T7" fmla="*/ 0 h 24"/>
                <a:gd name="T8" fmla="*/ 27 w 27"/>
                <a:gd name="T9" fmla="*/ 24 h 2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7" h="24">
                  <a:moveTo>
                    <a:pt x="6" y="24"/>
                  </a:moveTo>
                  <a:cubicBezTo>
                    <a:pt x="0" y="0"/>
                    <a:pt x="27" y="0"/>
                    <a:pt x="22" y="24"/>
                  </a:cubicBezTo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406" name="Freeform 26"/>
            <p:cNvSpPr>
              <a:spLocks/>
            </p:cNvSpPr>
            <p:nvPr/>
          </p:nvSpPr>
          <p:spPr bwMode="auto">
            <a:xfrm>
              <a:off x="1230" y="1215"/>
              <a:ext cx="390" cy="342"/>
            </a:xfrm>
            <a:custGeom>
              <a:avLst/>
              <a:gdLst>
                <a:gd name="T0" fmla="*/ 180 w 65"/>
                <a:gd name="T1" fmla="*/ 342 h 57"/>
                <a:gd name="T2" fmla="*/ 390 w 65"/>
                <a:gd name="T3" fmla="*/ 294 h 57"/>
                <a:gd name="T4" fmla="*/ 378 w 65"/>
                <a:gd name="T5" fmla="*/ 198 h 57"/>
                <a:gd name="T6" fmla="*/ 258 w 65"/>
                <a:gd name="T7" fmla="*/ 180 h 57"/>
                <a:gd name="T8" fmla="*/ 240 w 65"/>
                <a:gd name="T9" fmla="*/ 24 h 57"/>
                <a:gd name="T10" fmla="*/ 246 w 65"/>
                <a:gd name="T11" fmla="*/ 0 h 57"/>
                <a:gd name="T12" fmla="*/ 102 w 65"/>
                <a:gd name="T13" fmla="*/ 0 h 57"/>
                <a:gd name="T14" fmla="*/ 54 w 65"/>
                <a:gd name="T15" fmla="*/ 180 h 57"/>
                <a:gd name="T16" fmla="*/ 0 w 65"/>
                <a:gd name="T17" fmla="*/ 216 h 57"/>
                <a:gd name="T18" fmla="*/ 0 w 65"/>
                <a:gd name="T19" fmla="*/ 342 h 57"/>
                <a:gd name="T20" fmla="*/ 90 w 65"/>
                <a:gd name="T21" fmla="*/ 342 h 57"/>
                <a:gd name="T22" fmla="*/ 180 w 65"/>
                <a:gd name="T23" fmla="*/ 342 h 5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65"/>
                <a:gd name="T37" fmla="*/ 0 h 57"/>
                <a:gd name="T38" fmla="*/ 65 w 65"/>
                <a:gd name="T39" fmla="*/ 57 h 5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65" h="57">
                  <a:moveTo>
                    <a:pt x="30" y="57"/>
                  </a:moveTo>
                  <a:lnTo>
                    <a:pt x="65" y="49"/>
                  </a:lnTo>
                  <a:lnTo>
                    <a:pt x="63" y="33"/>
                  </a:lnTo>
                  <a:lnTo>
                    <a:pt x="43" y="30"/>
                  </a:lnTo>
                  <a:lnTo>
                    <a:pt x="40" y="4"/>
                  </a:lnTo>
                  <a:lnTo>
                    <a:pt x="41" y="0"/>
                  </a:lnTo>
                  <a:cubicBezTo>
                    <a:pt x="33" y="0"/>
                    <a:pt x="25" y="0"/>
                    <a:pt x="17" y="0"/>
                  </a:cubicBezTo>
                  <a:cubicBezTo>
                    <a:pt x="10" y="7"/>
                    <a:pt x="7" y="19"/>
                    <a:pt x="9" y="30"/>
                  </a:cubicBezTo>
                  <a:cubicBezTo>
                    <a:pt x="5" y="31"/>
                    <a:pt x="2" y="33"/>
                    <a:pt x="0" y="36"/>
                  </a:cubicBezTo>
                  <a:lnTo>
                    <a:pt x="0" y="57"/>
                  </a:lnTo>
                  <a:lnTo>
                    <a:pt x="15" y="57"/>
                  </a:lnTo>
                  <a:lnTo>
                    <a:pt x="30" y="57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407" name="Oval 27"/>
            <p:cNvSpPr>
              <a:spLocks noChangeArrowheads="1"/>
            </p:cNvSpPr>
            <p:nvPr/>
          </p:nvSpPr>
          <p:spPr bwMode="auto">
            <a:xfrm>
              <a:off x="1272" y="1449"/>
              <a:ext cx="168" cy="16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408" name="Freeform 28"/>
            <p:cNvSpPr>
              <a:spLocks/>
            </p:cNvSpPr>
            <p:nvPr/>
          </p:nvSpPr>
          <p:spPr bwMode="auto">
            <a:xfrm>
              <a:off x="1308" y="1245"/>
              <a:ext cx="150" cy="144"/>
            </a:xfrm>
            <a:custGeom>
              <a:avLst/>
              <a:gdLst>
                <a:gd name="T0" fmla="*/ 132 w 25"/>
                <a:gd name="T1" fmla="*/ 0 h 24"/>
                <a:gd name="T2" fmla="*/ 150 w 25"/>
                <a:gd name="T3" fmla="*/ 144 h 24"/>
                <a:gd name="T4" fmla="*/ 12 w 25"/>
                <a:gd name="T5" fmla="*/ 144 h 24"/>
                <a:gd name="T6" fmla="*/ 42 w 25"/>
                <a:gd name="T7" fmla="*/ 0 h 24"/>
                <a:gd name="T8" fmla="*/ 132 w 25"/>
                <a:gd name="T9" fmla="*/ 0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24"/>
                <a:gd name="T17" fmla="*/ 25 w 25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24">
                  <a:moveTo>
                    <a:pt x="22" y="0"/>
                  </a:moveTo>
                  <a:lnTo>
                    <a:pt x="25" y="24"/>
                  </a:lnTo>
                  <a:lnTo>
                    <a:pt x="2" y="24"/>
                  </a:lnTo>
                  <a:cubicBezTo>
                    <a:pt x="0" y="16"/>
                    <a:pt x="2" y="7"/>
                    <a:pt x="7" y="0"/>
                  </a:cubicBezTo>
                  <a:lnTo>
                    <a:pt x="22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grpSp>
        <p:nvGrpSpPr>
          <p:cNvPr id="10244" name="Group 31"/>
          <p:cNvGrpSpPr>
            <a:grpSpLocks noChangeAspect="1"/>
          </p:cNvGrpSpPr>
          <p:nvPr/>
        </p:nvGrpSpPr>
        <p:grpSpPr bwMode="auto">
          <a:xfrm>
            <a:off x="2680717" y="2714749"/>
            <a:ext cx="1819275" cy="904875"/>
            <a:chOff x="1827" y="1047"/>
            <a:chExt cx="1146" cy="570"/>
          </a:xfrm>
        </p:grpSpPr>
        <p:sp>
          <p:nvSpPr>
            <p:cNvPr id="10380" name="Line 32"/>
            <p:cNvSpPr>
              <a:spLocks noChangeShapeType="1"/>
            </p:cNvSpPr>
            <p:nvPr/>
          </p:nvSpPr>
          <p:spPr bwMode="auto">
            <a:xfrm>
              <a:off x="2061" y="1299"/>
              <a:ext cx="1" cy="210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81" name="Line 33"/>
            <p:cNvSpPr>
              <a:spLocks noChangeShapeType="1"/>
            </p:cNvSpPr>
            <p:nvPr/>
          </p:nvSpPr>
          <p:spPr bwMode="auto">
            <a:xfrm>
              <a:off x="2187" y="1305"/>
              <a:ext cx="1" cy="20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82" name="Rectangle 34"/>
            <p:cNvSpPr>
              <a:spLocks noChangeArrowheads="1"/>
            </p:cNvSpPr>
            <p:nvPr/>
          </p:nvSpPr>
          <p:spPr bwMode="auto">
            <a:xfrm>
              <a:off x="1923" y="1515"/>
              <a:ext cx="564" cy="42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83" name="Oval 35"/>
            <p:cNvSpPr>
              <a:spLocks noChangeArrowheads="1"/>
            </p:cNvSpPr>
            <p:nvPr/>
          </p:nvSpPr>
          <p:spPr bwMode="auto">
            <a:xfrm>
              <a:off x="1983" y="1479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84" name="Oval 36"/>
            <p:cNvSpPr>
              <a:spLocks noChangeArrowheads="1"/>
            </p:cNvSpPr>
            <p:nvPr/>
          </p:nvSpPr>
          <p:spPr bwMode="auto">
            <a:xfrm>
              <a:off x="2151" y="1479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85" name="Freeform 37"/>
            <p:cNvSpPr>
              <a:spLocks/>
            </p:cNvSpPr>
            <p:nvPr/>
          </p:nvSpPr>
          <p:spPr bwMode="auto">
            <a:xfrm>
              <a:off x="2529" y="1203"/>
              <a:ext cx="444" cy="348"/>
            </a:xfrm>
            <a:custGeom>
              <a:avLst/>
              <a:gdLst>
                <a:gd name="T0" fmla="*/ 204 w 74"/>
                <a:gd name="T1" fmla="*/ 348 h 58"/>
                <a:gd name="T2" fmla="*/ 444 w 74"/>
                <a:gd name="T3" fmla="*/ 300 h 58"/>
                <a:gd name="T4" fmla="*/ 432 w 74"/>
                <a:gd name="T5" fmla="*/ 198 h 58"/>
                <a:gd name="T6" fmla="*/ 294 w 74"/>
                <a:gd name="T7" fmla="*/ 180 h 58"/>
                <a:gd name="T8" fmla="*/ 276 w 74"/>
                <a:gd name="T9" fmla="*/ 24 h 58"/>
                <a:gd name="T10" fmla="*/ 282 w 74"/>
                <a:gd name="T11" fmla="*/ 0 h 58"/>
                <a:gd name="T12" fmla="*/ 120 w 74"/>
                <a:gd name="T13" fmla="*/ 0 h 58"/>
                <a:gd name="T14" fmla="*/ 66 w 74"/>
                <a:gd name="T15" fmla="*/ 180 h 58"/>
                <a:gd name="T16" fmla="*/ 0 w 74"/>
                <a:gd name="T17" fmla="*/ 216 h 58"/>
                <a:gd name="T18" fmla="*/ 0 w 74"/>
                <a:gd name="T19" fmla="*/ 348 h 58"/>
                <a:gd name="T20" fmla="*/ 102 w 74"/>
                <a:gd name="T21" fmla="*/ 348 h 58"/>
                <a:gd name="T22" fmla="*/ 204 w 74"/>
                <a:gd name="T23" fmla="*/ 348 h 5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4"/>
                <a:gd name="T37" fmla="*/ 0 h 58"/>
                <a:gd name="T38" fmla="*/ 74 w 74"/>
                <a:gd name="T39" fmla="*/ 58 h 5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4" h="58">
                  <a:moveTo>
                    <a:pt x="34" y="58"/>
                  </a:moveTo>
                  <a:lnTo>
                    <a:pt x="74" y="50"/>
                  </a:lnTo>
                  <a:lnTo>
                    <a:pt x="72" y="33"/>
                  </a:lnTo>
                  <a:lnTo>
                    <a:pt x="49" y="30"/>
                  </a:lnTo>
                  <a:lnTo>
                    <a:pt x="46" y="4"/>
                  </a:lnTo>
                  <a:lnTo>
                    <a:pt x="47" y="0"/>
                  </a:lnTo>
                  <a:cubicBezTo>
                    <a:pt x="38" y="0"/>
                    <a:pt x="29" y="0"/>
                    <a:pt x="20" y="0"/>
                  </a:cubicBezTo>
                  <a:cubicBezTo>
                    <a:pt x="13" y="7"/>
                    <a:pt x="9" y="19"/>
                    <a:pt x="11" y="30"/>
                  </a:cubicBezTo>
                  <a:cubicBezTo>
                    <a:pt x="6" y="31"/>
                    <a:pt x="3" y="33"/>
                    <a:pt x="0" y="36"/>
                  </a:cubicBezTo>
                  <a:lnTo>
                    <a:pt x="0" y="58"/>
                  </a:lnTo>
                  <a:lnTo>
                    <a:pt x="17" y="58"/>
                  </a:lnTo>
                  <a:lnTo>
                    <a:pt x="34" y="58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86" name="Line 38"/>
            <p:cNvSpPr>
              <a:spLocks noChangeShapeType="1"/>
            </p:cNvSpPr>
            <p:nvPr/>
          </p:nvSpPr>
          <p:spPr bwMode="auto">
            <a:xfrm>
              <a:off x="1935" y="1305"/>
              <a:ext cx="1" cy="20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87" name="Line 39"/>
            <p:cNvSpPr>
              <a:spLocks noChangeShapeType="1"/>
            </p:cNvSpPr>
            <p:nvPr/>
          </p:nvSpPr>
          <p:spPr bwMode="auto">
            <a:xfrm>
              <a:off x="2337" y="1305"/>
              <a:ext cx="1" cy="20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88" name="Freeform 40"/>
            <p:cNvSpPr>
              <a:spLocks/>
            </p:cNvSpPr>
            <p:nvPr/>
          </p:nvSpPr>
          <p:spPr bwMode="auto">
            <a:xfrm>
              <a:off x="1923" y="1047"/>
              <a:ext cx="558" cy="408"/>
            </a:xfrm>
            <a:custGeom>
              <a:avLst/>
              <a:gdLst>
                <a:gd name="T0" fmla="*/ 558 w 93"/>
                <a:gd name="T1" fmla="*/ 408 h 68"/>
                <a:gd name="T2" fmla="*/ 558 w 93"/>
                <a:gd name="T3" fmla="*/ 138 h 68"/>
                <a:gd name="T4" fmla="*/ 222 w 93"/>
                <a:gd name="T5" fmla="*/ 0 h 68"/>
                <a:gd name="T6" fmla="*/ 0 w 93"/>
                <a:gd name="T7" fmla="*/ 150 h 68"/>
                <a:gd name="T8" fmla="*/ 18 w 93"/>
                <a:gd name="T9" fmla="*/ 174 h 68"/>
                <a:gd name="T10" fmla="*/ 228 w 93"/>
                <a:gd name="T11" fmla="*/ 36 h 68"/>
                <a:gd name="T12" fmla="*/ 528 w 93"/>
                <a:gd name="T13" fmla="*/ 174 h 68"/>
                <a:gd name="T14" fmla="*/ 528 w 93"/>
                <a:gd name="T15" fmla="*/ 408 h 68"/>
                <a:gd name="T16" fmla="*/ 558 w 93"/>
                <a:gd name="T17" fmla="*/ 408 h 6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93"/>
                <a:gd name="T28" fmla="*/ 0 h 68"/>
                <a:gd name="T29" fmla="*/ 93 w 93"/>
                <a:gd name="T30" fmla="*/ 68 h 6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93" h="68">
                  <a:moveTo>
                    <a:pt x="93" y="68"/>
                  </a:moveTo>
                  <a:lnTo>
                    <a:pt x="93" y="23"/>
                  </a:lnTo>
                  <a:lnTo>
                    <a:pt x="37" y="0"/>
                  </a:lnTo>
                  <a:lnTo>
                    <a:pt x="0" y="25"/>
                  </a:lnTo>
                  <a:lnTo>
                    <a:pt x="3" y="29"/>
                  </a:lnTo>
                  <a:lnTo>
                    <a:pt x="38" y="6"/>
                  </a:lnTo>
                  <a:lnTo>
                    <a:pt x="88" y="29"/>
                  </a:lnTo>
                  <a:lnTo>
                    <a:pt x="88" y="68"/>
                  </a:lnTo>
                  <a:lnTo>
                    <a:pt x="93" y="68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89" name="Freeform 41"/>
            <p:cNvSpPr>
              <a:spLocks/>
            </p:cNvSpPr>
            <p:nvPr/>
          </p:nvSpPr>
          <p:spPr bwMode="auto">
            <a:xfrm>
              <a:off x="2409" y="1419"/>
              <a:ext cx="90" cy="90"/>
            </a:xfrm>
            <a:custGeom>
              <a:avLst/>
              <a:gdLst>
                <a:gd name="T0" fmla="*/ 30 w 15"/>
                <a:gd name="T1" fmla="*/ 0 h 15"/>
                <a:gd name="T2" fmla="*/ 0 w 15"/>
                <a:gd name="T3" fmla="*/ 90 h 15"/>
                <a:gd name="T4" fmla="*/ 0 w 15"/>
                <a:gd name="T5" fmla="*/ 90 h 15"/>
                <a:gd name="T6" fmla="*/ 78 w 15"/>
                <a:gd name="T7" fmla="*/ 90 h 15"/>
                <a:gd name="T8" fmla="*/ 90 w 15"/>
                <a:gd name="T9" fmla="*/ 0 h 15"/>
                <a:gd name="T10" fmla="*/ 30 w 15"/>
                <a:gd name="T11" fmla="*/ 0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"/>
                <a:gd name="T19" fmla="*/ 0 h 15"/>
                <a:gd name="T20" fmla="*/ 15 w 15"/>
                <a:gd name="T21" fmla="*/ 15 h 1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" h="15">
                  <a:moveTo>
                    <a:pt x="5" y="0"/>
                  </a:moveTo>
                  <a:lnTo>
                    <a:pt x="0" y="15"/>
                  </a:lnTo>
                  <a:lnTo>
                    <a:pt x="13" y="15"/>
                  </a:lnTo>
                  <a:lnTo>
                    <a:pt x="1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90" name="Oval 42"/>
            <p:cNvSpPr>
              <a:spLocks noChangeArrowheads="1"/>
            </p:cNvSpPr>
            <p:nvPr/>
          </p:nvSpPr>
          <p:spPr bwMode="auto">
            <a:xfrm>
              <a:off x="2553" y="1479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91" name="Oval 43"/>
            <p:cNvSpPr>
              <a:spLocks noChangeArrowheads="1"/>
            </p:cNvSpPr>
            <p:nvPr/>
          </p:nvSpPr>
          <p:spPr bwMode="auto">
            <a:xfrm>
              <a:off x="2727" y="1479"/>
              <a:ext cx="132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92" name="Freeform 44"/>
            <p:cNvSpPr>
              <a:spLocks/>
            </p:cNvSpPr>
            <p:nvPr/>
          </p:nvSpPr>
          <p:spPr bwMode="auto">
            <a:xfrm>
              <a:off x="1827" y="1191"/>
              <a:ext cx="162" cy="138"/>
            </a:xfrm>
            <a:custGeom>
              <a:avLst/>
              <a:gdLst>
                <a:gd name="T0" fmla="*/ 36 w 27"/>
                <a:gd name="T1" fmla="*/ 138 h 23"/>
                <a:gd name="T2" fmla="*/ 132 w 27"/>
                <a:gd name="T3" fmla="*/ 138 h 23"/>
                <a:gd name="T4" fmla="*/ 0 60000 65536"/>
                <a:gd name="T5" fmla="*/ 0 60000 65536"/>
                <a:gd name="T6" fmla="*/ 0 w 27"/>
                <a:gd name="T7" fmla="*/ 0 h 23"/>
                <a:gd name="T8" fmla="*/ 27 w 27"/>
                <a:gd name="T9" fmla="*/ 23 h 2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7" h="23">
                  <a:moveTo>
                    <a:pt x="6" y="23"/>
                  </a:moveTo>
                  <a:cubicBezTo>
                    <a:pt x="0" y="0"/>
                    <a:pt x="27" y="1"/>
                    <a:pt x="22" y="23"/>
                  </a:cubicBezTo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93" name="Freeform 45"/>
            <p:cNvSpPr>
              <a:spLocks/>
            </p:cNvSpPr>
            <p:nvPr/>
          </p:nvSpPr>
          <p:spPr bwMode="auto">
            <a:xfrm>
              <a:off x="2613" y="1233"/>
              <a:ext cx="180" cy="144"/>
            </a:xfrm>
            <a:custGeom>
              <a:avLst/>
              <a:gdLst>
                <a:gd name="T0" fmla="*/ 162 w 30"/>
                <a:gd name="T1" fmla="*/ 0 h 24"/>
                <a:gd name="T2" fmla="*/ 180 w 30"/>
                <a:gd name="T3" fmla="*/ 144 h 24"/>
                <a:gd name="T4" fmla="*/ 12 w 30"/>
                <a:gd name="T5" fmla="*/ 144 h 24"/>
                <a:gd name="T6" fmla="*/ 42 w 30"/>
                <a:gd name="T7" fmla="*/ 0 h 24"/>
                <a:gd name="T8" fmla="*/ 162 w 30"/>
                <a:gd name="T9" fmla="*/ 0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"/>
                <a:gd name="T16" fmla="*/ 0 h 24"/>
                <a:gd name="T17" fmla="*/ 30 w 30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" h="24">
                  <a:moveTo>
                    <a:pt x="27" y="0"/>
                  </a:moveTo>
                  <a:lnTo>
                    <a:pt x="30" y="24"/>
                  </a:lnTo>
                  <a:lnTo>
                    <a:pt x="2" y="24"/>
                  </a:lnTo>
                  <a:cubicBezTo>
                    <a:pt x="0" y="16"/>
                    <a:pt x="2" y="7"/>
                    <a:pt x="7" y="0"/>
                  </a:cubicBezTo>
                  <a:lnTo>
                    <a:pt x="27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94" name="Freeform 46"/>
            <p:cNvSpPr>
              <a:spLocks/>
            </p:cNvSpPr>
            <p:nvPr/>
          </p:nvSpPr>
          <p:spPr bwMode="auto">
            <a:xfrm>
              <a:off x="1911" y="1209"/>
              <a:ext cx="24" cy="24"/>
            </a:xfrm>
            <a:custGeom>
              <a:avLst/>
              <a:gdLst>
                <a:gd name="T0" fmla="*/ 18 w 4"/>
                <a:gd name="T1" fmla="*/ 0 h 4"/>
                <a:gd name="T2" fmla="*/ 18 w 4"/>
                <a:gd name="T3" fmla="*/ 0 h 4"/>
                <a:gd name="T4" fmla="*/ 18 w 4"/>
                <a:gd name="T5" fmla="*/ 12 h 4"/>
                <a:gd name="T6" fmla="*/ 18 w 4"/>
                <a:gd name="T7" fmla="*/ 18 h 4"/>
                <a:gd name="T8" fmla="*/ 6 w 4"/>
                <a:gd name="T9" fmla="*/ 18 h 4"/>
                <a:gd name="T10" fmla="*/ 6 w 4"/>
                <a:gd name="T11" fmla="*/ 18 h 4"/>
                <a:gd name="T12" fmla="*/ 6 w 4"/>
                <a:gd name="T13" fmla="*/ 6 h 4"/>
                <a:gd name="T14" fmla="*/ 6 w 4"/>
                <a:gd name="T15" fmla="*/ 0 h 4"/>
                <a:gd name="T16" fmla="*/ 18 w 4"/>
                <a:gd name="T17" fmla="*/ 0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"/>
                <a:gd name="T28" fmla="*/ 0 h 4"/>
                <a:gd name="T29" fmla="*/ 4 w 4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" h="4">
                  <a:moveTo>
                    <a:pt x="3" y="0"/>
                  </a:moveTo>
                  <a:lnTo>
                    <a:pt x="3" y="0"/>
                  </a:lnTo>
                  <a:cubicBezTo>
                    <a:pt x="4" y="1"/>
                    <a:pt x="4" y="2"/>
                    <a:pt x="3" y="2"/>
                  </a:cubicBezTo>
                  <a:lnTo>
                    <a:pt x="3" y="3"/>
                  </a:lnTo>
                  <a:cubicBezTo>
                    <a:pt x="2" y="4"/>
                    <a:pt x="1" y="4"/>
                    <a:pt x="1" y="3"/>
                  </a:cubicBezTo>
                  <a:cubicBezTo>
                    <a:pt x="0" y="3"/>
                    <a:pt x="0" y="2"/>
                    <a:pt x="1" y="1"/>
                  </a:cubicBezTo>
                  <a:lnTo>
                    <a:pt x="1" y="0"/>
                  </a:lnTo>
                  <a:cubicBezTo>
                    <a:pt x="2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grpSp>
        <p:nvGrpSpPr>
          <p:cNvPr id="10245" name="Group 49"/>
          <p:cNvGrpSpPr>
            <a:grpSpLocks noChangeAspect="1"/>
          </p:cNvGrpSpPr>
          <p:nvPr/>
        </p:nvGrpSpPr>
        <p:grpSpPr bwMode="auto">
          <a:xfrm>
            <a:off x="4786313" y="2714625"/>
            <a:ext cx="1819275" cy="904875"/>
            <a:chOff x="3132" y="1002"/>
            <a:chExt cx="1146" cy="570"/>
          </a:xfrm>
        </p:grpSpPr>
        <p:sp>
          <p:nvSpPr>
            <p:cNvPr id="10364" name="Line 50"/>
            <p:cNvSpPr>
              <a:spLocks noChangeShapeType="1"/>
            </p:cNvSpPr>
            <p:nvPr/>
          </p:nvSpPr>
          <p:spPr bwMode="auto">
            <a:xfrm>
              <a:off x="3366" y="1254"/>
              <a:ext cx="1" cy="20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65" name="Line 51"/>
            <p:cNvSpPr>
              <a:spLocks noChangeShapeType="1"/>
            </p:cNvSpPr>
            <p:nvPr/>
          </p:nvSpPr>
          <p:spPr bwMode="auto">
            <a:xfrm>
              <a:off x="3492" y="1260"/>
              <a:ext cx="1" cy="20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66" name="Rectangle 52"/>
            <p:cNvSpPr>
              <a:spLocks noChangeArrowheads="1"/>
            </p:cNvSpPr>
            <p:nvPr/>
          </p:nvSpPr>
          <p:spPr bwMode="auto">
            <a:xfrm>
              <a:off x="3228" y="1464"/>
              <a:ext cx="564" cy="42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67" name="Freeform 53"/>
            <p:cNvSpPr>
              <a:spLocks/>
            </p:cNvSpPr>
            <p:nvPr/>
          </p:nvSpPr>
          <p:spPr bwMode="auto">
            <a:xfrm>
              <a:off x="3834" y="1158"/>
              <a:ext cx="444" cy="342"/>
            </a:xfrm>
            <a:custGeom>
              <a:avLst/>
              <a:gdLst>
                <a:gd name="T0" fmla="*/ 204 w 74"/>
                <a:gd name="T1" fmla="*/ 342 h 57"/>
                <a:gd name="T2" fmla="*/ 444 w 74"/>
                <a:gd name="T3" fmla="*/ 300 h 57"/>
                <a:gd name="T4" fmla="*/ 432 w 74"/>
                <a:gd name="T5" fmla="*/ 198 h 57"/>
                <a:gd name="T6" fmla="*/ 294 w 74"/>
                <a:gd name="T7" fmla="*/ 180 h 57"/>
                <a:gd name="T8" fmla="*/ 276 w 74"/>
                <a:gd name="T9" fmla="*/ 24 h 57"/>
                <a:gd name="T10" fmla="*/ 282 w 74"/>
                <a:gd name="T11" fmla="*/ 0 h 57"/>
                <a:gd name="T12" fmla="*/ 120 w 74"/>
                <a:gd name="T13" fmla="*/ 0 h 57"/>
                <a:gd name="T14" fmla="*/ 66 w 74"/>
                <a:gd name="T15" fmla="*/ 180 h 57"/>
                <a:gd name="T16" fmla="*/ 0 w 74"/>
                <a:gd name="T17" fmla="*/ 216 h 57"/>
                <a:gd name="T18" fmla="*/ 0 w 74"/>
                <a:gd name="T19" fmla="*/ 342 h 57"/>
                <a:gd name="T20" fmla="*/ 102 w 74"/>
                <a:gd name="T21" fmla="*/ 342 h 57"/>
                <a:gd name="T22" fmla="*/ 204 w 74"/>
                <a:gd name="T23" fmla="*/ 342 h 5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4"/>
                <a:gd name="T37" fmla="*/ 0 h 57"/>
                <a:gd name="T38" fmla="*/ 74 w 74"/>
                <a:gd name="T39" fmla="*/ 57 h 5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4" h="57">
                  <a:moveTo>
                    <a:pt x="34" y="57"/>
                  </a:moveTo>
                  <a:lnTo>
                    <a:pt x="74" y="50"/>
                  </a:lnTo>
                  <a:lnTo>
                    <a:pt x="72" y="33"/>
                  </a:lnTo>
                  <a:lnTo>
                    <a:pt x="49" y="30"/>
                  </a:lnTo>
                  <a:lnTo>
                    <a:pt x="46" y="4"/>
                  </a:lnTo>
                  <a:lnTo>
                    <a:pt x="47" y="0"/>
                  </a:lnTo>
                  <a:cubicBezTo>
                    <a:pt x="38" y="0"/>
                    <a:pt x="29" y="0"/>
                    <a:pt x="20" y="0"/>
                  </a:cubicBezTo>
                  <a:cubicBezTo>
                    <a:pt x="13" y="7"/>
                    <a:pt x="9" y="19"/>
                    <a:pt x="11" y="30"/>
                  </a:cubicBezTo>
                  <a:cubicBezTo>
                    <a:pt x="6" y="31"/>
                    <a:pt x="3" y="33"/>
                    <a:pt x="0" y="36"/>
                  </a:cubicBezTo>
                  <a:lnTo>
                    <a:pt x="0" y="57"/>
                  </a:lnTo>
                  <a:lnTo>
                    <a:pt x="17" y="57"/>
                  </a:lnTo>
                  <a:lnTo>
                    <a:pt x="34" y="57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68" name="Line 54"/>
            <p:cNvSpPr>
              <a:spLocks noChangeShapeType="1"/>
            </p:cNvSpPr>
            <p:nvPr/>
          </p:nvSpPr>
          <p:spPr bwMode="auto">
            <a:xfrm>
              <a:off x="3240" y="1260"/>
              <a:ext cx="1" cy="20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69" name="Line 55"/>
            <p:cNvSpPr>
              <a:spLocks noChangeShapeType="1"/>
            </p:cNvSpPr>
            <p:nvPr/>
          </p:nvSpPr>
          <p:spPr bwMode="auto">
            <a:xfrm>
              <a:off x="3642" y="1260"/>
              <a:ext cx="1" cy="198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70" name="Freeform 56"/>
            <p:cNvSpPr>
              <a:spLocks/>
            </p:cNvSpPr>
            <p:nvPr/>
          </p:nvSpPr>
          <p:spPr bwMode="auto">
            <a:xfrm>
              <a:off x="3228" y="1002"/>
              <a:ext cx="558" cy="408"/>
            </a:xfrm>
            <a:custGeom>
              <a:avLst/>
              <a:gdLst>
                <a:gd name="T0" fmla="*/ 558 w 93"/>
                <a:gd name="T1" fmla="*/ 408 h 68"/>
                <a:gd name="T2" fmla="*/ 558 w 93"/>
                <a:gd name="T3" fmla="*/ 138 h 68"/>
                <a:gd name="T4" fmla="*/ 222 w 93"/>
                <a:gd name="T5" fmla="*/ 0 h 68"/>
                <a:gd name="T6" fmla="*/ 0 w 93"/>
                <a:gd name="T7" fmla="*/ 150 h 68"/>
                <a:gd name="T8" fmla="*/ 18 w 93"/>
                <a:gd name="T9" fmla="*/ 168 h 68"/>
                <a:gd name="T10" fmla="*/ 228 w 93"/>
                <a:gd name="T11" fmla="*/ 36 h 68"/>
                <a:gd name="T12" fmla="*/ 528 w 93"/>
                <a:gd name="T13" fmla="*/ 168 h 68"/>
                <a:gd name="T14" fmla="*/ 528 w 93"/>
                <a:gd name="T15" fmla="*/ 408 h 68"/>
                <a:gd name="T16" fmla="*/ 558 w 93"/>
                <a:gd name="T17" fmla="*/ 408 h 6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93"/>
                <a:gd name="T28" fmla="*/ 0 h 68"/>
                <a:gd name="T29" fmla="*/ 93 w 93"/>
                <a:gd name="T30" fmla="*/ 68 h 6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93" h="68">
                  <a:moveTo>
                    <a:pt x="93" y="68"/>
                  </a:moveTo>
                  <a:lnTo>
                    <a:pt x="93" y="23"/>
                  </a:lnTo>
                  <a:lnTo>
                    <a:pt x="37" y="0"/>
                  </a:lnTo>
                  <a:lnTo>
                    <a:pt x="0" y="25"/>
                  </a:lnTo>
                  <a:lnTo>
                    <a:pt x="3" y="28"/>
                  </a:lnTo>
                  <a:lnTo>
                    <a:pt x="38" y="6"/>
                  </a:lnTo>
                  <a:lnTo>
                    <a:pt x="88" y="28"/>
                  </a:lnTo>
                  <a:lnTo>
                    <a:pt x="88" y="68"/>
                  </a:lnTo>
                  <a:lnTo>
                    <a:pt x="93" y="68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71" name="Freeform 57"/>
            <p:cNvSpPr>
              <a:spLocks/>
            </p:cNvSpPr>
            <p:nvPr/>
          </p:nvSpPr>
          <p:spPr bwMode="auto">
            <a:xfrm>
              <a:off x="3714" y="1374"/>
              <a:ext cx="90" cy="90"/>
            </a:xfrm>
            <a:custGeom>
              <a:avLst/>
              <a:gdLst>
                <a:gd name="T0" fmla="*/ 30 w 15"/>
                <a:gd name="T1" fmla="*/ 0 h 15"/>
                <a:gd name="T2" fmla="*/ 0 w 15"/>
                <a:gd name="T3" fmla="*/ 90 h 15"/>
                <a:gd name="T4" fmla="*/ 0 w 15"/>
                <a:gd name="T5" fmla="*/ 90 h 15"/>
                <a:gd name="T6" fmla="*/ 78 w 15"/>
                <a:gd name="T7" fmla="*/ 90 h 15"/>
                <a:gd name="T8" fmla="*/ 90 w 15"/>
                <a:gd name="T9" fmla="*/ 0 h 15"/>
                <a:gd name="T10" fmla="*/ 30 w 15"/>
                <a:gd name="T11" fmla="*/ 0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"/>
                <a:gd name="T19" fmla="*/ 0 h 15"/>
                <a:gd name="T20" fmla="*/ 15 w 15"/>
                <a:gd name="T21" fmla="*/ 15 h 1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" h="15">
                  <a:moveTo>
                    <a:pt x="5" y="0"/>
                  </a:moveTo>
                  <a:lnTo>
                    <a:pt x="0" y="15"/>
                  </a:lnTo>
                  <a:lnTo>
                    <a:pt x="13" y="15"/>
                  </a:lnTo>
                  <a:lnTo>
                    <a:pt x="1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72" name="Oval 58"/>
            <p:cNvSpPr>
              <a:spLocks noChangeArrowheads="1"/>
            </p:cNvSpPr>
            <p:nvPr/>
          </p:nvSpPr>
          <p:spPr bwMode="auto">
            <a:xfrm>
              <a:off x="3858" y="1434"/>
              <a:ext cx="138" cy="132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73" name="Oval 59"/>
            <p:cNvSpPr>
              <a:spLocks noChangeArrowheads="1"/>
            </p:cNvSpPr>
            <p:nvPr/>
          </p:nvSpPr>
          <p:spPr bwMode="auto">
            <a:xfrm>
              <a:off x="4032" y="1434"/>
              <a:ext cx="132" cy="132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74" name="Freeform 60"/>
            <p:cNvSpPr>
              <a:spLocks/>
            </p:cNvSpPr>
            <p:nvPr/>
          </p:nvSpPr>
          <p:spPr bwMode="auto">
            <a:xfrm>
              <a:off x="3132" y="1146"/>
              <a:ext cx="162" cy="132"/>
            </a:xfrm>
            <a:custGeom>
              <a:avLst/>
              <a:gdLst>
                <a:gd name="T0" fmla="*/ 36 w 27"/>
                <a:gd name="T1" fmla="*/ 132 h 22"/>
                <a:gd name="T2" fmla="*/ 132 w 27"/>
                <a:gd name="T3" fmla="*/ 132 h 22"/>
                <a:gd name="T4" fmla="*/ 0 60000 65536"/>
                <a:gd name="T5" fmla="*/ 0 60000 65536"/>
                <a:gd name="T6" fmla="*/ 0 w 27"/>
                <a:gd name="T7" fmla="*/ 0 h 22"/>
                <a:gd name="T8" fmla="*/ 27 w 27"/>
                <a:gd name="T9" fmla="*/ 22 h 2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7" h="22">
                  <a:moveTo>
                    <a:pt x="6" y="22"/>
                  </a:moveTo>
                  <a:cubicBezTo>
                    <a:pt x="0" y="0"/>
                    <a:pt x="27" y="1"/>
                    <a:pt x="22" y="22"/>
                  </a:cubicBezTo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75" name="Freeform 61"/>
            <p:cNvSpPr>
              <a:spLocks/>
            </p:cNvSpPr>
            <p:nvPr/>
          </p:nvSpPr>
          <p:spPr bwMode="auto">
            <a:xfrm>
              <a:off x="3918" y="1188"/>
              <a:ext cx="180" cy="144"/>
            </a:xfrm>
            <a:custGeom>
              <a:avLst/>
              <a:gdLst>
                <a:gd name="T0" fmla="*/ 162 w 30"/>
                <a:gd name="T1" fmla="*/ 0 h 24"/>
                <a:gd name="T2" fmla="*/ 180 w 30"/>
                <a:gd name="T3" fmla="*/ 144 h 24"/>
                <a:gd name="T4" fmla="*/ 12 w 30"/>
                <a:gd name="T5" fmla="*/ 144 h 24"/>
                <a:gd name="T6" fmla="*/ 42 w 30"/>
                <a:gd name="T7" fmla="*/ 0 h 24"/>
                <a:gd name="T8" fmla="*/ 162 w 30"/>
                <a:gd name="T9" fmla="*/ 0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"/>
                <a:gd name="T16" fmla="*/ 0 h 24"/>
                <a:gd name="T17" fmla="*/ 30 w 30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" h="24">
                  <a:moveTo>
                    <a:pt x="27" y="0"/>
                  </a:moveTo>
                  <a:lnTo>
                    <a:pt x="30" y="24"/>
                  </a:lnTo>
                  <a:lnTo>
                    <a:pt x="2" y="24"/>
                  </a:lnTo>
                  <a:cubicBezTo>
                    <a:pt x="0" y="16"/>
                    <a:pt x="2" y="7"/>
                    <a:pt x="7" y="0"/>
                  </a:cubicBezTo>
                  <a:lnTo>
                    <a:pt x="27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76" name="Freeform 62"/>
            <p:cNvSpPr>
              <a:spLocks/>
            </p:cNvSpPr>
            <p:nvPr/>
          </p:nvSpPr>
          <p:spPr bwMode="auto">
            <a:xfrm>
              <a:off x="3216" y="1164"/>
              <a:ext cx="24" cy="24"/>
            </a:xfrm>
            <a:custGeom>
              <a:avLst/>
              <a:gdLst>
                <a:gd name="T0" fmla="*/ 18 w 4"/>
                <a:gd name="T1" fmla="*/ 0 h 4"/>
                <a:gd name="T2" fmla="*/ 18 w 4"/>
                <a:gd name="T3" fmla="*/ 0 h 4"/>
                <a:gd name="T4" fmla="*/ 18 w 4"/>
                <a:gd name="T5" fmla="*/ 12 h 4"/>
                <a:gd name="T6" fmla="*/ 18 w 4"/>
                <a:gd name="T7" fmla="*/ 18 h 4"/>
                <a:gd name="T8" fmla="*/ 6 w 4"/>
                <a:gd name="T9" fmla="*/ 18 h 4"/>
                <a:gd name="T10" fmla="*/ 6 w 4"/>
                <a:gd name="T11" fmla="*/ 18 h 4"/>
                <a:gd name="T12" fmla="*/ 6 w 4"/>
                <a:gd name="T13" fmla="*/ 6 h 4"/>
                <a:gd name="T14" fmla="*/ 6 w 4"/>
                <a:gd name="T15" fmla="*/ 0 h 4"/>
                <a:gd name="T16" fmla="*/ 18 w 4"/>
                <a:gd name="T17" fmla="*/ 0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"/>
                <a:gd name="T28" fmla="*/ 0 h 4"/>
                <a:gd name="T29" fmla="*/ 4 w 4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" h="4">
                  <a:moveTo>
                    <a:pt x="3" y="0"/>
                  </a:moveTo>
                  <a:lnTo>
                    <a:pt x="3" y="0"/>
                  </a:lnTo>
                  <a:cubicBezTo>
                    <a:pt x="4" y="1"/>
                    <a:pt x="4" y="2"/>
                    <a:pt x="3" y="2"/>
                  </a:cubicBezTo>
                  <a:lnTo>
                    <a:pt x="3" y="3"/>
                  </a:lnTo>
                  <a:cubicBezTo>
                    <a:pt x="2" y="4"/>
                    <a:pt x="1" y="4"/>
                    <a:pt x="1" y="3"/>
                  </a:cubicBezTo>
                  <a:cubicBezTo>
                    <a:pt x="0" y="2"/>
                    <a:pt x="0" y="1"/>
                    <a:pt x="1" y="1"/>
                  </a:cubicBezTo>
                  <a:lnTo>
                    <a:pt x="1" y="0"/>
                  </a:lnTo>
                  <a:cubicBezTo>
                    <a:pt x="2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77" name="Oval 63"/>
            <p:cNvSpPr>
              <a:spLocks noChangeArrowheads="1"/>
            </p:cNvSpPr>
            <p:nvPr/>
          </p:nvSpPr>
          <p:spPr bwMode="auto">
            <a:xfrm>
              <a:off x="3222" y="1452"/>
              <a:ext cx="120" cy="120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78" name="Oval 64"/>
            <p:cNvSpPr>
              <a:spLocks noChangeArrowheads="1"/>
            </p:cNvSpPr>
            <p:nvPr/>
          </p:nvSpPr>
          <p:spPr bwMode="auto">
            <a:xfrm>
              <a:off x="3354" y="1434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79" name="Oval 65"/>
            <p:cNvSpPr>
              <a:spLocks noChangeArrowheads="1"/>
            </p:cNvSpPr>
            <p:nvPr/>
          </p:nvSpPr>
          <p:spPr bwMode="auto">
            <a:xfrm>
              <a:off x="3504" y="1434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grpSp>
        <p:nvGrpSpPr>
          <p:cNvPr id="10246" name="Group 68"/>
          <p:cNvGrpSpPr>
            <a:grpSpLocks noChangeAspect="1"/>
          </p:cNvGrpSpPr>
          <p:nvPr/>
        </p:nvGrpSpPr>
        <p:grpSpPr bwMode="auto">
          <a:xfrm>
            <a:off x="500063" y="5214938"/>
            <a:ext cx="1647825" cy="1133475"/>
            <a:chOff x="642" y="2037"/>
            <a:chExt cx="1038" cy="714"/>
          </a:xfrm>
        </p:grpSpPr>
        <p:sp>
          <p:nvSpPr>
            <p:cNvPr id="10345" name="Freeform 69"/>
            <p:cNvSpPr>
              <a:spLocks/>
            </p:cNvSpPr>
            <p:nvPr/>
          </p:nvSpPr>
          <p:spPr bwMode="auto">
            <a:xfrm>
              <a:off x="798" y="2037"/>
              <a:ext cx="594" cy="366"/>
            </a:xfrm>
            <a:custGeom>
              <a:avLst/>
              <a:gdLst>
                <a:gd name="T0" fmla="*/ 594 w 99"/>
                <a:gd name="T1" fmla="*/ 330 h 61"/>
                <a:gd name="T2" fmla="*/ 294 w 99"/>
                <a:gd name="T3" fmla="*/ 0 h 61"/>
                <a:gd name="T4" fmla="*/ 246 w 99"/>
                <a:gd name="T5" fmla="*/ 0 h 61"/>
                <a:gd name="T6" fmla="*/ 0 w 99"/>
                <a:gd name="T7" fmla="*/ 282 h 61"/>
                <a:gd name="T8" fmla="*/ 30 w 99"/>
                <a:gd name="T9" fmla="*/ 294 h 61"/>
                <a:gd name="T10" fmla="*/ 270 w 99"/>
                <a:gd name="T11" fmla="*/ 36 h 61"/>
                <a:gd name="T12" fmla="*/ 564 w 99"/>
                <a:gd name="T13" fmla="*/ 366 h 61"/>
                <a:gd name="T14" fmla="*/ 594 w 99"/>
                <a:gd name="T15" fmla="*/ 330 h 6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99"/>
                <a:gd name="T25" fmla="*/ 0 h 61"/>
                <a:gd name="T26" fmla="*/ 99 w 99"/>
                <a:gd name="T27" fmla="*/ 61 h 61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9" h="61">
                  <a:moveTo>
                    <a:pt x="99" y="55"/>
                  </a:moveTo>
                  <a:lnTo>
                    <a:pt x="49" y="0"/>
                  </a:lnTo>
                  <a:lnTo>
                    <a:pt x="41" y="0"/>
                  </a:lnTo>
                  <a:lnTo>
                    <a:pt x="0" y="47"/>
                  </a:lnTo>
                  <a:lnTo>
                    <a:pt x="5" y="49"/>
                  </a:lnTo>
                  <a:lnTo>
                    <a:pt x="45" y="6"/>
                  </a:lnTo>
                  <a:lnTo>
                    <a:pt x="94" y="61"/>
                  </a:lnTo>
                  <a:lnTo>
                    <a:pt x="99" y="55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46" name="Freeform 70"/>
            <p:cNvSpPr>
              <a:spLocks/>
            </p:cNvSpPr>
            <p:nvPr/>
          </p:nvSpPr>
          <p:spPr bwMode="auto">
            <a:xfrm>
              <a:off x="642" y="2451"/>
              <a:ext cx="516" cy="234"/>
            </a:xfrm>
            <a:custGeom>
              <a:avLst/>
              <a:gdLst>
                <a:gd name="T0" fmla="*/ 0 w 86"/>
                <a:gd name="T1" fmla="*/ 192 h 39"/>
                <a:gd name="T2" fmla="*/ 486 w 86"/>
                <a:gd name="T3" fmla="*/ 192 h 39"/>
                <a:gd name="T4" fmla="*/ 486 w 86"/>
                <a:gd name="T5" fmla="*/ 0 h 39"/>
                <a:gd name="T6" fmla="*/ 516 w 86"/>
                <a:gd name="T7" fmla="*/ 0 h 39"/>
                <a:gd name="T8" fmla="*/ 516 w 86"/>
                <a:gd name="T9" fmla="*/ 234 h 39"/>
                <a:gd name="T10" fmla="*/ 516 w 86"/>
                <a:gd name="T11" fmla="*/ 234 h 39"/>
                <a:gd name="T12" fmla="*/ 0 w 86"/>
                <a:gd name="T13" fmla="*/ 234 h 39"/>
                <a:gd name="T14" fmla="*/ 0 w 86"/>
                <a:gd name="T15" fmla="*/ 192 h 3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86"/>
                <a:gd name="T25" fmla="*/ 0 h 39"/>
                <a:gd name="T26" fmla="*/ 86 w 86"/>
                <a:gd name="T27" fmla="*/ 39 h 3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86" h="39">
                  <a:moveTo>
                    <a:pt x="0" y="32"/>
                  </a:moveTo>
                  <a:lnTo>
                    <a:pt x="81" y="32"/>
                  </a:lnTo>
                  <a:lnTo>
                    <a:pt x="81" y="0"/>
                  </a:lnTo>
                  <a:lnTo>
                    <a:pt x="86" y="0"/>
                  </a:lnTo>
                  <a:lnTo>
                    <a:pt x="86" y="39"/>
                  </a:lnTo>
                  <a:lnTo>
                    <a:pt x="0" y="39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47" name="Line 71"/>
            <p:cNvSpPr>
              <a:spLocks noChangeShapeType="1"/>
            </p:cNvSpPr>
            <p:nvPr/>
          </p:nvSpPr>
          <p:spPr bwMode="auto">
            <a:xfrm>
              <a:off x="714" y="2433"/>
              <a:ext cx="1" cy="20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48" name="Line 72"/>
            <p:cNvSpPr>
              <a:spLocks noChangeShapeType="1"/>
            </p:cNvSpPr>
            <p:nvPr/>
          </p:nvSpPr>
          <p:spPr bwMode="auto">
            <a:xfrm>
              <a:off x="882" y="2439"/>
              <a:ext cx="1" cy="20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49" name="Oval 73"/>
            <p:cNvSpPr>
              <a:spLocks noChangeArrowheads="1"/>
            </p:cNvSpPr>
            <p:nvPr/>
          </p:nvSpPr>
          <p:spPr bwMode="auto">
            <a:xfrm>
              <a:off x="702" y="2613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50" name="Oval 74"/>
            <p:cNvSpPr>
              <a:spLocks noChangeArrowheads="1"/>
            </p:cNvSpPr>
            <p:nvPr/>
          </p:nvSpPr>
          <p:spPr bwMode="auto">
            <a:xfrm>
              <a:off x="870" y="2613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51" name="Line 75"/>
            <p:cNvSpPr>
              <a:spLocks noChangeShapeType="1"/>
            </p:cNvSpPr>
            <p:nvPr/>
          </p:nvSpPr>
          <p:spPr bwMode="auto">
            <a:xfrm>
              <a:off x="654" y="2439"/>
              <a:ext cx="1" cy="20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2" name="Line 76"/>
            <p:cNvSpPr>
              <a:spLocks noChangeShapeType="1"/>
            </p:cNvSpPr>
            <p:nvPr/>
          </p:nvSpPr>
          <p:spPr bwMode="auto">
            <a:xfrm>
              <a:off x="1044" y="2433"/>
              <a:ext cx="1" cy="20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3" name="Freeform 77"/>
            <p:cNvSpPr>
              <a:spLocks/>
            </p:cNvSpPr>
            <p:nvPr/>
          </p:nvSpPr>
          <p:spPr bwMode="auto">
            <a:xfrm>
              <a:off x="1296" y="2337"/>
              <a:ext cx="222" cy="210"/>
            </a:xfrm>
            <a:custGeom>
              <a:avLst/>
              <a:gdLst>
                <a:gd name="T0" fmla="*/ 102 w 37"/>
                <a:gd name="T1" fmla="*/ 0 h 35"/>
                <a:gd name="T2" fmla="*/ 222 w 37"/>
                <a:gd name="T3" fmla="*/ 0 h 35"/>
                <a:gd name="T4" fmla="*/ 222 w 37"/>
                <a:gd name="T5" fmla="*/ 18 h 35"/>
                <a:gd name="T6" fmla="*/ 210 w 37"/>
                <a:gd name="T7" fmla="*/ 24 h 35"/>
                <a:gd name="T8" fmla="*/ 210 w 37"/>
                <a:gd name="T9" fmla="*/ 156 h 35"/>
                <a:gd name="T10" fmla="*/ 150 w 37"/>
                <a:gd name="T11" fmla="*/ 210 h 35"/>
                <a:gd name="T12" fmla="*/ 36 w 37"/>
                <a:gd name="T13" fmla="*/ 210 h 35"/>
                <a:gd name="T14" fmla="*/ 0 w 37"/>
                <a:gd name="T15" fmla="*/ 180 h 35"/>
                <a:gd name="T16" fmla="*/ 24 w 37"/>
                <a:gd name="T17" fmla="*/ 66 h 35"/>
                <a:gd name="T18" fmla="*/ 102 w 37"/>
                <a:gd name="T19" fmla="*/ 0 h 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7"/>
                <a:gd name="T31" fmla="*/ 0 h 35"/>
                <a:gd name="T32" fmla="*/ 37 w 37"/>
                <a:gd name="T33" fmla="*/ 35 h 3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7" h="35">
                  <a:moveTo>
                    <a:pt x="17" y="0"/>
                  </a:moveTo>
                  <a:lnTo>
                    <a:pt x="37" y="0"/>
                  </a:lnTo>
                  <a:lnTo>
                    <a:pt x="37" y="3"/>
                  </a:lnTo>
                  <a:lnTo>
                    <a:pt x="35" y="4"/>
                  </a:lnTo>
                  <a:cubicBezTo>
                    <a:pt x="35" y="11"/>
                    <a:pt x="35" y="18"/>
                    <a:pt x="35" y="26"/>
                  </a:cubicBezTo>
                  <a:cubicBezTo>
                    <a:pt x="32" y="32"/>
                    <a:pt x="30" y="33"/>
                    <a:pt x="25" y="35"/>
                  </a:cubicBezTo>
                  <a:lnTo>
                    <a:pt x="6" y="35"/>
                  </a:lnTo>
                  <a:lnTo>
                    <a:pt x="0" y="30"/>
                  </a:lnTo>
                  <a:lnTo>
                    <a:pt x="4" y="11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54" name="Freeform 78"/>
            <p:cNvSpPr>
              <a:spLocks/>
            </p:cNvSpPr>
            <p:nvPr/>
          </p:nvSpPr>
          <p:spPr bwMode="auto">
            <a:xfrm>
              <a:off x="1332" y="2367"/>
              <a:ext cx="150" cy="126"/>
            </a:xfrm>
            <a:custGeom>
              <a:avLst/>
              <a:gdLst>
                <a:gd name="T0" fmla="*/ 72 w 25"/>
                <a:gd name="T1" fmla="*/ 6 h 21"/>
                <a:gd name="T2" fmla="*/ 12 w 25"/>
                <a:gd name="T3" fmla="*/ 48 h 21"/>
                <a:gd name="T4" fmla="*/ 0 w 25"/>
                <a:gd name="T5" fmla="*/ 126 h 21"/>
                <a:gd name="T6" fmla="*/ 144 w 25"/>
                <a:gd name="T7" fmla="*/ 126 h 21"/>
                <a:gd name="T8" fmla="*/ 150 w 25"/>
                <a:gd name="T9" fmla="*/ 0 h 21"/>
                <a:gd name="T10" fmla="*/ 72 w 25"/>
                <a:gd name="T11" fmla="*/ 6 h 2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"/>
                <a:gd name="T19" fmla="*/ 0 h 21"/>
                <a:gd name="T20" fmla="*/ 25 w 25"/>
                <a:gd name="T21" fmla="*/ 21 h 2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" h="21">
                  <a:moveTo>
                    <a:pt x="12" y="1"/>
                  </a:moveTo>
                  <a:lnTo>
                    <a:pt x="2" y="8"/>
                  </a:lnTo>
                  <a:lnTo>
                    <a:pt x="0" y="21"/>
                  </a:lnTo>
                  <a:lnTo>
                    <a:pt x="24" y="21"/>
                  </a:lnTo>
                  <a:lnTo>
                    <a:pt x="25" y="0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55" name="Freeform 79"/>
            <p:cNvSpPr>
              <a:spLocks/>
            </p:cNvSpPr>
            <p:nvPr/>
          </p:nvSpPr>
          <p:spPr bwMode="auto">
            <a:xfrm>
              <a:off x="1350" y="2547"/>
              <a:ext cx="60" cy="48"/>
            </a:xfrm>
            <a:custGeom>
              <a:avLst/>
              <a:gdLst>
                <a:gd name="T0" fmla="*/ 0 w 10"/>
                <a:gd name="T1" fmla="*/ 0 h 8"/>
                <a:gd name="T2" fmla="*/ 60 w 10"/>
                <a:gd name="T3" fmla="*/ 0 h 8"/>
                <a:gd name="T4" fmla="*/ 54 w 10"/>
                <a:gd name="T5" fmla="*/ 48 h 8"/>
                <a:gd name="T6" fmla="*/ 6 w 10"/>
                <a:gd name="T7" fmla="*/ 48 h 8"/>
                <a:gd name="T8" fmla="*/ 0 w 10"/>
                <a:gd name="T9" fmla="*/ 0 h 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"/>
                <a:gd name="T16" fmla="*/ 0 h 8"/>
                <a:gd name="T17" fmla="*/ 10 w 10"/>
                <a:gd name="T18" fmla="*/ 8 h 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" h="8">
                  <a:moveTo>
                    <a:pt x="0" y="0"/>
                  </a:moveTo>
                  <a:lnTo>
                    <a:pt x="10" y="0"/>
                  </a:lnTo>
                  <a:lnTo>
                    <a:pt x="9" y="8"/>
                  </a:lnTo>
                  <a:lnTo>
                    <a:pt x="1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56" name="Rectangle 80"/>
            <p:cNvSpPr>
              <a:spLocks noChangeArrowheads="1"/>
            </p:cNvSpPr>
            <p:nvPr/>
          </p:nvSpPr>
          <p:spPr bwMode="auto">
            <a:xfrm>
              <a:off x="786" y="2349"/>
              <a:ext cx="54" cy="132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57" name="Oval 81"/>
            <p:cNvSpPr>
              <a:spLocks noChangeArrowheads="1"/>
            </p:cNvSpPr>
            <p:nvPr/>
          </p:nvSpPr>
          <p:spPr bwMode="auto">
            <a:xfrm>
              <a:off x="744" y="2391"/>
              <a:ext cx="54" cy="4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58" name="Oval 82"/>
            <p:cNvSpPr>
              <a:spLocks noChangeArrowheads="1"/>
            </p:cNvSpPr>
            <p:nvPr/>
          </p:nvSpPr>
          <p:spPr bwMode="auto">
            <a:xfrm>
              <a:off x="816" y="2391"/>
              <a:ext cx="54" cy="4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59" name="Rectangle 83"/>
            <p:cNvSpPr>
              <a:spLocks noChangeArrowheads="1"/>
            </p:cNvSpPr>
            <p:nvPr/>
          </p:nvSpPr>
          <p:spPr bwMode="auto">
            <a:xfrm>
              <a:off x="756" y="2481"/>
              <a:ext cx="102" cy="24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60" name="Freeform 84"/>
            <p:cNvSpPr>
              <a:spLocks/>
            </p:cNvSpPr>
            <p:nvPr/>
          </p:nvSpPr>
          <p:spPr bwMode="auto">
            <a:xfrm>
              <a:off x="804" y="2325"/>
              <a:ext cx="18" cy="24"/>
            </a:xfrm>
            <a:custGeom>
              <a:avLst/>
              <a:gdLst>
                <a:gd name="T0" fmla="*/ 6 w 3"/>
                <a:gd name="T1" fmla="*/ 0 h 4"/>
                <a:gd name="T2" fmla="*/ 6 w 3"/>
                <a:gd name="T3" fmla="*/ 0 h 4"/>
                <a:gd name="T4" fmla="*/ 18 w 3"/>
                <a:gd name="T5" fmla="*/ 6 h 4"/>
                <a:gd name="T6" fmla="*/ 18 w 3"/>
                <a:gd name="T7" fmla="*/ 18 h 4"/>
                <a:gd name="T8" fmla="*/ 6 w 3"/>
                <a:gd name="T9" fmla="*/ 24 h 4"/>
                <a:gd name="T10" fmla="*/ 6 w 3"/>
                <a:gd name="T11" fmla="*/ 24 h 4"/>
                <a:gd name="T12" fmla="*/ 0 w 3"/>
                <a:gd name="T13" fmla="*/ 18 h 4"/>
                <a:gd name="T14" fmla="*/ 0 w 3"/>
                <a:gd name="T15" fmla="*/ 6 h 4"/>
                <a:gd name="T16" fmla="*/ 6 w 3"/>
                <a:gd name="T17" fmla="*/ 0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"/>
                <a:gd name="T28" fmla="*/ 0 h 4"/>
                <a:gd name="T29" fmla="*/ 3 w 3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" h="4">
                  <a:moveTo>
                    <a:pt x="1" y="0"/>
                  </a:moveTo>
                  <a:lnTo>
                    <a:pt x="1" y="0"/>
                  </a:lnTo>
                  <a:cubicBezTo>
                    <a:pt x="2" y="0"/>
                    <a:pt x="3" y="1"/>
                    <a:pt x="3" y="1"/>
                  </a:cubicBezTo>
                  <a:lnTo>
                    <a:pt x="3" y="3"/>
                  </a:lnTo>
                  <a:cubicBezTo>
                    <a:pt x="3" y="3"/>
                    <a:pt x="2" y="4"/>
                    <a:pt x="1" y="4"/>
                  </a:cubicBezTo>
                  <a:cubicBezTo>
                    <a:pt x="0" y="4"/>
                    <a:pt x="0" y="3"/>
                    <a:pt x="0" y="3"/>
                  </a:cubicBezTo>
                  <a:lnTo>
                    <a:pt x="0" y="1"/>
                  </a:lnTo>
                  <a:cubicBezTo>
                    <a:pt x="0" y="1"/>
                    <a:pt x="0" y="0"/>
                    <a:pt x="1" y="0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61" name="Freeform 85"/>
            <p:cNvSpPr>
              <a:spLocks/>
            </p:cNvSpPr>
            <p:nvPr/>
          </p:nvSpPr>
          <p:spPr bwMode="auto">
            <a:xfrm>
              <a:off x="1224" y="2517"/>
              <a:ext cx="456" cy="168"/>
            </a:xfrm>
            <a:custGeom>
              <a:avLst/>
              <a:gdLst>
                <a:gd name="T0" fmla="*/ 0 w 76"/>
                <a:gd name="T1" fmla="*/ 48 h 28"/>
                <a:gd name="T2" fmla="*/ 0 w 76"/>
                <a:gd name="T3" fmla="*/ 168 h 28"/>
                <a:gd name="T4" fmla="*/ 312 w 76"/>
                <a:gd name="T5" fmla="*/ 168 h 28"/>
                <a:gd name="T6" fmla="*/ 456 w 76"/>
                <a:gd name="T7" fmla="*/ 126 h 28"/>
                <a:gd name="T8" fmla="*/ 438 w 76"/>
                <a:gd name="T9" fmla="*/ 18 h 28"/>
                <a:gd name="T10" fmla="*/ 354 w 76"/>
                <a:gd name="T11" fmla="*/ 0 h 28"/>
                <a:gd name="T12" fmla="*/ 234 w 76"/>
                <a:gd name="T13" fmla="*/ 84 h 28"/>
                <a:gd name="T14" fmla="*/ 108 w 76"/>
                <a:gd name="T15" fmla="*/ 78 h 28"/>
                <a:gd name="T16" fmla="*/ 48 w 76"/>
                <a:gd name="T17" fmla="*/ 48 h 28"/>
                <a:gd name="T18" fmla="*/ 0 w 76"/>
                <a:gd name="T19" fmla="*/ 48 h 2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6"/>
                <a:gd name="T31" fmla="*/ 0 h 28"/>
                <a:gd name="T32" fmla="*/ 76 w 76"/>
                <a:gd name="T33" fmla="*/ 28 h 2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6" h="28">
                  <a:moveTo>
                    <a:pt x="0" y="8"/>
                  </a:moveTo>
                  <a:lnTo>
                    <a:pt x="0" y="28"/>
                  </a:lnTo>
                  <a:lnTo>
                    <a:pt x="52" y="28"/>
                  </a:lnTo>
                  <a:lnTo>
                    <a:pt x="76" y="21"/>
                  </a:lnTo>
                  <a:lnTo>
                    <a:pt x="73" y="3"/>
                  </a:lnTo>
                  <a:lnTo>
                    <a:pt x="59" y="0"/>
                  </a:lnTo>
                  <a:lnTo>
                    <a:pt x="39" y="14"/>
                  </a:lnTo>
                  <a:lnTo>
                    <a:pt x="18" y="13"/>
                  </a:lnTo>
                  <a:lnTo>
                    <a:pt x="8" y="8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62" name="Oval 86"/>
            <p:cNvSpPr>
              <a:spLocks noChangeArrowheads="1"/>
            </p:cNvSpPr>
            <p:nvPr/>
          </p:nvSpPr>
          <p:spPr bwMode="auto">
            <a:xfrm>
              <a:off x="1428" y="2601"/>
              <a:ext cx="150" cy="150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63" name="Oval 87"/>
            <p:cNvSpPr>
              <a:spLocks noChangeArrowheads="1"/>
            </p:cNvSpPr>
            <p:nvPr/>
          </p:nvSpPr>
          <p:spPr bwMode="auto">
            <a:xfrm>
              <a:off x="1260" y="2601"/>
              <a:ext cx="144" cy="150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grpSp>
        <p:nvGrpSpPr>
          <p:cNvPr id="10247" name="Group 90"/>
          <p:cNvGrpSpPr>
            <a:grpSpLocks noChangeAspect="1"/>
          </p:cNvGrpSpPr>
          <p:nvPr/>
        </p:nvGrpSpPr>
        <p:grpSpPr bwMode="auto">
          <a:xfrm>
            <a:off x="2571750" y="5429250"/>
            <a:ext cx="1714500" cy="962025"/>
            <a:chOff x="2193" y="2082"/>
            <a:chExt cx="1080" cy="606"/>
          </a:xfrm>
        </p:grpSpPr>
        <p:sp>
          <p:nvSpPr>
            <p:cNvPr id="10324" name="Freeform 91"/>
            <p:cNvSpPr>
              <a:spLocks/>
            </p:cNvSpPr>
            <p:nvPr/>
          </p:nvSpPr>
          <p:spPr bwMode="auto">
            <a:xfrm>
              <a:off x="2265" y="2232"/>
              <a:ext cx="24" cy="24"/>
            </a:xfrm>
            <a:custGeom>
              <a:avLst/>
              <a:gdLst>
                <a:gd name="T0" fmla="*/ 18 w 4"/>
                <a:gd name="T1" fmla="*/ 0 h 4"/>
                <a:gd name="T2" fmla="*/ 18 w 4"/>
                <a:gd name="T3" fmla="*/ 0 h 4"/>
                <a:gd name="T4" fmla="*/ 18 w 4"/>
                <a:gd name="T5" fmla="*/ 12 h 4"/>
                <a:gd name="T6" fmla="*/ 12 w 4"/>
                <a:gd name="T7" fmla="*/ 18 h 4"/>
                <a:gd name="T8" fmla="*/ 0 w 4"/>
                <a:gd name="T9" fmla="*/ 18 h 4"/>
                <a:gd name="T10" fmla="*/ 0 w 4"/>
                <a:gd name="T11" fmla="*/ 18 h 4"/>
                <a:gd name="T12" fmla="*/ 0 w 4"/>
                <a:gd name="T13" fmla="*/ 6 h 4"/>
                <a:gd name="T14" fmla="*/ 6 w 4"/>
                <a:gd name="T15" fmla="*/ 0 h 4"/>
                <a:gd name="T16" fmla="*/ 18 w 4"/>
                <a:gd name="T17" fmla="*/ 0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"/>
                <a:gd name="T28" fmla="*/ 0 h 4"/>
                <a:gd name="T29" fmla="*/ 4 w 4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" h="4">
                  <a:moveTo>
                    <a:pt x="3" y="0"/>
                  </a:moveTo>
                  <a:lnTo>
                    <a:pt x="3" y="0"/>
                  </a:lnTo>
                  <a:cubicBezTo>
                    <a:pt x="4" y="1"/>
                    <a:pt x="4" y="2"/>
                    <a:pt x="3" y="2"/>
                  </a:cubicBezTo>
                  <a:lnTo>
                    <a:pt x="2" y="3"/>
                  </a:lnTo>
                  <a:cubicBezTo>
                    <a:pt x="2" y="4"/>
                    <a:pt x="1" y="4"/>
                    <a:pt x="0" y="3"/>
                  </a:cubicBezTo>
                  <a:cubicBezTo>
                    <a:pt x="0" y="3"/>
                    <a:pt x="0" y="2"/>
                    <a:pt x="0" y="1"/>
                  </a:cubicBezTo>
                  <a:lnTo>
                    <a:pt x="1" y="0"/>
                  </a:lnTo>
                  <a:cubicBezTo>
                    <a:pt x="2" y="0"/>
                    <a:pt x="2" y="0"/>
                    <a:pt x="3" y="0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25" name="Line 92"/>
            <p:cNvSpPr>
              <a:spLocks noChangeShapeType="1"/>
            </p:cNvSpPr>
            <p:nvPr/>
          </p:nvSpPr>
          <p:spPr bwMode="auto">
            <a:xfrm>
              <a:off x="2409" y="2328"/>
              <a:ext cx="1" cy="198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26" name="Line 93"/>
            <p:cNvSpPr>
              <a:spLocks noChangeShapeType="1"/>
            </p:cNvSpPr>
            <p:nvPr/>
          </p:nvSpPr>
          <p:spPr bwMode="auto">
            <a:xfrm>
              <a:off x="2523" y="2334"/>
              <a:ext cx="1" cy="192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27" name="Rectangle 94"/>
            <p:cNvSpPr>
              <a:spLocks noChangeArrowheads="1"/>
            </p:cNvSpPr>
            <p:nvPr/>
          </p:nvSpPr>
          <p:spPr bwMode="auto">
            <a:xfrm>
              <a:off x="2277" y="2532"/>
              <a:ext cx="534" cy="36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28" name="Line 95"/>
            <p:cNvSpPr>
              <a:spLocks noChangeShapeType="1"/>
            </p:cNvSpPr>
            <p:nvPr/>
          </p:nvSpPr>
          <p:spPr bwMode="auto">
            <a:xfrm>
              <a:off x="2289" y="2334"/>
              <a:ext cx="1" cy="192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29" name="Line 96"/>
            <p:cNvSpPr>
              <a:spLocks noChangeShapeType="1"/>
            </p:cNvSpPr>
            <p:nvPr/>
          </p:nvSpPr>
          <p:spPr bwMode="auto">
            <a:xfrm>
              <a:off x="2673" y="2328"/>
              <a:ext cx="1" cy="198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30" name="Freeform 97"/>
            <p:cNvSpPr>
              <a:spLocks/>
            </p:cNvSpPr>
            <p:nvPr/>
          </p:nvSpPr>
          <p:spPr bwMode="auto">
            <a:xfrm>
              <a:off x="2277" y="2082"/>
              <a:ext cx="528" cy="390"/>
            </a:xfrm>
            <a:custGeom>
              <a:avLst/>
              <a:gdLst>
                <a:gd name="T0" fmla="*/ 528 w 88"/>
                <a:gd name="T1" fmla="*/ 390 h 65"/>
                <a:gd name="T2" fmla="*/ 528 w 88"/>
                <a:gd name="T3" fmla="*/ 132 h 65"/>
                <a:gd name="T4" fmla="*/ 204 w 88"/>
                <a:gd name="T5" fmla="*/ 0 h 65"/>
                <a:gd name="T6" fmla="*/ 0 w 88"/>
                <a:gd name="T7" fmla="*/ 144 h 65"/>
                <a:gd name="T8" fmla="*/ 12 w 88"/>
                <a:gd name="T9" fmla="*/ 162 h 65"/>
                <a:gd name="T10" fmla="*/ 210 w 88"/>
                <a:gd name="T11" fmla="*/ 36 h 65"/>
                <a:gd name="T12" fmla="*/ 498 w 88"/>
                <a:gd name="T13" fmla="*/ 162 h 65"/>
                <a:gd name="T14" fmla="*/ 498 w 88"/>
                <a:gd name="T15" fmla="*/ 390 h 65"/>
                <a:gd name="T16" fmla="*/ 528 w 88"/>
                <a:gd name="T17" fmla="*/ 390 h 6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88"/>
                <a:gd name="T28" fmla="*/ 0 h 65"/>
                <a:gd name="T29" fmla="*/ 88 w 88"/>
                <a:gd name="T30" fmla="*/ 65 h 6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88" h="65">
                  <a:moveTo>
                    <a:pt x="88" y="65"/>
                  </a:moveTo>
                  <a:lnTo>
                    <a:pt x="88" y="22"/>
                  </a:lnTo>
                  <a:lnTo>
                    <a:pt x="34" y="0"/>
                  </a:lnTo>
                  <a:lnTo>
                    <a:pt x="0" y="24"/>
                  </a:lnTo>
                  <a:lnTo>
                    <a:pt x="2" y="27"/>
                  </a:lnTo>
                  <a:lnTo>
                    <a:pt x="35" y="6"/>
                  </a:lnTo>
                  <a:lnTo>
                    <a:pt x="83" y="27"/>
                  </a:lnTo>
                  <a:lnTo>
                    <a:pt x="83" y="65"/>
                  </a:lnTo>
                  <a:lnTo>
                    <a:pt x="88" y="65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31" name="Freeform 98"/>
            <p:cNvSpPr>
              <a:spLocks/>
            </p:cNvSpPr>
            <p:nvPr/>
          </p:nvSpPr>
          <p:spPr bwMode="auto">
            <a:xfrm>
              <a:off x="2739" y="2442"/>
              <a:ext cx="84" cy="84"/>
            </a:xfrm>
            <a:custGeom>
              <a:avLst/>
              <a:gdLst>
                <a:gd name="T0" fmla="*/ 30 w 14"/>
                <a:gd name="T1" fmla="*/ 0 h 14"/>
                <a:gd name="T2" fmla="*/ 0 w 14"/>
                <a:gd name="T3" fmla="*/ 84 h 14"/>
                <a:gd name="T4" fmla="*/ 0 w 14"/>
                <a:gd name="T5" fmla="*/ 84 h 14"/>
                <a:gd name="T6" fmla="*/ 72 w 14"/>
                <a:gd name="T7" fmla="*/ 84 h 14"/>
                <a:gd name="T8" fmla="*/ 84 w 14"/>
                <a:gd name="T9" fmla="*/ 0 h 14"/>
                <a:gd name="T10" fmla="*/ 30 w 14"/>
                <a:gd name="T11" fmla="*/ 0 h 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"/>
                <a:gd name="T19" fmla="*/ 0 h 14"/>
                <a:gd name="T20" fmla="*/ 14 w 14"/>
                <a:gd name="T21" fmla="*/ 14 h 1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" h="14">
                  <a:moveTo>
                    <a:pt x="5" y="0"/>
                  </a:moveTo>
                  <a:lnTo>
                    <a:pt x="0" y="14"/>
                  </a:lnTo>
                  <a:lnTo>
                    <a:pt x="12" y="14"/>
                  </a:lnTo>
                  <a:lnTo>
                    <a:pt x="14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32" name="Freeform 99"/>
            <p:cNvSpPr>
              <a:spLocks/>
            </p:cNvSpPr>
            <p:nvPr/>
          </p:nvSpPr>
          <p:spPr bwMode="auto">
            <a:xfrm>
              <a:off x="2193" y="2220"/>
              <a:ext cx="150" cy="138"/>
            </a:xfrm>
            <a:custGeom>
              <a:avLst/>
              <a:gdLst>
                <a:gd name="T0" fmla="*/ 30 w 25"/>
                <a:gd name="T1" fmla="*/ 138 h 23"/>
                <a:gd name="T2" fmla="*/ 120 w 25"/>
                <a:gd name="T3" fmla="*/ 138 h 23"/>
                <a:gd name="T4" fmla="*/ 0 60000 65536"/>
                <a:gd name="T5" fmla="*/ 0 60000 65536"/>
                <a:gd name="T6" fmla="*/ 0 w 25"/>
                <a:gd name="T7" fmla="*/ 0 h 23"/>
                <a:gd name="T8" fmla="*/ 25 w 25"/>
                <a:gd name="T9" fmla="*/ 23 h 2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5" h="23">
                  <a:moveTo>
                    <a:pt x="5" y="23"/>
                  </a:moveTo>
                  <a:cubicBezTo>
                    <a:pt x="0" y="0"/>
                    <a:pt x="25" y="0"/>
                    <a:pt x="20" y="23"/>
                  </a:cubicBezTo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33" name="Freeform 100"/>
            <p:cNvSpPr>
              <a:spLocks/>
            </p:cNvSpPr>
            <p:nvPr/>
          </p:nvSpPr>
          <p:spPr bwMode="auto">
            <a:xfrm>
              <a:off x="2889" y="2286"/>
              <a:ext cx="384" cy="276"/>
            </a:xfrm>
            <a:custGeom>
              <a:avLst/>
              <a:gdLst>
                <a:gd name="T0" fmla="*/ 384 w 64"/>
                <a:gd name="T1" fmla="*/ 276 h 46"/>
                <a:gd name="T2" fmla="*/ 378 w 64"/>
                <a:gd name="T3" fmla="*/ 210 h 46"/>
                <a:gd name="T4" fmla="*/ 354 w 64"/>
                <a:gd name="T5" fmla="*/ 186 h 46"/>
                <a:gd name="T6" fmla="*/ 258 w 64"/>
                <a:gd name="T7" fmla="*/ 174 h 46"/>
                <a:gd name="T8" fmla="*/ 222 w 64"/>
                <a:gd name="T9" fmla="*/ 0 h 46"/>
                <a:gd name="T10" fmla="*/ 48 w 64"/>
                <a:gd name="T11" fmla="*/ 0 h 46"/>
                <a:gd name="T12" fmla="*/ 0 w 64"/>
                <a:gd name="T13" fmla="*/ 192 h 46"/>
                <a:gd name="T14" fmla="*/ 0 w 64"/>
                <a:gd name="T15" fmla="*/ 276 h 46"/>
                <a:gd name="T16" fmla="*/ 384 w 64"/>
                <a:gd name="T17" fmla="*/ 276 h 4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4"/>
                <a:gd name="T28" fmla="*/ 0 h 46"/>
                <a:gd name="T29" fmla="*/ 64 w 64"/>
                <a:gd name="T30" fmla="*/ 46 h 4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" h="46">
                  <a:moveTo>
                    <a:pt x="64" y="46"/>
                  </a:moveTo>
                  <a:lnTo>
                    <a:pt x="63" y="35"/>
                  </a:lnTo>
                  <a:lnTo>
                    <a:pt x="59" y="31"/>
                  </a:lnTo>
                  <a:lnTo>
                    <a:pt x="43" y="29"/>
                  </a:lnTo>
                  <a:lnTo>
                    <a:pt x="37" y="0"/>
                  </a:lnTo>
                  <a:cubicBezTo>
                    <a:pt x="29" y="0"/>
                    <a:pt x="16" y="0"/>
                    <a:pt x="8" y="0"/>
                  </a:cubicBezTo>
                  <a:lnTo>
                    <a:pt x="0" y="32"/>
                  </a:lnTo>
                  <a:lnTo>
                    <a:pt x="0" y="46"/>
                  </a:lnTo>
                  <a:lnTo>
                    <a:pt x="64" y="46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34" name="Freeform 101"/>
            <p:cNvSpPr>
              <a:spLocks/>
            </p:cNvSpPr>
            <p:nvPr/>
          </p:nvSpPr>
          <p:spPr bwMode="auto">
            <a:xfrm>
              <a:off x="2931" y="2310"/>
              <a:ext cx="180" cy="156"/>
            </a:xfrm>
            <a:custGeom>
              <a:avLst/>
              <a:gdLst>
                <a:gd name="T0" fmla="*/ 150 w 30"/>
                <a:gd name="T1" fmla="*/ 0 h 26"/>
                <a:gd name="T2" fmla="*/ 180 w 30"/>
                <a:gd name="T3" fmla="*/ 156 h 26"/>
                <a:gd name="T4" fmla="*/ 0 w 30"/>
                <a:gd name="T5" fmla="*/ 156 h 26"/>
                <a:gd name="T6" fmla="*/ 36 w 30"/>
                <a:gd name="T7" fmla="*/ 0 h 26"/>
                <a:gd name="T8" fmla="*/ 150 w 30"/>
                <a:gd name="T9" fmla="*/ 0 h 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"/>
                <a:gd name="T16" fmla="*/ 0 h 26"/>
                <a:gd name="T17" fmla="*/ 30 w 30"/>
                <a:gd name="T18" fmla="*/ 26 h 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" h="26">
                  <a:moveTo>
                    <a:pt x="25" y="0"/>
                  </a:moveTo>
                  <a:lnTo>
                    <a:pt x="30" y="26"/>
                  </a:lnTo>
                  <a:lnTo>
                    <a:pt x="0" y="26"/>
                  </a:lnTo>
                  <a:lnTo>
                    <a:pt x="6" y="0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35" name="Oval 102"/>
            <p:cNvSpPr>
              <a:spLocks noChangeArrowheads="1"/>
            </p:cNvSpPr>
            <p:nvPr/>
          </p:nvSpPr>
          <p:spPr bwMode="auto">
            <a:xfrm>
              <a:off x="2355" y="2604"/>
              <a:ext cx="72" cy="72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36" name="Oval 103"/>
            <p:cNvSpPr>
              <a:spLocks noChangeArrowheads="1"/>
            </p:cNvSpPr>
            <p:nvPr/>
          </p:nvSpPr>
          <p:spPr bwMode="auto">
            <a:xfrm>
              <a:off x="2433" y="2604"/>
              <a:ext cx="72" cy="72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37" name="Oval 104"/>
            <p:cNvSpPr>
              <a:spLocks noChangeArrowheads="1"/>
            </p:cNvSpPr>
            <p:nvPr/>
          </p:nvSpPr>
          <p:spPr bwMode="auto">
            <a:xfrm>
              <a:off x="2511" y="2604"/>
              <a:ext cx="72" cy="72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38" name="Freeform 105"/>
            <p:cNvSpPr>
              <a:spLocks/>
            </p:cNvSpPr>
            <p:nvPr/>
          </p:nvSpPr>
          <p:spPr bwMode="auto">
            <a:xfrm>
              <a:off x="2343" y="2592"/>
              <a:ext cx="252" cy="96"/>
            </a:xfrm>
            <a:custGeom>
              <a:avLst/>
              <a:gdLst>
                <a:gd name="T0" fmla="*/ 54 w 42"/>
                <a:gd name="T1" fmla="*/ 0 h 16"/>
                <a:gd name="T2" fmla="*/ 198 w 42"/>
                <a:gd name="T3" fmla="*/ 0 h 16"/>
                <a:gd name="T4" fmla="*/ 252 w 42"/>
                <a:gd name="T5" fmla="*/ 42 h 16"/>
                <a:gd name="T6" fmla="*/ 252 w 42"/>
                <a:gd name="T7" fmla="*/ 48 h 16"/>
                <a:gd name="T8" fmla="*/ 198 w 42"/>
                <a:gd name="T9" fmla="*/ 96 h 16"/>
                <a:gd name="T10" fmla="*/ 54 w 42"/>
                <a:gd name="T11" fmla="*/ 96 h 16"/>
                <a:gd name="T12" fmla="*/ 0 w 42"/>
                <a:gd name="T13" fmla="*/ 48 h 16"/>
                <a:gd name="T14" fmla="*/ 0 w 42"/>
                <a:gd name="T15" fmla="*/ 42 h 16"/>
                <a:gd name="T16" fmla="*/ 54 w 42"/>
                <a:gd name="T17" fmla="*/ 0 h 1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2"/>
                <a:gd name="T28" fmla="*/ 0 h 16"/>
                <a:gd name="T29" fmla="*/ 42 w 42"/>
                <a:gd name="T30" fmla="*/ 16 h 1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2" h="16">
                  <a:moveTo>
                    <a:pt x="9" y="0"/>
                  </a:moveTo>
                  <a:lnTo>
                    <a:pt x="33" y="0"/>
                  </a:lnTo>
                  <a:cubicBezTo>
                    <a:pt x="38" y="0"/>
                    <a:pt x="42" y="3"/>
                    <a:pt x="42" y="7"/>
                  </a:cubicBezTo>
                  <a:lnTo>
                    <a:pt x="42" y="8"/>
                  </a:lnTo>
                  <a:cubicBezTo>
                    <a:pt x="42" y="12"/>
                    <a:pt x="38" y="16"/>
                    <a:pt x="33" y="16"/>
                  </a:cubicBezTo>
                  <a:lnTo>
                    <a:pt x="9" y="16"/>
                  </a:lnTo>
                  <a:cubicBezTo>
                    <a:pt x="4" y="16"/>
                    <a:pt x="0" y="12"/>
                    <a:pt x="0" y="8"/>
                  </a:cubicBezTo>
                  <a:lnTo>
                    <a:pt x="0" y="7"/>
                  </a:lnTo>
                  <a:cubicBezTo>
                    <a:pt x="0" y="3"/>
                    <a:pt x="4" y="0"/>
                    <a:pt x="9" y="0"/>
                  </a:cubicBezTo>
                  <a:close/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39" name="Oval 106"/>
            <p:cNvSpPr>
              <a:spLocks noChangeArrowheads="1"/>
            </p:cNvSpPr>
            <p:nvPr/>
          </p:nvSpPr>
          <p:spPr bwMode="auto">
            <a:xfrm>
              <a:off x="2913" y="2598"/>
              <a:ext cx="72" cy="72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40" name="Oval 107"/>
            <p:cNvSpPr>
              <a:spLocks noChangeArrowheads="1"/>
            </p:cNvSpPr>
            <p:nvPr/>
          </p:nvSpPr>
          <p:spPr bwMode="auto">
            <a:xfrm>
              <a:off x="2997" y="2616"/>
              <a:ext cx="54" cy="54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41" name="Oval 108"/>
            <p:cNvSpPr>
              <a:spLocks noChangeArrowheads="1"/>
            </p:cNvSpPr>
            <p:nvPr/>
          </p:nvSpPr>
          <p:spPr bwMode="auto">
            <a:xfrm>
              <a:off x="3063" y="2616"/>
              <a:ext cx="54" cy="54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42" name="Oval 109"/>
            <p:cNvSpPr>
              <a:spLocks noChangeArrowheads="1"/>
            </p:cNvSpPr>
            <p:nvPr/>
          </p:nvSpPr>
          <p:spPr bwMode="auto">
            <a:xfrm>
              <a:off x="3123" y="2616"/>
              <a:ext cx="60" cy="54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43" name="Oval 110"/>
            <p:cNvSpPr>
              <a:spLocks noChangeArrowheads="1"/>
            </p:cNvSpPr>
            <p:nvPr/>
          </p:nvSpPr>
          <p:spPr bwMode="auto">
            <a:xfrm>
              <a:off x="3183" y="2598"/>
              <a:ext cx="42" cy="36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44" name="Freeform 111"/>
            <p:cNvSpPr>
              <a:spLocks/>
            </p:cNvSpPr>
            <p:nvPr/>
          </p:nvSpPr>
          <p:spPr bwMode="auto">
            <a:xfrm>
              <a:off x="2901" y="2574"/>
              <a:ext cx="336" cy="114"/>
            </a:xfrm>
            <a:custGeom>
              <a:avLst/>
              <a:gdLst>
                <a:gd name="T0" fmla="*/ 0 w 56"/>
                <a:gd name="T1" fmla="*/ 54 h 19"/>
                <a:gd name="T2" fmla="*/ 54 w 56"/>
                <a:gd name="T3" fmla="*/ 108 h 19"/>
                <a:gd name="T4" fmla="*/ 258 w 56"/>
                <a:gd name="T5" fmla="*/ 108 h 19"/>
                <a:gd name="T6" fmla="*/ 330 w 56"/>
                <a:gd name="T7" fmla="*/ 54 h 19"/>
                <a:gd name="T8" fmla="*/ 306 w 56"/>
                <a:gd name="T9" fmla="*/ 12 h 19"/>
                <a:gd name="T10" fmla="*/ 84 w 56"/>
                <a:gd name="T11" fmla="*/ 18 h 19"/>
                <a:gd name="T12" fmla="*/ 0 w 56"/>
                <a:gd name="T13" fmla="*/ 54 h 1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6"/>
                <a:gd name="T22" fmla="*/ 0 h 19"/>
                <a:gd name="T23" fmla="*/ 56 w 56"/>
                <a:gd name="T24" fmla="*/ 19 h 1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6" h="19">
                  <a:moveTo>
                    <a:pt x="0" y="9"/>
                  </a:moveTo>
                  <a:cubicBezTo>
                    <a:pt x="0" y="14"/>
                    <a:pt x="3" y="18"/>
                    <a:pt x="9" y="18"/>
                  </a:cubicBezTo>
                  <a:lnTo>
                    <a:pt x="43" y="18"/>
                  </a:lnTo>
                  <a:cubicBezTo>
                    <a:pt x="47" y="19"/>
                    <a:pt x="55" y="13"/>
                    <a:pt x="55" y="9"/>
                  </a:cubicBezTo>
                  <a:cubicBezTo>
                    <a:pt x="56" y="6"/>
                    <a:pt x="56" y="3"/>
                    <a:pt x="51" y="2"/>
                  </a:cubicBezTo>
                  <a:cubicBezTo>
                    <a:pt x="39" y="4"/>
                    <a:pt x="26" y="5"/>
                    <a:pt x="14" y="3"/>
                  </a:cubicBezTo>
                  <a:cubicBezTo>
                    <a:pt x="6" y="0"/>
                    <a:pt x="1" y="4"/>
                    <a:pt x="0" y="9"/>
                  </a:cubicBezTo>
                  <a:close/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sp>
        <p:nvSpPr>
          <p:cNvPr id="10248" name="Freeform 301"/>
          <p:cNvSpPr>
            <a:spLocks/>
          </p:cNvSpPr>
          <p:nvPr/>
        </p:nvSpPr>
        <p:spPr bwMode="auto">
          <a:xfrm>
            <a:off x="641350" y="3379788"/>
            <a:ext cx="539750" cy="263525"/>
          </a:xfrm>
          <a:custGeom>
            <a:avLst/>
            <a:gdLst>
              <a:gd name="T0" fmla="*/ 125942 w 60"/>
              <a:gd name="T1" fmla="*/ 0 h 29"/>
              <a:gd name="T2" fmla="*/ 413808 w 60"/>
              <a:gd name="T3" fmla="*/ 0 h 29"/>
              <a:gd name="T4" fmla="*/ 539750 w 60"/>
              <a:gd name="T5" fmla="*/ 127219 h 29"/>
              <a:gd name="T6" fmla="*/ 539750 w 60"/>
              <a:gd name="T7" fmla="*/ 127219 h 29"/>
              <a:gd name="T8" fmla="*/ 413808 w 60"/>
              <a:gd name="T9" fmla="*/ 263525 h 29"/>
              <a:gd name="T10" fmla="*/ 125942 w 60"/>
              <a:gd name="T11" fmla="*/ 263525 h 29"/>
              <a:gd name="T12" fmla="*/ 0 w 60"/>
              <a:gd name="T13" fmla="*/ 127219 h 29"/>
              <a:gd name="T14" fmla="*/ 0 w 60"/>
              <a:gd name="T15" fmla="*/ 127219 h 29"/>
              <a:gd name="T16" fmla="*/ 125942 w 60"/>
              <a:gd name="T17" fmla="*/ 0 h 2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60"/>
              <a:gd name="T28" fmla="*/ 0 h 29"/>
              <a:gd name="T29" fmla="*/ 60 w 60"/>
              <a:gd name="T30" fmla="*/ 29 h 2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0" h="29">
                <a:moveTo>
                  <a:pt x="14" y="0"/>
                </a:moveTo>
                <a:lnTo>
                  <a:pt x="46" y="0"/>
                </a:lnTo>
                <a:cubicBezTo>
                  <a:pt x="54" y="0"/>
                  <a:pt x="60" y="7"/>
                  <a:pt x="60" y="14"/>
                </a:cubicBezTo>
                <a:cubicBezTo>
                  <a:pt x="60" y="22"/>
                  <a:pt x="54" y="29"/>
                  <a:pt x="46" y="29"/>
                </a:cubicBezTo>
                <a:lnTo>
                  <a:pt x="14" y="29"/>
                </a:lnTo>
                <a:cubicBezTo>
                  <a:pt x="6" y="29"/>
                  <a:pt x="0" y="22"/>
                  <a:pt x="0" y="14"/>
                </a:cubicBezTo>
                <a:cubicBezTo>
                  <a:pt x="0" y="7"/>
                  <a:pt x="6" y="0"/>
                  <a:pt x="14" y="0"/>
                </a:cubicBezTo>
                <a:close/>
              </a:path>
            </a:pathLst>
          </a:custGeom>
          <a:noFill/>
          <a:ln w="19050" cap="rnd">
            <a:solidFill>
              <a:srgbClr val="24211D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sp>
        <p:nvSpPr>
          <p:cNvPr id="10249" name="Oval 162"/>
          <p:cNvSpPr>
            <a:spLocks noChangeArrowheads="1"/>
          </p:cNvSpPr>
          <p:nvPr/>
        </p:nvSpPr>
        <p:spPr bwMode="auto">
          <a:xfrm>
            <a:off x="1600200" y="3332163"/>
            <a:ext cx="306388" cy="306387"/>
          </a:xfrm>
          <a:prstGeom prst="ellipse">
            <a:avLst/>
          </a:prstGeom>
          <a:noFill/>
          <a:ln w="19050" cap="rnd" cmpd="dbl">
            <a:solidFill>
              <a:srgbClr val="24211D"/>
            </a:solidFill>
            <a:prstDash val="sysDash"/>
            <a:miter lim="800000"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sp>
        <p:nvSpPr>
          <p:cNvPr id="10250" name="Freeform 301"/>
          <p:cNvSpPr>
            <a:spLocks/>
          </p:cNvSpPr>
          <p:nvPr/>
        </p:nvSpPr>
        <p:spPr bwMode="auto">
          <a:xfrm>
            <a:off x="2901380" y="3381499"/>
            <a:ext cx="541337" cy="263525"/>
          </a:xfrm>
          <a:custGeom>
            <a:avLst/>
            <a:gdLst>
              <a:gd name="T0" fmla="*/ 126312 w 60"/>
              <a:gd name="T1" fmla="*/ 0 h 29"/>
              <a:gd name="T2" fmla="*/ 415025 w 60"/>
              <a:gd name="T3" fmla="*/ 0 h 29"/>
              <a:gd name="T4" fmla="*/ 541337 w 60"/>
              <a:gd name="T5" fmla="*/ 127219 h 29"/>
              <a:gd name="T6" fmla="*/ 541337 w 60"/>
              <a:gd name="T7" fmla="*/ 127219 h 29"/>
              <a:gd name="T8" fmla="*/ 415025 w 60"/>
              <a:gd name="T9" fmla="*/ 263525 h 29"/>
              <a:gd name="T10" fmla="*/ 126312 w 60"/>
              <a:gd name="T11" fmla="*/ 263525 h 29"/>
              <a:gd name="T12" fmla="*/ 0 w 60"/>
              <a:gd name="T13" fmla="*/ 127219 h 29"/>
              <a:gd name="T14" fmla="*/ 0 w 60"/>
              <a:gd name="T15" fmla="*/ 127219 h 29"/>
              <a:gd name="T16" fmla="*/ 126312 w 60"/>
              <a:gd name="T17" fmla="*/ 0 h 2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60"/>
              <a:gd name="T28" fmla="*/ 0 h 29"/>
              <a:gd name="T29" fmla="*/ 60 w 60"/>
              <a:gd name="T30" fmla="*/ 29 h 2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0" h="29">
                <a:moveTo>
                  <a:pt x="14" y="0"/>
                </a:moveTo>
                <a:lnTo>
                  <a:pt x="46" y="0"/>
                </a:lnTo>
                <a:cubicBezTo>
                  <a:pt x="54" y="0"/>
                  <a:pt x="60" y="7"/>
                  <a:pt x="60" y="14"/>
                </a:cubicBezTo>
                <a:cubicBezTo>
                  <a:pt x="60" y="22"/>
                  <a:pt x="54" y="29"/>
                  <a:pt x="46" y="29"/>
                </a:cubicBezTo>
                <a:lnTo>
                  <a:pt x="14" y="29"/>
                </a:lnTo>
                <a:cubicBezTo>
                  <a:pt x="6" y="29"/>
                  <a:pt x="0" y="22"/>
                  <a:pt x="0" y="14"/>
                </a:cubicBezTo>
                <a:cubicBezTo>
                  <a:pt x="0" y="7"/>
                  <a:pt x="6" y="0"/>
                  <a:pt x="14" y="0"/>
                </a:cubicBezTo>
                <a:close/>
              </a:path>
            </a:pathLst>
          </a:custGeom>
          <a:noFill/>
          <a:ln w="19050" cap="rnd">
            <a:solidFill>
              <a:srgbClr val="24211D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sp>
        <p:nvSpPr>
          <p:cNvPr id="10251" name="Freeform 301"/>
          <p:cNvSpPr>
            <a:spLocks/>
          </p:cNvSpPr>
          <p:nvPr/>
        </p:nvSpPr>
        <p:spPr bwMode="auto">
          <a:xfrm>
            <a:off x="3807842" y="3378324"/>
            <a:ext cx="539750" cy="263525"/>
          </a:xfrm>
          <a:custGeom>
            <a:avLst/>
            <a:gdLst>
              <a:gd name="T0" fmla="*/ 125942 w 60"/>
              <a:gd name="T1" fmla="*/ 0 h 29"/>
              <a:gd name="T2" fmla="*/ 413808 w 60"/>
              <a:gd name="T3" fmla="*/ 0 h 29"/>
              <a:gd name="T4" fmla="*/ 539750 w 60"/>
              <a:gd name="T5" fmla="*/ 127219 h 29"/>
              <a:gd name="T6" fmla="*/ 539750 w 60"/>
              <a:gd name="T7" fmla="*/ 127219 h 29"/>
              <a:gd name="T8" fmla="*/ 413808 w 60"/>
              <a:gd name="T9" fmla="*/ 263525 h 29"/>
              <a:gd name="T10" fmla="*/ 125942 w 60"/>
              <a:gd name="T11" fmla="*/ 263525 h 29"/>
              <a:gd name="T12" fmla="*/ 0 w 60"/>
              <a:gd name="T13" fmla="*/ 127219 h 29"/>
              <a:gd name="T14" fmla="*/ 0 w 60"/>
              <a:gd name="T15" fmla="*/ 127219 h 29"/>
              <a:gd name="T16" fmla="*/ 125942 w 60"/>
              <a:gd name="T17" fmla="*/ 0 h 2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60"/>
              <a:gd name="T28" fmla="*/ 0 h 29"/>
              <a:gd name="T29" fmla="*/ 60 w 60"/>
              <a:gd name="T30" fmla="*/ 29 h 2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0" h="29">
                <a:moveTo>
                  <a:pt x="14" y="0"/>
                </a:moveTo>
                <a:lnTo>
                  <a:pt x="46" y="0"/>
                </a:lnTo>
                <a:cubicBezTo>
                  <a:pt x="54" y="0"/>
                  <a:pt x="60" y="7"/>
                  <a:pt x="60" y="14"/>
                </a:cubicBezTo>
                <a:cubicBezTo>
                  <a:pt x="60" y="22"/>
                  <a:pt x="54" y="29"/>
                  <a:pt x="46" y="29"/>
                </a:cubicBezTo>
                <a:lnTo>
                  <a:pt x="14" y="29"/>
                </a:lnTo>
                <a:cubicBezTo>
                  <a:pt x="6" y="29"/>
                  <a:pt x="0" y="22"/>
                  <a:pt x="0" y="14"/>
                </a:cubicBezTo>
                <a:cubicBezTo>
                  <a:pt x="0" y="7"/>
                  <a:pt x="6" y="0"/>
                  <a:pt x="14" y="0"/>
                </a:cubicBezTo>
                <a:close/>
              </a:path>
            </a:pathLst>
          </a:custGeom>
          <a:noFill/>
          <a:ln w="19050" cap="rnd">
            <a:solidFill>
              <a:srgbClr val="24211D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sp>
        <p:nvSpPr>
          <p:cNvPr id="10252" name="Freeform 301"/>
          <p:cNvSpPr>
            <a:spLocks/>
          </p:cNvSpPr>
          <p:nvPr/>
        </p:nvSpPr>
        <p:spPr bwMode="auto">
          <a:xfrm>
            <a:off x="5122863" y="6142038"/>
            <a:ext cx="539750" cy="261937"/>
          </a:xfrm>
          <a:custGeom>
            <a:avLst/>
            <a:gdLst>
              <a:gd name="T0" fmla="*/ 125942 w 60"/>
              <a:gd name="T1" fmla="*/ 0 h 29"/>
              <a:gd name="T2" fmla="*/ 413808 w 60"/>
              <a:gd name="T3" fmla="*/ 0 h 29"/>
              <a:gd name="T4" fmla="*/ 539750 w 60"/>
              <a:gd name="T5" fmla="*/ 126452 h 29"/>
              <a:gd name="T6" fmla="*/ 539750 w 60"/>
              <a:gd name="T7" fmla="*/ 126452 h 29"/>
              <a:gd name="T8" fmla="*/ 413808 w 60"/>
              <a:gd name="T9" fmla="*/ 261937 h 29"/>
              <a:gd name="T10" fmla="*/ 125942 w 60"/>
              <a:gd name="T11" fmla="*/ 261937 h 29"/>
              <a:gd name="T12" fmla="*/ 0 w 60"/>
              <a:gd name="T13" fmla="*/ 126452 h 29"/>
              <a:gd name="T14" fmla="*/ 0 w 60"/>
              <a:gd name="T15" fmla="*/ 126452 h 29"/>
              <a:gd name="T16" fmla="*/ 125942 w 60"/>
              <a:gd name="T17" fmla="*/ 0 h 2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60"/>
              <a:gd name="T28" fmla="*/ 0 h 29"/>
              <a:gd name="T29" fmla="*/ 60 w 60"/>
              <a:gd name="T30" fmla="*/ 29 h 2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0" h="29">
                <a:moveTo>
                  <a:pt x="14" y="0"/>
                </a:moveTo>
                <a:lnTo>
                  <a:pt x="46" y="0"/>
                </a:lnTo>
                <a:cubicBezTo>
                  <a:pt x="54" y="0"/>
                  <a:pt x="60" y="7"/>
                  <a:pt x="60" y="14"/>
                </a:cubicBezTo>
                <a:cubicBezTo>
                  <a:pt x="60" y="22"/>
                  <a:pt x="54" y="29"/>
                  <a:pt x="46" y="29"/>
                </a:cubicBezTo>
                <a:lnTo>
                  <a:pt x="14" y="29"/>
                </a:lnTo>
                <a:cubicBezTo>
                  <a:pt x="6" y="29"/>
                  <a:pt x="0" y="22"/>
                  <a:pt x="0" y="14"/>
                </a:cubicBezTo>
                <a:cubicBezTo>
                  <a:pt x="0" y="7"/>
                  <a:pt x="6" y="0"/>
                  <a:pt x="14" y="0"/>
                </a:cubicBezTo>
                <a:close/>
              </a:path>
            </a:pathLst>
          </a:custGeom>
          <a:noFill/>
          <a:ln w="19050" cap="rnd">
            <a:solidFill>
              <a:srgbClr val="24211D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sp>
        <p:nvSpPr>
          <p:cNvPr id="10253" name="Freeform 301"/>
          <p:cNvSpPr>
            <a:spLocks/>
          </p:cNvSpPr>
          <p:nvPr/>
        </p:nvSpPr>
        <p:spPr bwMode="auto">
          <a:xfrm>
            <a:off x="5942013" y="6138863"/>
            <a:ext cx="539750" cy="263525"/>
          </a:xfrm>
          <a:custGeom>
            <a:avLst/>
            <a:gdLst>
              <a:gd name="T0" fmla="*/ 125942 w 60"/>
              <a:gd name="T1" fmla="*/ 0 h 29"/>
              <a:gd name="T2" fmla="*/ 413808 w 60"/>
              <a:gd name="T3" fmla="*/ 0 h 29"/>
              <a:gd name="T4" fmla="*/ 539750 w 60"/>
              <a:gd name="T5" fmla="*/ 127219 h 29"/>
              <a:gd name="T6" fmla="*/ 539750 w 60"/>
              <a:gd name="T7" fmla="*/ 127219 h 29"/>
              <a:gd name="T8" fmla="*/ 413808 w 60"/>
              <a:gd name="T9" fmla="*/ 263525 h 29"/>
              <a:gd name="T10" fmla="*/ 125942 w 60"/>
              <a:gd name="T11" fmla="*/ 263525 h 29"/>
              <a:gd name="T12" fmla="*/ 0 w 60"/>
              <a:gd name="T13" fmla="*/ 127219 h 29"/>
              <a:gd name="T14" fmla="*/ 0 w 60"/>
              <a:gd name="T15" fmla="*/ 127219 h 29"/>
              <a:gd name="T16" fmla="*/ 125942 w 60"/>
              <a:gd name="T17" fmla="*/ 0 h 2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60"/>
              <a:gd name="T28" fmla="*/ 0 h 29"/>
              <a:gd name="T29" fmla="*/ 60 w 60"/>
              <a:gd name="T30" fmla="*/ 29 h 2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0" h="29">
                <a:moveTo>
                  <a:pt x="14" y="0"/>
                </a:moveTo>
                <a:lnTo>
                  <a:pt x="46" y="0"/>
                </a:lnTo>
                <a:cubicBezTo>
                  <a:pt x="54" y="0"/>
                  <a:pt x="60" y="7"/>
                  <a:pt x="60" y="14"/>
                </a:cubicBezTo>
                <a:cubicBezTo>
                  <a:pt x="60" y="22"/>
                  <a:pt x="54" y="29"/>
                  <a:pt x="46" y="29"/>
                </a:cubicBezTo>
                <a:lnTo>
                  <a:pt x="14" y="29"/>
                </a:lnTo>
                <a:cubicBezTo>
                  <a:pt x="6" y="29"/>
                  <a:pt x="0" y="22"/>
                  <a:pt x="0" y="14"/>
                </a:cubicBezTo>
                <a:cubicBezTo>
                  <a:pt x="0" y="7"/>
                  <a:pt x="6" y="0"/>
                  <a:pt x="14" y="0"/>
                </a:cubicBezTo>
                <a:close/>
              </a:path>
            </a:pathLst>
          </a:custGeom>
          <a:noFill/>
          <a:ln w="19050" cap="rnd">
            <a:solidFill>
              <a:srgbClr val="24211D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sp>
        <p:nvSpPr>
          <p:cNvPr id="10254" name="Freeform 301"/>
          <p:cNvSpPr>
            <a:spLocks/>
          </p:cNvSpPr>
          <p:nvPr/>
        </p:nvSpPr>
        <p:spPr bwMode="auto">
          <a:xfrm>
            <a:off x="5910263" y="3371850"/>
            <a:ext cx="539750" cy="263525"/>
          </a:xfrm>
          <a:custGeom>
            <a:avLst/>
            <a:gdLst>
              <a:gd name="T0" fmla="*/ 125942 w 60"/>
              <a:gd name="T1" fmla="*/ 0 h 29"/>
              <a:gd name="T2" fmla="*/ 413808 w 60"/>
              <a:gd name="T3" fmla="*/ 0 h 29"/>
              <a:gd name="T4" fmla="*/ 539750 w 60"/>
              <a:gd name="T5" fmla="*/ 127219 h 29"/>
              <a:gd name="T6" fmla="*/ 539750 w 60"/>
              <a:gd name="T7" fmla="*/ 127219 h 29"/>
              <a:gd name="T8" fmla="*/ 413808 w 60"/>
              <a:gd name="T9" fmla="*/ 263525 h 29"/>
              <a:gd name="T10" fmla="*/ 125942 w 60"/>
              <a:gd name="T11" fmla="*/ 263525 h 29"/>
              <a:gd name="T12" fmla="*/ 0 w 60"/>
              <a:gd name="T13" fmla="*/ 127219 h 29"/>
              <a:gd name="T14" fmla="*/ 0 w 60"/>
              <a:gd name="T15" fmla="*/ 127219 h 29"/>
              <a:gd name="T16" fmla="*/ 125942 w 60"/>
              <a:gd name="T17" fmla="*/ 0 h 2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60"/>
              <a:gd name="T28" fmla="*/ 0 h 29"/>
              <a:gd name="T29" fmla="*/ 60 w 60"/>
              <a:gd name="T30" fmla="*/ 29 h 2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0" h="29">
                <a:moveTo>
                  <a:pt x="14" y="0"/>
                </a:moveTo>
                <a:lnTo>
                  <a:pt x="46" y="0"/>
                </a:lnTo>
                <a:cubicBezTo>
                  <a:pt x="54" y="0"/>
                  <a:pt x="60" y="7"/>
                  <a:pt x="60" y="14"/>
                </a:cubicBezTo>
                <a:cubicBezTo>
                  <a:pt x="60" y="22"/>
                  <a:pt x="54" y="29"/>
                  <a:pt x="46" y="29"/>
                </a:cubicBezTo>
                <a:lnTo>
                  <a:pt x="14" y="29"/>
                </a:lnTo>
                <a:cubicBezTo>
                  <a:pt x="6" y="29"/>
                  <a:pt x="0" y="22"/>
                  <a:pt x="0" y="14"/>
                </a:cubicBezTo>
                <a:cubicBezTo>
                  <a:pt x="0" y="7"/>
                  <a:pt x="6" y="0"/>
                  <a:pt x="14" y="0"/>
                </a:cubicBezTo>
                <a:close/>
              </a:path>
            </a:pathLst>
          </a:custGeom>
          <a:noFill/>
          <a:ln w="19050" cap="rnd">
            <a:solidFill>
              <a:srgbClr val="24211D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sp>
        <p:nvSpPr>
          <p:cNvPr id="10255" name="Freeform 134"/>
          <p:cNvSpPr>
            <a:spLocks/>
          </p:cNvSpPr>
          <p:nvPr/>
        </p:nvSpPr>
        <p:spPr bwMode="auto">
          <a:xfrm>
            <a:off x="4872038" y="3382963"/>
            <a:ext cx="792162" cy="257175"/>
          </a:xfrm>
          <a:custGeom>
            <a:avLst/>
            <a:gdLst>
              <a:gd name="T0" fmla="*/ 320637 w 84"/>
              <a:gd name="T1" fmla="*/ 0 h 27"/>
              <a:gd name="T2" fmla="*/ 622413 w 84"/>
              <a:gd name="T3" fmla="*/ 0 h 27"/>
              <a:gd name="T4" fmla="*/ 594121 w 84"/>
              <a:gd name="T5" fmla="*/ 257175 h 27"/>
              <a:gd name="T6" fmla="*/ 150888 w 84"/>
              <a:gd name="T7" fmla="*/ 257175 h 27"/>
              <a:gd name="T8" fmla="*/ 103735 w 84"/>
              <a:gd name="T9" fmla="*/ 38100 h 27"/>
              <a:gd name="T10" fmla="*/ 320637 w 84"/>
              <a:gd name="T11" fmla="*/ 0 h 2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84"/>
              <a:gd name="T19" fmla="*/ 0 h 27"/>
              <a:gd name="T20" fmla="*/ 84 w 84"/>
              <a:gd name="T21" fmla="*/ 27 h 2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84" h="27">
                <a:moveTo>
                  <a:pt x="34" y="0"/>
                </a:moveTo>
                <a:lnTo>
                  <a:pt x="66" y="0"/>
                </a:lnTo>
                <a:cubicBezTo>
                  <a:pt x="84" y="1"/>
                  <a:pt x="83" y="27"/>
                  <a:pt x="63" y="27"/>
                </a:cubicBezTo>
                <a:lnTo>
                  <a:pt x="16" y="27"/>
                </a:lnTo>
                <a:cubicBezTo>
                  <a:pt x="2" y="27"/>
                  <a:pt x="0" y="6"/>
                  <a:pt x="11" y="4"/>
                </a:cubicBezTo>
                <a:cubicBezTo>
                  <a:pt x="18" y="2"/>
                  <a:pt x="22" y="1"/>
                  <a:pt x="34" y="0"/>
                </a:cubicBezTo>
                <a:close/>
              </a:path>
            </a:pathLst>
          </a:custGeom>
          <a:noFill/>
          <a:ln w="19050" cap="rnd">
            <a:solidFill>
              <a:srgbClr val="24211D"/>
            </a:solidFill>
            <a:prstDash val="sysDash"/>
            <a:miter lim="800000"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sp>
        <p:nvSpPr>
          <p:cNvPr id="10256" name="Freeform 301"/>
          <p:cNvSpPr>
            <a:spLocks/>
          </p:cNvSpPr>
          <p:nvPr/>
        </p:nvSpPr>
        <p:spPr bwMode="auto">
          <a:xfrm>
            <a:off x="568325" y="6105525"/>
            <a:ext cx="541338" cy="263525"/>
          </a:xfrm>
          <a:custGeom>
            <a:avLst/>
            <a:gdLst>
              <a:gd name="T0" fmla="*/ 126312 w 60"/>
              <a:gd name="T1" fmla="*/ 0 h 29"/>
              <a:gd name="T2" fmla="*/ 415026 w 60"/>
              <a:gd name="T3" fmla="*/ 0 h 29"/>
              <a:gd name="T4" fmla="*/ 541338 w 60"/>
              <a:gd name="T5" fmla="*/ 127219 h 29"/>
              <a:gd name="T6" fmla="*/ 541338 w 60"/>
              <a:gd name="T7" fmla="*/ 127219 h 29"/>
              <a:gd name="T8" fmla="*/ 415026 w 60"/>
              <a:gd name="T9" fmla="*/ 263525 h 29"/>
              <a:gd name="T10" fmla="*/ 126312 w 60"/>
              <a:gd name="T11" fmla="*/ 263525 h 29"/>
              <a:gd name="T12" fmla="*/ 0 w 60"/>
              <a:gd name="T13" fmla="*/ 127219 h 29"/>
              <a:gd name="T14" fmla="*/ 0 w 60"/>
              <a:gd name="T15" fmla="*/ 127219 h 29"/>
              <a:gd name="T16" fmla="*/ 126312 w 60"/>
              <a:gd name="T17" fmla="*/ 0 h 2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60"/>
              <a:gd name="T28" fmla="*/ 0 h 29"/>
              <a:gd name="T29" fmla="*/ 60 w 60"/>
              <a:gd name="T30" fmla="*/ 29 h 2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0" h="29">
                <a:moveTo>
                  <a:pt x="14" y="0"/>
                </a:moveTo>
                <a:lnTo>
                  <a:pt x="46" y="0"/>
                </a:lnTo>
                <a:cubicBezTo>
                  <a:pt x="54" y="0"/>
                  <a:pt x="60" y="7"/>
                  <a:pt x="60" y="14"/>
                </a:cubicBezTo>
                <a:cubicBezTo>
                  <a:pt x="60" y="22"/>
                  <a:pt x="54" y="29"/>
                  <a:pt x="46" y="29"/>
                </a:cubicBezTo>
                <a:lnTo>
                  <a:pt x="14" y="29"/>
                </a:lnTo>
                <a:cubicBezTo>
                  <a:pt x="6" y="29"/>
                  <a:pt x="0" y="22"/>
                  <a:pt x="0" y="14"/>
                </a:cubicBezTo>
                <a:cubicBezTo>
                  <a:pt x="0" y="7"/>
                  <a:pt x="6" y="0"/>
                  <a:pt x="14" y="0"/>
                </a:cubicBezTo>
                <a:close/>
              </a:path>
            </a:pathLst>
          </a:custGeom>
          <a:noFill/>
          <a:ln w="19050" cap="rnd">
            <a:solidFill>
              <a:srgbClr val="24211D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sp>
        <p:nvSpPr>
          <p:cNvPr id="10257" name="Freeform 301"/>
          <p:cNvSpPr>
            <a:spLocks/>
          </p:cNvSpPr>
          <p:nvPr/>
        </p:nvSpPr>
        <p:spPr bwMode="auto">
          <a:xfrm>
            <a:off x="1447800" y="6091238"/>
            <a:ext cx="561975" cy="280987"/>
          </a:xfrm>
          <a:custGeom>
            <a:avLst/>
            <a:gdLst>
              <a:gd name="T0" fmla="*/ 131128 w 60"/>
              <a:gd name="T1" fmla="*/ 0 h 29"/>
              <a:gd name="T2" fmla="*/ 430848 w 60"/>
              <a:gd name="T3" fmla="*/ 0 h 29"/>
              <a:gd name="T4" fmla="*/ 561975 w 60"/>
              <a:gd name="T5" fmla="*/ 135649 h 29"/>
              <a:gd name="T6" fmla="*/ 561975 w 60"/>
              <a:gd name="T7" fmla="*/ 135649 h 29"/>
              <a:gd name="T8" fmla="*/ 430848 w 60"/>
              <a:gd name="T9" fmla="*/ 280987 h 29"/>
              <a:gd name="T10" fmla="*/ 131128 w 60"/>
              <a:gd name="T11" fmla="*/ 280987 h 29"/>
              <a:gd name="T12" fmla="*/ 0 w 60"/>
              <a:gd name="T13" fmla="*/ 135649 h 29"/>
              <a:gd name="T14" fmla="*/ 0 w 60"/>
              <a:gd name="T15" fmla="*/ 135649 h 29"/>
              <a:gd name="T16" fmla="*/ 131128 w 60"/>
              <a:gd name="T17" fmla="*/ 0 h 2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60"/>
              <a:gd name="T28" fmla="*/ 0 h 29"/>
              <a:gd name="T29" fmla="*/ 60 w 60"/>
              <a:gd name="T30" fmla="*/ 29 h 2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0" h="29">
                <a:moveTo>
                  <a:pt x="14" y="0"/>
                </a:moveTo>
                <a:lnTo>
                  <a:pt x="46" y="0"/>
                </a:lnTo>
                <a:cubicBezTo>
                  <a:pt x="54" y="0"/>
                  <a:pt x="60" y="7"/>
                  <a:pt x="60" y="14"/>
                </a:cubicBezTo>
                <a:cubicBezTo>
                  <a:pt x="60" y="22"/>
                  <a:pt x="54" y="29"/>
                  <a:pt x="46" y="29"/>
                </a:cubicBezTo>
                <a:lnTo>
                  <a:pt x="14" y="29"/>
                </a:lnTo>
                <a:cubicBezTo>
                  <a:pt x="6" y="29"/>
                  <a:pt x="0" y="22"/>
                  <a:pt x="0" y="14"/>
                </a:cubicBezTo>
                <a:cubicBezTo>
                  <a:pt x="0" y="7"/>
                  <a:pt x="6" y="0"/>
                  <a:pt x="14" y="0"/>
                </a:cubicBezTo>
                <a:close/>
              </a:path>
            </a:pathLst>
          </a:custGeom>
          <a:noFill/>
          <a:ln w="19050" cap="rnd">
            <a:solidFill>
              <a:srgbClr val="24211D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sp>
        <p:nvSpPr>
          <p:cNvPr id="10258" name="Titel 117"/>
          <p:cNvSpPr>
            <a:spLocks noGrp="1"/>
          </p:cNvSpPr>
          <p:nvPr>
            <p:ph type="title"/>
          </p:nvPr>
        </p:nvSpPr>
        <p:spPr>
          <a:xfrm>
            <a:off x="233363" y="1676400"/>
            <a:ext cx="2338387" cy="381000"/>
          </a:xfrm>
        </p:spPr>
        <p:txBody>
          <a:bodyPr/>
          <a:lstStyle/>
          <a:p>
            <a:pPr eaLnBrk="1" hangingPunct="1"/>
            <a:r>
              <a:rPr lang="de-DE" b="1" dirty="0">
                <a:latin typeface="Arial" charset="0"/>
                <a:cs typeface="Arial" charset="0"/>
              </a:rPr>
              <a:t>Tragschlepper</a:t>
            </a:r>
          </a:p>
        </p:txBody>
      </p:sp>
      <p:grpSp>
        <p:nvGrpSpPr>
          <p:cNvPr id="10265" name="Group 8"/>
          <p:cNvGrpSpPr>
            <a:grpSpLocks noChangeAspect="1"/>
          </p:cNvGrpSpPr>
          <p:nvPr/>
        </p:nvGrpSpPr>
        <p:grpSpPr bwMode="auto">
          <a:xfrm>
            <a:off x="6081712" y="4035426"/>
            <a:ext cx="2752725" cy="904875"/>
            <a:chOff x="2982" y="2577"/>
            <a:chExt cx="1734" cy="570"/>
          </a:xfrm>
        </p:grpSpPr>
        <p:sp>
          <p:nvSpPr>
            <p:cNvPr id="10267" name="Rectangle 9"/>
            <p:cNvSpPr>
              <a:spLocks noChangeArrowheads="1"/>
            </p:cNvSpPr>
            <p:nvPr/>
          </p:nvSpPr>
          <p:spPr bwMode="auto">
            <a:xfrm>
              <a:off x="3714" y="3039"/>
              <a:ext cx="516" cy="42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268" name="Freeform 10"/>
            <p:cNvSpPr>
              <a:spLocks/>
            </p:cNvSpPr>
            <p:nvPr/>
          </p:nvSpPr>
          <p:spPr bwMode="auto">
            <a:xfrm>
              <a:off x="4272" y="2733"/>
              <a:ext cx="444" cy="348"/>
            </a:xfrm>
            <a:custGeom>
              <a:avLst/>
              <a:gdLst>
                <a:gd name="T0" fmla="*/ 204 w 74"/>
                <a:gd name="T1" fmla="*/ 348 h 58"/>
                <a:gd name="T2" fmla="*/ 444 w 74"/>
                <a:gd name="T3" fmla="*/ 300 h 58"/>
                <a:gd name="T4" fmla="*/ 432 w 74"/>
                <a:gd name="T5" fmla="*/ 198 h 58"/>
                <a:gd name="T6" fmla="*/ 294 w 74"/>
                <a:gd name="T7" fmla="*/ 180 h 58"/>
                <a:gd name="T8" fmla="*/ 276 w 74"/>
                <a:gd name="T9" fmla="*/ 24 h 58"/>
                <a:gd name="T10" fmla="*/ 282 w 74"/>
                <a:gd name="T11" fmla="*/ 0 h 58"/>
                <a:gd name="T12" fmla="*/ 120 w 74"/>
                <a:gd name="T13" fmla="*/ 0 h 58"/>
                <a:gd name="T14" fmla="*/ 66 w 74"/>
                <a:gd name="T15" fmla="*/ 180 h 58"/>
                <a:gd name="T16" fmla="*/ 0 w 74"/>
                <a:gd name="T17" fmla="*/ 216 h 58"/>
                <a:gd name="T18" fmla="*/ 0 w 74"/>
                <a:gd name="T19" fmla="*/ 348 h 58"/>
                <a:gd name="T20" fmla="*/ 102 w 74"/>
                <a:gd name="T21" fmla="*/ 348 h 58"/>
                <a:gd name="T22" fmla="*/ 204 w 74"/>
                <a:gd name="T23" fmla="*/ 348 h 5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4"/>
                <a:gd name="T37" fmla="*/ 0 h 58"/>
                <a:gd name="T38" fmla="*/ 74 w 74"/>
                <a:gd name="T39" fmla="*/ 58 h 5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4" h="58">
                  <a:moveTo>
                    <a:pt x="34" y="58"/>
                  </a:moveTo>
                  <a:lnTo>
                    <a:pt x="74" y="50"/>
                  </a:lnTo>
                  <a:lnTo>
                    <a:pt x="72" y="33"/>
                  </a:lnTo>
                  <a:lnTo>
                    <a:pt x="49" y="30"/>
                  </a:lnTo>
                  <a:lnTo>
                    <a:pt x="46" y="4"/>
                  </a:lnTo>
                  <a:lnTo>
                    <a:pt x="47" y="0"/>
                  </a:lnTo>
                  <a:cubicBezTo>
                    <a:pt x="38" y="0"/>
                    <a:pt x="29" y="0"/>
                    <a:pt x="20" y="0"/>
                  </a:cubicBezTo>
                  <a:cubicBezTo>
                    <a:pt x="13" y="7"/>
                    <a:pt x="9" y="19"/>
                    <a:pt x="11" y="30"/>
                  </a:cubicBezTo>
                  <a:cubicBezTo>
                    <a:pt x="6" y="31"/>
                    <a:pt x="3" y="33"/>
                    <a:pt x="0" y="36"/>
                  </a:cubicBezTo>
                  <a:lnTo>
                    <a:pt x="0" y="58"/>
                  </a:lnTo>
                  <a:lnTo>
                    <a:pt x="17" y="58"/>
                  </a:lnTo>
                  <a:lnTo>
                    <a:pt x="34" y="58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269" name="Oval 11"/>
            <p:cNvSpPr>
              <a:spLocks noChangeArrowheads="1"/>
            </p:cNvSpPr>
            <p:nvPr/>
          </p:nvSpPr>
          <p:spPr bwMode="auto">
            <a:xfrm>
              <a:off x="3750" y="3009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270" name="Oval 12"/>
            <p:cNvSpPr>
              <a:spLocks noChangeArrowheads="1"/>
            </p:cNvSpPr>
            <p:nvPr/>
          </p:nvSpPr>
          <p:spPr bwMode="auto">
            <a:xfrm>
              <a:off x="3918" y="3009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271" name="Line 13"/>
            <p:cNvSpPr>
              <a:spLocks noChangeShapeType="1"/>
            </p:cNvSpPr>
            <p:nvPr/>
          </p:nvSpPr>
          <p:spPr bwMode="auto">
            <a:xfrm>
              <a:off x="3654" y="2751"/>
              <a:ext cx="12" cy="20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272" name="Line 14"/>
            <p:cNvSpPr>
              <a:spLocks noChangeShapeType="1"/>
            </p:cNvSpPr>
            <p:nvPr/>
          </p:nvSpPr>
          <p:spPr bwMode="auto">
            <a:xfrm>
              <a:off x="3156" y="2775"/>
              <a:ext cx="6" cy="20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273" name="Line 15"/>
            <p:cNvSpPr>
              <a:spLocks noChangeShapeType="1"/>
            </p:cNvSpPr>
            <p:nvPr/>
          </p:nvSpPr>
          <p:spPr bwMode="auto">
            <a:xfrm>
              <a:off x="3774" y="2751"/>
              <a:ext cx="6" cy="20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274" name="Line 16"/>
            <p:cNvSpPr>
              <a:spLocks noChangeShapeType="1"/>
            </p:cNvSpPr>
            <p:nvPr/>
          </p:nvSpPr>
          <p:spPr bwMode="auto">
            <a:xfrm>
              <a:off x="3270" y="2775"/>
              <a:ext cx="12" cy="20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275" name="Freeform 17"/>
            <p:cNvSpPr>
              <a:spLocks/>
            </p:cNvSpPr>
            <p:nvPr/>
          </p:nvSpPr>
          <p:spPr bwMode="auto">
            <a:xfrm>
              <a:off x="4032" y="2727"/>
              <a:ext cx="30" cy="258"/>
            </a:xfrm>
            <a:custGeom>
              <a:avLst/>
              <a:gdLst>
                <a:gd name="T0" fmla="*/ 12 w 5"/>
                <a:gd name="T1" fmla="*/ 258 h 43"/>
                <a:gd name="T2" fmla="*/ 0 w 5"/>
                <a:gd name="T3" fmla="*/ 0 h 43"/>
                <a:gd name="T4" fmla="*/ 24 w 5"/>
                <a:gd name="T5" fmla="*/ 0 h 43"/>
                <a:gd name="T6" fmla="*/ 30 w 5"/>
                <a:gd name="T7" fmla="*/ 258 h 43"/>
                <a:gd name="T8" fmla="*/ 12 w 5"/>
                <a:gd name="T9" fmla="*/ 258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3"/>
                <a:gd name="T17" fmla="*/ 5 w 5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3">
                  <a:moveTo>
                    <a:pt x="2" y="43"/>
                  </a:moveTo>
                  <a:lnTo>
                    <a:pt x="0" y="0"/>
                  </a:lnTo>
                  <a:lnTo>
                    <a:pt x="4" y="0"/>
                  </a:lnTo>
                  <a:lnTo>
                    <a:pt x="5" y="43"/>
                  </a:lnTo>
                  <a:lnTo>
                    <a:pt x="2" y="43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276" name="Freeform 18"/>
            <p:cNvSpPr>
              <a:spLocks/>
            </p:cNvSpPr>
            <p:nvPr/>
          </p:nvSpPr>
          <p:spPr bwMode="auto">
            <a:xfrm>
              <a:off x="2982" y="2949"/>
              <a:ext cx="1086" cy="84"/>
            </a:xfrm>
            <a:custGeom>
              <a:avLst/>
              <a:gdLst>
                <a:gd name="T0" fmla="*/ 0 w 181"/>
                <a:gd name="T1" fmla="*/ 42 h 14"/>
                <a:gd name="T2" fmla="*/ 1080 w 181"/>
                <a:gd name="T3" fmla="*/ 0 h 14"/>
                <a:gd name="T4" fmla="*/ 1086 w 181"/>
                <a:gd name="T5" fmla="*/ 42 h 14"/>
                <a:gd name="T6" fmla="*/ 0 w 181"/>
                <a:gd name="T7" fmla="*/ 84 h 14"/>
                <a:gd name="T8" fmla="*/ 0 w 181"/>
                <a:gd name="T9" fmla="*/ 42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1"/>
                <a:gd name="T16" fmla="*/ 0 h 14"/>
                <a:gd name="T17" fmla="*/ 181 w 181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1" h="14">
                  <a:moveTo>
                    <a:pt x="0" y="7"/>
                  </a:moveTo>
                  <a:lnTo>
                    <a:pt x="180" y="0"/>
                  </a:lnTo>
                  <a:lnTo>
                    <a:pt x="181" y="7"/>
                  </a:lnTo>
                  <a:lnTo>
                    <a:pt x="0" y="14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277" name="Line 19"/>
            <p:cNvSpPr>
              <a:spLocks noChangeShapeType="1"/>
            </p:cNvSpPr>
            <p:nvPr/>
          </p:nvSpPr>
          <p:spPr bwMode="auto">
            <a:xfrm>
              <a:off x="3540" y="2757"/>
              <a:ext cx="6" cy="20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278" name="Line 20"/>
            <p:cNvSpPr>
              <a:spLocks noChangeShapeType="1"/>
            </p:cNvSpPr>
            <p:nvPr/>
          </p:nvSpPr>
          <p:spPr bwMode="auto">
            <a:xfrm>
              <a:off x="3036" y="2781"/>
              <a:ext cx="12" cy="20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279" name="Line 21"/>
            <p:cNvSpPr>
              <a:spLocks noChangeShapeType="1"/>
            </p:cNvSpPr>
            <p:nvPr/>
          </p:nvSpPr>
          <p:spPr bwMode="auto">
            <a:xfrm>
              <a:off x="3918" y="2745"/>
              <a:ext cx="6" cy="20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280" name="Line 22"/>
            <p:cNvSpPr>
              <a:spLocks noChangeShapeType="1"/>
            </p:cNvSpPr>
            <p:nvPr/>
          </p:nvSpPr>
          <p:spPr bwMode="auto">
            <a:xfrm>
              <a:off x="3420" y="2763"/>
              <a:ext cx="6" cy="20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281" name="Oval 24"/>
            <p:cNvSpPr>
              <a:spLocks noChangeArrowheads="1"/>
            </p:cNvSpPr>
            <p:nvPr/>
          </p:nvSpPr>
          <p:spPr bwMode="auto">
            <a:xfrm>
              <a:off x="4296" y="3009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282" name="Oval 25"/>
            <p:cNvSpPr>
              <a:spLocks noChangeArrowheads="1"/>
            </p:cNvSpPr>
            <p:nvPr/>
          </p:nvSpPr>
          <p:spPr bwMode="auto">
            <a:xfrm>
              <a:off x="4464" y="3009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283" name="Oval 26"/>
            <p:cNvSpPr>
              <a:spLocks noChangeArrowheads="1"/>
            </p:cNvSpPr>
            <p:nvPr/>
          </p:nvSpPr>
          <p:spPr bwMode="auto">
            <a:xfrm>
              <a:off x="3222" y="3039"/>
              <a:ext cx="108" cy="10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284" name="Oval 27"/>
            <p:cNvSpPr>
              <a:spLocks noChangeArrowheads="1"/>
            </p:cNvSpPr>
            <p:nvPr/>
          </p:nvSpPr>
          <p:spPr bwMode="auto">
            <a:xfrm>
              <a:off x="3348" y="3039"/>
              <a:ext cx="102" cy="10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285" name="Oval 28"/>
            <p:cNvSpPr>
              <a:spLocks noChangeArrowheads="1"/>
            </p:cNvSpPr>
            <p:nvPr/>
          </p:nvSpPr>
          <p:spPr bwMode="auto">
            <a:xfrm>
              <a:off x="3096" y="3039"/>
              <a:ext cx="108" cy="10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286" name="Freeform 29"/>
            <p:cNvSpPr>
              <a:spLocks/>
            </p:cNvSpPr>
            <p:nvPr/>
          </p:nvSpPr>
          <p:spPr bwMode="auto">
            <a:xfrm>
              <a:off x="3666" y="2577"/>
              <a:ext cx="558" cy="408"/>
            </a:xfrm>
            <a:custGeom>
              <a:avLst/>
              <a:gdLst>
                <a:gd name="T0" fmla="*/ 558 w 93"/>
                <a:gd name="T1" fmla="*/ 408 h 68"/>
                <a:gd name="T2" fmla="*/ 558 w 93"/>
                <a:gd name="T3" fmla="*/ 138 h 68"/>
                <a:gd name="T4" fmla="*/ 222 w 93"/>
                <a:gd name="T5" fmla="*/ 0 h 68"/>
                <a:gd name="T6" fmla="*/ 0 w 93"/>
                <a:gd name="T7" fmla="*/ 150 h 68"/>
                <a:gd name="T8" fmla="*/ 18 w 93"/>
                <a:gd name="T9" fmla="*/ 174 h 68"/>
                <a:gd name="T10" fmla="*/ 222 w 93"/>
                <a:gd name="T11" fmla="*/ 36 h 68"/>
                <a:gd name="T12" fmla="*/ 528 w 93"/>
                <a:gd name="T13" fmla="*/ 174 h 68"/>
                <a:gd name="T14" fmla="*/ 528 w 93"/>
                <a:gd name="T15" fmla="*/ 408 h 68"/>
                <a:gd name="T16" fmla="*/ 558 w 93"/>
                <a:gd name="T17" fmla="*/ 408 h 6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93"/>
                <a:gd name="T28" fmla="*/ 0 h 68"/>
                <a:gd name="T29" fmla="*/ 93 w 93"/>
                <a:gd name="T30" fmla="*/ 68 h 6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93" h="68">
                  <a:moveTo>
                    <a:pt x="93" y="68"/>
                  </a:moveTo>
                  <a:lnTo>
                    <a:pt x="93" y="23"/>
                  </a:lnTo>
                  <a:lnTo>
                    <a:pt x="37" y="0"/>
                  </a:lnTo>
                  <a:lnTo>
                    <a:pt x="0" y="25"/>
                  </a:lnTo>
                  <a:lnTo>
                    <a:pt x="3" y="29"/>
                  </a:lnTo>
                  <a:lnTo>
                    <a:pt x="37" y="6"/>
                  </a:lnTo>
                  <a:lnTo>
                    <a:pt x="88" y="29"/>
                  </a:lnTo>
                  <a:lnTo>
                    <a:pt x="88" y="68"/>
                  </a:lnTo>
                  <a:lnTo>
                    <a:pt x="93" y="68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287" name="Freeform 30"/>
            <p:cNvSpPr>
              <a:spLocks/>
            </p:cNvSpPr>
            <p:nvPr/>
          </p:nvSpPr>
          <p:spPr bwMode="auto">
            <a:xfrm>
              <a:off x="3570" y="2721"/>
              <a:ext cx="162" cy="138"/>
            </a:xfrm>
            <a:custGeom>
              <a:avLst/>
              <a:gdLst>
                <a:gd name="T0" fmla="*/ 36 w 27"/>
                <a:gd name="T1" fmla="*/ 138 h 23"/>
                <a:gd name="T2" fmla="*/ 132 w 27"/>
                <a:gd name="T3" fmla="*/ 138 h 23"/>
                <a:gd name="T4" fmla="*/ 0 60000 65536"/>
                <a:gd name="T5" fmla="*/ 0 60000 65536"/>
                <a:gd name="T6" fmla="*/ 0 w 27"/>
                <a:gd name="T7" fmla="*/ 0 h 23"/>
                <a:gd name="T8" fmla="*/ 27 w 27"/>
                <a:gd name="T9" fmla="*/ 23 h 2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7" h="23">
                  <a:moveTo>
                    <a:pt x="6" y="23"/>
                  </a:moveTo>
                  <a:cubicBezTo>
                    <a:pt x="0" y="0"/>
                    <a:pt x="27" y="1"/>
                    <a:pt x="22" y="23"/>
                  </a:cubicBezTo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288" name="Freeform 31"/>
            <p:cNvSpPr>
              <a:spLocks/>
            </p:cNvSpPr>
            <p:nvPr/>
          </p:nvSpPr>
          <p:spPr bwMode="auto">
            <a:xfrm>
              <a:off x="4356" y="2763"/>
              <a:ext cx="180" cy="144"/>
            </a:xfrm>
            <a:custGeom>
              <a:avLst/>
              <a:gdLst>
                <a:gd name="T0" fmla="*/ 162 w 30"/>
                <a:gd name="T1" fmla="*/ 0 h 24"/>
                <a:gd name="T2" fmla="*/ 180 w 30"/>
                <a:gd name="T3" fmla="*/ 144 h 24"/>
                <a:gd name="T4" fmla="*/ 12 w 30"/>
                <a:gd name="T5" fmla="*/ 144 h 24"/>
                <a:gd name="T6" fmla="*/ 42 w 30"/>
                <a:gd name="T7" fmla="*/ 0 h 24"/>
                <a:gd name="T8" fmla="*/ 162 w 30"/>
                <a:gd name="T9" fmla="*/ 0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"/>
                <a:gd name="T16" fmla="*/ 0 h 24"/>
                <a:gd name="T17" fmla="*/ 30 w 30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" h="24">
                  <a:moveTo>
                    <a:pt x="27" y="0"/>
                  </a:moveTo>
                  <a:lnTo>
                    <a:pt x="30" y="24"/>
                  </a:lnTo>
                  <a:lnTo>
                    <a:pt x="2" y="24"/>
                  </a:lnTo>
                  <a:cubicBezTo>
                    <a:pt x="0" y="16"/>
                    <a:pt x="2" y="7"/>
                    <a:pt x="7" y="0"/>
                  </a:cubicBezTo>
                  <a:lnTo>
                    <a:pt x="27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289" name="Freeform 32"/>
            <p:cNvSpPr>
              <a:spLocks/>
            </p:cNvSpPr>
            <p:nvPr/>
          </p:nvSpPr>
          <p:spPr bwMode="auto">
            <a:xfrm>
              <a:off x="3654" y="2739"/>
              <a:ext cx="24" cy="24"/>
            </a:xfrm>
            <a:custGeom>
              <a:avLst/>
              <a:gdLst>
                <a:gd name="T0" fmla="*/ 18 w 4"/>
                <a:gd name="T1" fmla="*/ 0 h 4"/>
                <a:gd name="T2" fmla="*/ 18 w 4"/>
                <a:gd name="T3" fmla="*/ 0 h 4"/>
                <a:gd name="T4" fmla="*/ 18 w 4"/>
                <a:gd name="T5" fmla="*/ 12 h 4"/>
                <a:gd name="T6" fmla="*/ 18 w 4"/>
                <a:gd name="T7" fmla="*/ 18 h 4"/>
                <a:gd name="T8" fmla="*/ 6 w 4"/>
                <a:gd name="T9" fmla="*/ 18 h 4"/>
                <a:gd name="T10" fmla="*/ 6 w 4"/>
                <a:gd name="T11" fmla="*/ 18 h 4"/>
                <a:gd name="T12" fmla="*/ 6 w 4"/>
                <a:gd name="T13" fmla="*/ 6 h 4"/>
                <a:gd name="T14" fmla="*/ 6 w 4"/>
                <a:gd name="T15" fmla="*/ 0 h 4"/>
                <a:gd name="T16" fmla="*/ 18 w 4"/>
                <a:gd name="T17" fmla="*/ 0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"/>
                <a:gd name="T28" fmla="*/ 0 h 4"/>
                <a:gd name="T29" fmla="*/ 4 w 4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" h="4">
                  <a:moveTo>
                    <a:pt x="3" y="0"/>
                  </a:moveTo>
                  <a:lnTo>
                    <a:pt x="3" y="0"/>
                  </a:lnTo>
                  <a:cubicBezTo>
                    <a:pt x="4" y="1"/>
                    <a:pt x="4" y="2"/>
                    <a:pt x="3" y="2"/>
                  </a:cubicBezTo>
                  <a:lnTo>
                    <a:pt x="3" y="3"/>
                  </a:lnTo>
                  <a:cubicBezTo>
                    <a:pt x="2" y="4"/>
                    <a:pt x="1" y="4"/>
                    <a:pt x="1" y="3"/>
                  </a:cubicBezTo>
                  <a:cubicBezTo>
                    <a:pt x="0" y="3"/>
                    <a:pt x="0" y="2"/>
                    <a:pt x="1" y="1"/>
                  </a:cubicBezTo>
                  <a:lnTo>
                    <a:pt x="1" y="0"/>
                  </a:lnTo>
                  <a:cubicBezTo>
                    <a:pt x="2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290" name="Freeform 23"/>
            <p:cNvSpPr>
              <a:spLocks/>
            </p:cNvSpPr>
            <p:nvPr/>
          </p:nvSpPr>
          <p:spPr bwMode="auto">
            <a:xfrm>
              <a:off x="4152" y="2949"/>
              <a:ext cx="84" cy="90"/>
            </a:xfrm>
            <a:custGeom>
              <a:avLst/>
              <a:gdLst>
                <a:gd name="T0" fmla="*/ 30 w 14"/>
                <a:gd name="T1" fmla="*/ 0 h 15"/>
                <a:gd name="T2" fmla="*/ 0 w 14"/>
                <a:gd name="T3" fmla="*/ 90 h 15"/>
                <a:gd name="T4" fmla="*/ 0 w 14"/>
                <a:gd name="T5" fmla="*/ 90 h 15"/>
                <a:gd name="T6" fmla="*/ 78 w 14"/>
                <a:gd name="T7" fmla="*/ 90 h 15"/>
                <a:gd name="T8" fmla="*/ 84 w 14"/>
                <a:gd name="T9" fmla="*/ 0 h 15"/>
                <a:gd name="T10" fmla="*/ 30 w 14"/>
                <a:gd name="T11" fmla="*/ 0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"/>
                <a:gd name="T19" fmla="*/ 0 h 15"/>
                <a:gd name="T20" fmla="*/ 14 w 14"/>
                <a:gd name="T21" fmla="*/ 15 h 1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" h="15">
                  <a:moveTo>
                    <a:pt x="5" y="0"/>
                  </a:moveTo>
                  <a:lnTo>
                    <a:pt x="0" y="15"/>
                  </a:lnTo>
                  <a:lnTo>
                    <a:pt x="13" y="15"/>
                  </a:lnTo>
                  <a:lnTo>
                    <a:pt x="14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sp>
        <p:nvSpPr>
          <p:cNvPr id="10266" name="AutoShape 44"/>
          <p:cNvSpPr>
            <a:spLocks noChangeAspect="1" noChangeArrowheads="1"/>
          </p:cNvSpPr>
          <p:nvPr/>
        </p:nvSpPr>
        <p:spPr bwMode="auto">
          <a:xfrm>
            <a:off x="3779838" y="1844675"/>
            <a:ext cx="1287462" cy="64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graphicFrame>
        <p:nvGraphicFramePr>
          <p:cNvPr id="195" name="Tabelle 19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2527138"/>
              </p:ext>
            </p:extLst>
          </p:nvPr>
        </p:nvGraphicFramePr>
        <p:xfrm>
          <a:off x="3131840" y="1100335"/>
          <a:ext cx="5797880" cy="1152129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449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94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94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94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4043">
                <a:tc>
                  <a:txBody>
                    <a:bodyPr/>
                    <a:lstStyle/>
                    <a:p>
                      <a:pPr algn="r"/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6-Rad-Forwarder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8-Rad-Forwarder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10-Rad-Forwarder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043">
                <a:tc>
                  <a:txBody>
                    <a:bodyPr/>
                    <a:lstStyle/>
                    <a:p>
                      <a:pPr algn="r"/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6-Rad-Forwarder</a:t>
                      </a:r>
                    </a:p>
                    <a:p>
                      <a:pPr algn="r"/>
                      <a:r>
                        <a:rPr lang="de-DE" sz="900" b="0" dirty="0" err="1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Traktionshilfswinde</a:t>
                      </a:r>
                      <a:endParaRPr lang="de-DE" sz="900" b="0" dirty="0">
                        <a:ln>
                          <a:solidFill>
                            <a:srgbClr val="395D61"/>
                          </a:solidFill>
                        </a:ln>
                        <a:solidFill>
                          <a:srgbClr val="395D6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8-Rad-Forwarder</a:t>
                      </a:r>
                    </a:p>
                    <a:p>
                      <a:pPr algn="r"/>
                      <a:r>
                        <a:rPr lang="de-DE" sz="900" b="0" dirty="0" err="1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Traktionshilfswinde</a:t>
                      </a:r>
                      <a:endParaRPr lang="de-DE" sz="900" b="0" dirty="0">
                        <a:ln>
                          <a:solidFill>
                            <a:srgbClr val="395D61"/>
                          </a:solidFill>
                        </a:ln>
                        <a:solidFill>
                          <a:srgbClr val="395D6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900" b="0" dirty="0" err="1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Forwarder</a:t>
                      </a:r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 mit Trailer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043">
                <a:tc>
                  <a:txBody>
                    <a:bodyPr/>
                    <a:lstStyle/>
                    <a:p>
                      <a:pPr algn="r"/>
                      <a:r>
                        <a:rPr lang="de-DE" sz="900" b="0" dirty="0" err="1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Harwarder</a:t>
                      </a:r>
                      <a:endParaRPr lang="de-DE" sz="900" b="0" dirty="0">
                        <a:ln>
                          <a:solidFill>
                            <a:srgbClr val="395D61"/>
                          </a:solidFill>
                        </a:ln>
                        <a:solidFill>
                          <a:srgbClr val="395D6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900" b="0" dirty="0" err="1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Miniforwarder</a:t>
                      </a:r>
                      <a:endParaRPr lang="de-DE" sz="900" b="0" dirty="0">
                        <a:ln>
                          <a:solidFill>
                            <a:srgbClr val="395D61"/>
                          </a:solidFill>
                        </a:ln>
                        <a:solidFill>
                          <a:srgbClr val="395D6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900" b="0" dirty="0" err="1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Energieholzbündler</a:t>
                      </a:r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229" name="Gruppieren 228"/>
          <p:cNvGrpSpPr/>
          <p:nvPr/>
        </p:nvGrpSpPr>
        <p:grpSpPr>
          <a:xfrm>
            <a:off x="242887" y="4749933"/>
            <a:ext cx="419101" cy="123825"/>
            <a:chOff x="1668462" y="3267075"/>
            <a:chExt cx="419101" cy="123825"/>
          </a:xfrm>
        </p:grpSpPr>
        <p:sp>
          <p:nvSpPr>
            <p:cNvPr id="230" name="Oval 8"/>
            <p:cNvSpPr>
              <a:spLocks noChangeArrowheads="1"/>
            </p:cNvSpPr>
            <p:nvPr/>
          </p:nvSpPr>
          <p:spPr bwMode="auto">
            <a:xfrm>
              <a:off x="1968500" y="3267075"/>
              <a:ext cx="119063" cy="123825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231" name="Line 9"/>
            <p:cNvSpPr>
              <a:spLocks noChangeShapeType="1"/>
            </p:cNvSpPr>
            <p:nvPr/>
          </p:nvSpPr>
          <p:spPr bwMode="auto">
            <a:xfrm flipH="1" flipV="1">
              <a:off x="1668462" y="3267075"/>
              <a:ext cx="360363" cy="0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232" name="Group 14"/>
          <p:cNvGrpSpPr>
            <a:grpSpLocks noChangeAspect="1"/>
          </p:cNvGrpSpPr>
          <p:nvPr/>
        </p:nvGrpSpPr>
        <p:grpSpPr bwMode="auto">
          <a:xfrm>
            <a:off x="467518" y="4036796"/>
            <a:ext cx="1743075" cy="904875"/>
            <a:chOff x="522" y="1047"/>
            <a:chExt cx="1098" cy="570"/>
          </a:xfrm>
        </p:grpSpPr>
        <p:sp>
          <p:nvSpPr>
            <p:cNvPr id="233" name="Freeform 15"/>
            <p:cNvSpPr>
              <a:spLocks/>
            </p:cNvSpPr>
            <p:nvPr/>
          </p:nvSpPr>
          <p:spPr bwMode="auto">
            <a:xfrm>
              <a:off x="600" y="1203"/>
              <a:ext cx="24" cy="24"/>
            </a:xfrm>
            <a:custGeom>
              <a:avLst/>
              <a:gdLst>
                <a:gd name="T0" fmla="*/ 24 w 4"/>
                <a:gd name="T1" fmla="*/ 6 h 4"/>
                <a:gd name="T2" fmla="*/ 24 w 4"/>
                <a:gd name="T3" fmla="*/ 6 h 4"/>
                <a:gd name="T4" fmla="*/ 24 w 4"/>
                <a:gd name="T5" fmla="*/ 18 h 4"/>
                <a:gd name="T6" fmla="*/ 18 w 4"/>
                <a:gd name="T7" fmla="*/ 18 h 4"/>
                <a:gd name="T8" fmla="*/ 6 w 4"/>
                <a:gd name="T9" fmla="*/ 18 h 4"/>
                <a:gd name="T10" fmla="*/ 6 w 4"/>
                <a:gd name="T11" fmla="*/ 18 h 4"/>
                <a:gd name="T12" fmla="*/ 6 w 4"/>
                <a:gd name="T13" fmla="*/ 6 h 4"/>
                <a:gd name="T14" fmla="*/ 12 w 4"/>
                <a:gd name="T15" fmla="*/ 0 h 4"/>
                <a:gd name="T16" fmla="*/ 24 w 4"/>
                <a:gd name="T17" fmla="*/ 6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"/>
                <a:gd name="T28" fmla="*/ 0 h 4"/>
                <a:gd name="T29" fmla="*/ 4 w 4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" h="4">
                  <a:moveTo>
                    <a:pt x="4" y="1"/>
                  </a:moveTo>
                  <a:lnTo>
                    <a:pt x="4" y="1"/>
                  </a:lnTo>
                  <a:cubicBezTo>
                    <a:pt x="4" y="1"/>
                    <a:pt x="4" y="2"/>
                    <a:pt x="4" y="3"/>
                  </a:cubicBezTo>
                  <a:lnTo>
                    <a:pt x="3" y="3"/>
                  </a:lnTo>
                  <a:cubicBezTo>
                    <a:pt x="2" y="4"/>
                    <a:pt x="1" y="4"/>
                    <a:pt x="1" y="3"/>
                  </a:cubicBezTo>
                  <a:cubicBezTo>
                    <a:pt x="0" y="3"/>
                    <a:pt x="0" y="2"/>
                    <a:pt x="1" y="1"/>
                  </a:cubicBezTo>
                  <a:lnTo>
                    <a:pt x="2" y="0"/>
                  </a:lnTo>
                  <a:cubicBezTo>
                    <a:pt x="2" y="0"/>
                    <a:pt x="3" y="0"/>
                    <a:pt x="4" y="1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234" name="Line 16"/>
            <p:cNvSpPr>
              <a:spLocks noChangeShapeType="1"/>
            </p:cNvSpPr>
            <p:nvPr/>
          </p:nvSpPr>
          <p:spPr bwMode="auto">
            <a:xfrm>
              <a:off x="756" y="1305"/>
              <a:ext cx="1" cy="20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35" name="Line 17"/>
            <p:cNvSpPr>
              <a:spLocks noChangeShapeType="1"/>
            </p:cNvSpPr>
            <p:nvPr/>
          </p:nvSpPr>
          <p:spPr bwMode="auto">
            <a:xfrm>
              <a:off x="876" y="1305"/>
              <a:ext cx="1" cy="20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36" name="Rectangle 18"/>
            <p:cNvSpPr>
              <a:spLocks noChangeArrowheads="1"/>
            </p:cNvSpPr>
            <p:nvPr/>
          </p:nvSpPr>
          <p:spPr bwMode="auto">
            <a:xfrm>
              <a:off x="618" y="1515"/>
              <a:ext cx="564" cy="42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237" name="Oval 19"/>
            <p:cNvSpPr>
              <a:spLocks noChangeArrowheads="1"/>
            </p:cNvSpPr>
            <p:nvPr/>
          </p:nvSpPr>
          <p:spPr bwMode="auto">
            <a:xfrm>
              <a:off x="672" y="1479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238" name="Oval 20"/>
            <p:cNvSpPr>
              <a:spLocks noChangeArrowheads="1"/>
            </p:cNvSpPr>
            <p:nvPr/>
          </p:nvSpPr>
          <p:spPr bwMode="auto">
            <a:xfrm>
              <a:off x="846" y="1479"/>
              <a:ext cx="132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239" name="Line 21"/>
            <p:cNvSpPr>
              <a:spLocks noChangeShapeType="1"/>
            </p:cNvSpPr>
            <p:nvPr/>
          </p:nvSpPr>
          <p:spPr bwMode="auto">
            <a:xfrm>
              <a:off x="630" y="1305"/>
              <a:ext cx="1" cy="20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40" name="Line 22"/>
            <p:cNvSpPr>
              <a:spLocks noChangeShapeType="1"/>
            </p:cNvSpPr>
            <p:nvPr/>
          </p:nvSpPr>
          <p:spPr bwMode="auto">
            <a:xfrm>
              <a:off x="1032" y="1305"/>
              <a:ext cx="1" cy="20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41" name="Freeform 23"/>
            <p:cNvSpPr>
              <a:spLocks/>
            </p:cNvSpPr>
            <p:nvPr/>
          </p:nvSpPr>
          <p:spPr bwMode="auto">
            <a:xfrm>
              <a:off x="612" y="1047"/>
              <a:ext cx="558" cy="408"/>
            </a:xfrm>
            <a:custGeom>
              <a:avLst/>
              <a:gdLst>
                <a:gd name="T0" fmla="*/ 558 w 93"/>
                <a:gd name="T1" fmla="*/ 408 h 68"/>
                <a:gd name="T2" fmla="*/ 558 w 93"/>
                <a:gd name="T3" fmla="*/ 138 h 68"/>
                <a:gd name="T4" fmla="*/ 222 w 93"/>
                <a:gd name="T5" fmla="*/ 0 h 68"/>
                <a:gd name="T6" fmla="*/ 0 w 93"/>
                <a:gd name="T7" fmla="*/ 150 h 68"/>
                <a:gd name="T8" fmla="*/ 18 w 93"/>
                <a:gd name="T9" fmla="*/ 168 h 68"/>
                <a:gd name="T10" fmla="*/ 222 w 93"/>
                <a:gd name="T11" fmla="*/ 36 h 68"/>
                <a:gd name="T12" fmla="*/ 528 w 93"/>
                <a:gd name="T13" fmla="*/ 168 h 68"/>
                <a:gd name="T14" fmla="*/ 528 w 93"/>
                <a:gd name="T15" fmla="*/ 408 h 68"/>
                <a:gd name="T16" fmla="*/ 558 w 93"/>
                <a:gd name="T17" fmla="*/ 408 h 6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93"/>
                <a:gd name="T28" fmla="*/ 0 h 68"/>
                <a:gd name="T29" fmla="*/ 93 w 93"/>
                <a:gd name="T30" fmla="*/ 68 h 6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93" h="68">
                  <a:moveTo>
                    <a:pt x="93" y="68"/>
                  </a:moveTo>
                  <a:lnTo>
                    <a:pt x="93" y="23"/>
                  </a:lnTo>
                  <a:lnTo>
                    <a:pt x="37" y="0"/>
                  </a:lnTo>
                  <a:lnTo>
                    <a:pt x="0" y="25"/>
                  </a:lnTo>
                  <a:lnTo>
                    <a:pt x="3" y="28"/>
                  </a:lnTo>
                  <a:lnTo>
                    <a:pt x="37" y="6"/>
                  </a:lnTo>
                  <a:lnTo>
                    <a:pt x="88" y="28"/>
                  </a:lnTo>
                  <a:lnTo>
                    <a:pt x="88" y="68"/>
                  </a:lnTo>
                  <a:lnTo>
                    <a:pt x="93" y="68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242" name="Freeform 24"/>
            <p:cNvSpPr>
              <a:spLocks/>
            </p:cNvSpPr>
            <p:nvPr/>
          </p:nvSpPr>
          <p:spPr bwMode="auto">
            <a:xfrm>
              <a:off x="1104" y="1425"/>
              <a:ext cx="84" cy="84"/>
            </a:xfrm>
            <a:custGeom>
              <a:avLst/>
              <a:gdLst>
                <a:gd name="T0" fmla="*/ 24 w 14"/>
                <a:gd name="T1" fmla="*/ 0 h 14"/>
                <a:gd name="T2" fmla="*/ 0 w 14"/>
                <a:gd name="T3" fmla="*/ 84 h 14"/>
                <a:gd name="T4" fmla="*/ 0 w 14"/>
                <a:gd name="T5" fmla="*/ 84 h 14"/>
                <a:gd name="T6" fmla="*/ 78 w 14"/>
                <a:gd name="T7" fmla="*/ 84 h 14"/>
                <a:gd name="T8" fmla="*/ 84 w 14"/>
                <a:gd name="T9" fmla="*/ 0 h 14"/>
                <a:gd name="T10" fmla="*/ 24 w 14"/>
                <a:gd name="T11" fmla="*/ 0 h 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"/>
                <a:gd name="T19" fmla="*/ 0 h 14"/>
                <a:gd name="T20" fmla="*/ 14 w 14"/>
                <a:gd name="T21" fmla="*/ 14 h 1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" h="14">
                  <a:moveTo>
                    <a:pt x="4" y="0"/>
                  </a:moveTo>
                  <a:lnTo>
                    <a:pt x="0" y="14"/>
                  </a:lnTo>
                  <a:lnTo>
                    <a:pt x="13" y="14"/>
                  </a:lnTo>
                  <a:lnTo>
                    <a:pt x="14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243" name="Freeform 25"/>
            <p:cNvSpPr>
              <a:spLocks/>
            </p:cNvSpPr>
            <p:nvPr/>
          </p:nvSpPr>
          <p:spPr bwMode="auto">
            <a:xfrm>
              <a:off x="522" y="1191"/>
              <a:ext cx="162" cy="144"/>
            </a:xfrm>
            <a:custGeom>
              <a:avLst/>
              <a:gdLst>
                <a:gd name="T0" fmla="*/ 36 w 27"/>
                <a:gd name="T1" fmla="*/ 144 h 24"/>
                <a:gd name="T2" fmla="*/ 132 w 27"/>
                <a:gd name="T3" fmla="*/ 144 h 24"/>
                <a:gd name="T4" fmla="*/ 0 60000 65536"/>
                <a:gd name="T5" fmla="*/ 0 60000 65536"/>
                <a:gd name="T6" fmla="*/ 0 w 27"/>
                <a:gd name="T7" fmla="*/ 0 h 24"/>
                <a:gd name="T8" fmla="*/ 27 w 27"/>
                <a:gd name="T9" fmla="*/ 24 h 2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7" h="24">
                  <a:moveTo>
                    <a:pt x="6" y="24"/>
                  </a:moveTo>
                  <a:cubicBezTo>
                    <a:pt x="0" y="0"/>
                    <a:pt x="27" y="0"/>
                    <a:pt x="22" y="24"/>
                  </a:cubicBezTo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244" name="Freeform 26"/>
            <p:cNvSpPr>
              <a:spLocks/>
            </p:cNvSpPr>
            <p:nvPr/>
          </p:nvSpPr>
          <p:spPr bwMode="auto">
            <a:xfrm>
              <a:off x="1230" y="1215"/>
              <a:ext cx="390" cy="342"/>
            </a:xfrm>
            <a:custGeom>
              <a:avLst/>
              <a:gdLst>
                <a:gd name="T0" fmla="*/ 180 w 65"/>
                <a:gd name="T1" fmla="*/ 342 h 57"/>
                <a:gd name="T2" fmla="*/ 390 w 65"/>
                <a:gd name="T3" fmla="*/ 294 h 57"/>
                <a:gd name="T4" fmla="*/ 378 w 65"/>
                <a:gd name="T5" fmla="*/ 198 h 57"/>
                <a:gd name="T6" fmla="*/ 258 w 65"/>
                <a:gd name="T7" fmla="*/ 180 h 57"/>
                <a:gd name="T8" fmla="*/ 240 w 65"/>
                <a:gd name="T9" fmla="*/ 24 h 57"/>
                <a:gd name="T10" fmla="*/ 246 w 65"/>
                <a:gd name="T11" fmla="*/ 0 h 57"/>
                <a:gd name="T12" fmla="*/ 102 w 65"/>
                <a:gd name="T13" fmla="*/ 0 h 57"/>
                <a:gd name="T14" fmla="*/ 54 w 65"/>
                <a:gd name="T15" fmla="*/ 180 h 57"/>
                <a:gd name="T16" fmla="*/ 0 w 65"/>
                <a:gd name="T17" fmla="*/ 216 h 57"/>
                <a:gd name="T18" fmla="*/ 0 w 65"/>
                <a:gd name="T19" fmla="*/ 342 h 57"/>
                <a:gd name="T20" fmla="*/ 90 w 65"/>
                <a:gd name="T21" fmla="*/ 342 h 57"/>
                <a:gd name="T22" fmla="*/ 180 w 65"/>
                <a:gd name="T23" fmla="*/ 342 h 5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65"/>
                <a:gd name="T37" fmla="*/ 0 h 57"/>
                <a:gd name="T38" fmla="*/ 65 w 65"/>
                <a:gd name="T39" fmla="*/ 57 h 5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65" h="57">
                  <a:moveTo>
                    <a:pt x="30" y="57"/>
                  </a:moveTo>
                  <a:lnTo>
                    <a:pt x="65" y="49"/>
                  </a:lnTo>
                  <a:lnTo>
                    <a:pt x="63" y="33"/>
                  </a:lnTo>
                  <a:lnTo>
                    <a:pt x="43" y="30"/>
                  </a:lnTo>
                  <a:lnTo>
                    <a:pt x="40" y="4"/>
                  </a:lnTo>
                  <a:lnTo>
                    <a:pt x="41" y="0"/>
                  </a:lnTo>
                  <a:cubicBezTo>
                    <a:pt x="33" y="0"/>
                    <a:pt x="25" y="0"/>
                    <a:pt x="17" y="0"/>
                  </a:cubicBezTo>
                  <a:cubicBezTo>
                    <a:pt x="10" y="7"/>
                    <a:pt x="7" y="19"/>
                    <a:pt x="9" y="30"/>
                  </a:cubicBezTo>
                  <a:cubicBezTo>
                    <a:pt x="5" y="31"/>
                    <a:pt x="2" y="33"/>
                    <a:pt x="0" y="36"/>
                  </a:cubicBezTo>
                  <a:lnTo>
                    <a:pt x="0" y="57"/>
                  </a:lnTo>
                  <a:lnTo>
                    <a:pt x="15" y="57"/>
                  </a:lnTo>
                  <a:lnTo>
                    <a:pt x="30" y="57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245" name="Oval 27"/>
            <p:cNvSpPr>
              <a:spLocks noChangeArrowheads="1"/>
            </p:cNvSpPr>
            <p:nvPr/>
          </p:nvSpPr>
          <p:spPr bwMode="auto">
            <a:xfrm>
              <a:off x="1272" y="1449"/>
              <a:ext cx="168" cy="16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246" name="Freeform 28"/>
            <p:cNvSpPr>
              <a:spLocks/>
            </p:cNvSpPr>
            <p:nvPr/>
          </p:nvSpPr>
          <p:spPr bwMode="auto">
            <a:xfrm>
              <a:off x="1308" y="1245"/>
              <a:ext cx="150" cy="144"/>
            </a:xfrm>
            <a:custGeom>
              <a:avLst/>
              <a:gdLst>
                <a:gd name="T0" fmla="*/ 132 w 25"/>
                <a:gd name="T1" fmla="*/ 0 h 24"/>
                <a:gd name="T2" fmla="*/ 150 w 25"/>
                <a:gd name="T3" fmla="*/ 144 h 24"/>
                <a:gd name="T4" fmla="*/ 12 w 25"/>
                <a:gd name="T5" fmla="*/ 144 h 24"/>
                <a:gd name="T6" fmla="*/ 42 w 25"/>
                <a:gd name="T7" fmla="*/ 0 h 24"/>
                <a:gd name="T8" fmla="*/ 132 w 25"/>
                <a:gd name="T9" fmla="*/ 0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24"/>
                <a:gd name="T17" fmla="*/ 25 w 25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24">
                  <a:moveTo>
                    <a:pt x="22" y="0"/>
                  </a:moveTo>
                  <a:lnTo>
                    <a:pt x="25" y="24"/>
                  </a:lnTo>
                  <a:lnTo>
                    <a:pt x="2" y="24"/>
                  </a:lnTo>
                  <a:cubicBezTo>
                    <a:pt x="0" y="16"/>
                    <a:pt x="2" y="7"/>
                    <a:pt x="7" y="0"/>
                  </a:cubicBezTo>
                  <a:lnTo>
                    <a:pt x="22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sp>
        <p:nvSpPr>
          <p:cNvPr id="247" name="Freeform 301"/>
          <p:cNvSpPr>
            <a:spLocks/>
          </p:cNvSpPr>
          <p:nvPr/>
        </p:nvSpPr>
        <p:spPr bwMode="auto">
          <a:xfrm>
            <a:off x="680243" y="4701959"/>
            <a:ext cx="539750" cy="263525"/>
          </a:xfrm>
          <a:custGeom>
            <a:avLst/>
            <a:gdLst>
              <a:gd name="T0" fmla="*/ 125942 w 60"/>
              <a:gd name="T1" fmla="*/ 0 h 29"/>
              <a:gd name="T2" fmla="*/ 413808 w 60"/>
              <a:gd name="T3" fmla="*/ 0 h 29"/>
              <a:gd name="T4" fmla="*/ 539750 w 60"/>
              <a:gd name="T5" fmla="*/ 127219 h 29"/>
              <a:gd name="T6" fmla="*/ 539750 w 60"/>
              <a:gd name="T7" fmla="*/ 127219 h 29"/>
              <a:gd name="T8" fmla="*/ 413808 w 60"/>
              <a:gd name="T9" fmla="*/ 263525 h 29"/>
              <a:gd name="T10" fmla="*/ 125942 w 60"/>
              <a:gd name="T11" fmla="*/ 263525 h 29"/>
              <a:gd name="T12" fmla="*/ 0 w 60"/>
              <a:gd name="T13" fmla="*/ 127219 h 29"/>
              <a:gd name="T14" fmla="*/ 0 w 60"/>
              <a:gd name="T15" fmla="*/ 127219 h 29"/>
              <a:gd name="T16" fmla="*/ 125942 w 60"/>
              <a:gd name="T17" fmla="*/ 0 h 2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60"/>
              <a:gd name="T28" fmla="*/ 0 h 29"/>
              <a:gd name="T29" fmla="*/ 60 w 60"/>
              <a:gd name="T30" fmla="*/ 29 h 2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0" h="29">
                <a:moveTo>
                  <a:pt x="14" y="0"/>
                </a:moveTo>
                <a:lnTo>
                  <a:pt x="46" y="0"/>
                </a:lnTo>
                <a:cubicBezTo>
                  <a:pt x="54" y="0"/>
                  <a:pt x="60" y="7"/>
                  <a:pt x="60" y="14"/>
                </a:cubicBezTo>
                <a:cubicBezTo>
                  <a:pt x="60" y="22"/>
                  <a:pt x="54" y="29"/>
                  <a:pt x="46" y="29"/>
                </a:cubicBezTo>
                <a:lnTo>
                  <a:pt x="14" y="29"/>
                </a:lnTo>
                <a:cubicBezTo>
                  <a:pt x="6" y="29"/>
                  <a:pt x="0" y="22"/>
                  <a:pt x="0" y="14"/>
                </a:cubicBezTo>
                <a:cubicBezTo>
                  <a:pt x="0" y="7"/>
                  <a:pt x="6" y="0"/>
                  <a:pt x="14" y="0"/>
                </a:cubicBezTo>
                <a:close/>
              </a:path>
            </a:pathLst>
          </a:custGeom>
          <a:noFill/>
          <a:ln w="19050" cap="rnd">
            <a:solidFill>
              <a:srgbClr val="24211D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sp>
        <p:nvSpPr>
          <p:cNvPr id="248" name="Oval 162"/>
          <p:cNvSpPr>
            <a:spLocks noChangeArrowheads="1"/>
          </p:cNvSpPr>
          <p:nvPr/>
        </p:nvSpPr>
        <p:spPr bwMode="auto">
          <a:xfrm>
            <a:off x="1639093" y="4654334"/>
            <a:ext cx="306388" cy="306387"/>
          </a:xfrm>
          <a:prstGeom prst="ellipse">
            <a:avLst/>
          </a:prstGeom>
          <a:noFill/>
          <a:ln w="19050" cap="rnd" cmpd="dbl">
            <a:solidFill>
              <a:srgbClr val="24211D"/>
            </a:solidFill>
            <a:prstDash val="sysDash"/>
            <a:miter lim="800000"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grpSp>
        <p:nvGrpSpPr>
          <p:cNvPr id="249" name="Gruppieren 248"/>
          <p:cNvGrpSpPr/>
          <p:nvPr/>
        </p:nvGrpSpPr>
        <p:grpSpPr>
          <a:xfrm>
            <a:off x="2473721" y="4773962"/>
            <a:ext cx="419101" cy="123825"/>
            <a:chOff x="1668462" y="3267075"/>
            <a:chExt cx="419101" cy="123825"/>
          </a:xfrm>
        </p:grpSpPr>
        <p:sp>
          <p:nvSpPr>
            <p:cNvPr id="250" name="Oval 8"/>
            <p:cNvSpPr>
              <a:spLocks noChangeArrowheads="1"/>
            </p:cNvSpPr>
            <p:nvPr/>
          </p:nvSpPr>
          <p:spPr bwMode="auto">
            <a:xfrm>
              <a:off x="1968500" y="3267075"/>
              <a:ext cx="119063" cy="123825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251" name="Line 9"/>
            <p:cNvSpPr>
              <a:spLocks noChangeShapeType="1"/>
            </p:cNvSpPr>
            <p:nvPr/>
          </p:nvSpPr>
          <p:spPr bwMode="auto">
            <a:xfrm flipH="1" flipV="1">
              <a:off x="1668462" y="3267075"/>
              <a:ext cx="360363" cy="0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252" name="Group 31"/>
          <p:cNvGrpSpPr>
            <a:grpSpLocks noChangeAspect="1"/>
          </p:cNvGrpSpPr>
          <p:nvPr/>
        </p:nvGrpSpPr>
        <p:grpSpPr bwMode="auto">
          <a:xfrm>
            <a:off x="2694384" y="4056413"/>
            <a:ext cx="1819275" cy="904875"/>
            <a:chOff x="1827" y="1047"/>
            <a:chExt cx="1146" cy="570"/>
          </a:xfrm>
        </p:grpSpPr>
        <p:sp>
          <p:nvSpPr>
            <p:cNvPr id="253" name="Line 32"/>
            <p:cNvSpPr>
              <a:spLocks noChangeShapeType="1"/>
            </p:cNvSpPr>
            <p:nvPr/>
          </p:nvSpPr>
          <p:spPr bwMode="auto">
            <a:xfrm>
              <a:off x="2061" y="1299"/>
              <a:ext cx="1" cy="210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54" name="Line 33"/>
            <p:cNvSpPr>
              <a:spLocks noChangeShapeType="1"/>
            </p:cNvSpPr>
            <p:nvPr/>
          </p:nvSpPr>
          <p:spPr bwMode="auto">
            <a:xfrm>
              <a:off x="2187" y="1305"/>
              <a:ext cx="1" cy="20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55" name="Rectangle 34"/>
            <p:cNvSpPr>
              <a:spLocks noChangeArrowheads="1"/>
            </p:cNvSpPr>
            <p:nvPr/>
          </p:nvSpPr>
          <p:spPr bwMode="auto">
            <a:xfrm>
              <a:off x="1923" y="1515"/>
              <a:ext cx="564" cy="42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256" name="Oval 35"/>
            <p:cNvSpPr>
              <a:spLocks noChangeArrowheads="1"/>
            </p:cNvSpPr>
            <p:nvPr/>
          </p:nvSpPr>
          <p:spPr bwMode="auto">
            <a:xfrm>
              <a:off x="1983" y="1479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257" name="Oval 36"/>
            <p:cNvSpPr>
              <a:spLocks noChangeArrowheads="1"/>
            </p:cNvSpPr>
            <p:nvPr/>
          </p:nvSpPr>
          <p:spPr bwMode="auto">
            <a:xfrm>
              <a:off x="2151" y="1479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258" name="Freeform 37"/>
            <p:cNvSpPr>
              <a:spLocks/>
            </p:cNvSpPr>
            <p:nvPr/>
          </p:nvSpPr>
          <p:spPr bwMode="auto">
            <a:xfrm>
              <a:off x="2529" y="1203"/>
              <a:ext cx="444" cy="348"/>
            </a:xfrm>
            <a:custGeom>
              <a:avLst/>
              <a:gdLst>
                <a:gd name="T0" fmla="*/ 204 w 74"/>
                <a:gd name="T1" fmla="*/ 348 h 58"/>
                <a:gd name="T2" fmla="*/ 444 w 74"/>
                <a:gd name="T3" fmla="*/ 300 h 58"/>
                <a:gd name="T4" fmla="*/ 432 w 74"/>
                <a:gd name="T5" fmla="*/ 198 h 58"/>
                <a:gd name="T6" fmla="*/ 294 w 74"/>
                <a:gd name="T7" fmla="*/ 180 h 58"/>
                <a:gd name="T8" fmla="*/ 276 w 74"/>
                <a:gd name="T9" fmla="*/ 24 h 58"/>
                <a:gd name="T10" fmla="*/ 282 w 74"/>
                <a:gd name="T11" fmla="*/ 0 h 58"/>
                <a:gd name="T12" fmla="*/ 120 w 74"/>
                <a:gd name="T13" fmla="*/ 0 h 58"/>
                <a:gd name="T14" fmla="*/ 66 w 74"/>
                <a:gd name="T15" fmla="*/ 180 h 58"/>
                <a:gd name="T16" fmla="*/ 0 w 74"/>
                <a:gd name="T17" fmla="*/ 216 h 58"/>
                <a:gd name="T18" fmla="*/ 0 w 74"/>
                <a:gd name="T19" fmla="*/ 348 h 58"/>
                <a:gd name="T20" fmla="*/ 102 w 74"/>
                <a:gd name="T21" fmla="*/ 348 h 58"/>
                <a:gd name="T22" fmla="*/ 204 w 74"/>
                <a:gd name="T23" fmla="*/ 348 h 5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4"/>
                <a:gd name="T37" fmla="*/ 0 h 58"/>
                <a:gd name="T38" fmla="*/ 74 w 74"/>
                <a:gd name="T39" fmla="*/ 58 h 5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4" h="58">
                  <a:moveTo>
                    <a:pt x="34" y="58"/>
                  </a:moveTo>
                  <a:lnTo>
                    <a:pt x="74" y="50"/>
                  </a:lnTo>
                  <a:lnTo>
                    <a:pt x="72" y="33"/>
                  </a:lnTo>
                  <a:lnTo>
                    <a:pt x="49" y="30"/>
                  </a:lnTo>
                  <a:lnTo>
                    <a:pt x="46" y="4"/>
                  </a:lnTo>
                  <a:lnTo>
                    <a:pt x="47" y="0"/>
                  </a:lnTo>
                  <a:cubicBezTo>
                    <a:pt x="38" y="0"/>
                    <a:pt x="29" y="0"/>
                    <a:pt x="20" y="0"/>
                  </a:cubicBezTo>
                  <a:cubicBezTo>
                    <a:pt x="13" y="7"/>
                    <a:pt x="9" y="19"/>
                    <a:pt x="11" y="30"/>
                  </a:cubicBezTo>
                  <a:cubicBezTo>
                    <a:pt x="6" y="31"/>
                    <a:pt x="3" y="33"/>
                    <a:pt x="0" y="36"/>
                  </a:cubicBezTo>
                  <a:lnTo>
                    <a:pt x="0" y="58"/>
                  </a:lnTo>
                  <a:lnTo>
                    <a:pt x="17" y="58"/>
                  </a:lnTo>
                  <a:lnTo>
                    <a:pt x="34" y="58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259" name="Line 38"/>
            <p:cNvSpPr>
              <a:spLocks noChangeShapeType="1"/>
            </p:cNvSpPr>
            <p:nvPr/>
          </p:nvSpPr>
          <p:spPr bwMode="auto">
            <a:xfrm>
              <a:off x="1935" y="1305"/>
              <a:ext cx="1" cy="20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60" name="Line 39"/>
            <p:cNvSpPr>
              <a:spLocks noChangeShapeType="1"/>
            </p:cNvSpPr>
            <p:nvPr/>
          </p:nvSpPr>
          <p:spPr bwMode="auto">
            <a:xfrm>
              <a:off x="2337" y="1305"/>
              <a:ext cx="1" cy="20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61" name="Freeform 40"/>
            <p:cNvSpPr>
              <a:spLocks/>
            </p:cNvSpPr>
            <p:nvPr/>
          </p:nvSpPr>
          <p:spPr bwMode="auto">
            <a:xfrm>
              <a:off x="1923" y="1047"/>
              <a:ext cx="558" cy="408"/>
            </a:xfrm>
            <a:custGeom>
              <a:avLst/>
              <a:gdLst>
                <a:gd name="T0" fmla="*/ 558 w 93"/>
                <a:gd name="T1" fmla="*/ 408 h 68"/>
                <a:gd name="T2" fmla="*/ 558 w 93"/>
                <a:gd name="T3" fmla="*/ 138 h 68"/>
                <a:gd name="T4" fmla="*/ 222 w 93"/>
                <a:gd name="T5" fmla="*/ 0 h 68"/>
                <a:gd name="T6" fmla="*/ 0 w 93"/>
                <a:gd name="T7" fmla="*/ 150 h 68"/>
                <a:gd name="T8" fmla="*/ 18 w 93"/>
                <a:gd name="T9" fmla="*/ 174 h 68"/>
                <a:gd name="T10" fmla="*/ 228 w 93"/>
                <a:gd name="T11" fmla="*/ 36 h 68"/>
                <a:gd name="T12" fmla="*/ 528 w 93"/>
                <a:gd name="T13" fmla="*/ 174 h 68"/>
                <a:gd name="T14" fmla="*/ 528 w 93"/>
                <a:gd name="T15" fmla="*/ 408 h 68"/>
                <a:gd name="T16" fmla="*/ 558 w 93"/>
                <a:gd name="T17" fmla="*/ 408 h 6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93"/>
                <a:gd name="T28" fmla="*/ 0 h 68"/>
                <a:gd name="T29" fmla="*/ 93 w 93"/>
                <a:gd name="T30" fmla="*/ 68 h 6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93" h="68">
                  <a:moveTo>
                    <a:pt x="93" y="68"/>
                  </a:moveTo>
                  <a:lnTo>
                    <a:pt x="93" y="23"/>
                  </a:lnTo>
                  <a:lnTo>
                    <a:pt x="37" y="0"/>
                  </a:lnTo>
                  <a:lnTo>
                    <a:pt x="0" y="25"/>
                  </a:lnTo>
                  <a:lnTo>
                    <a:pt x="3" y="29"/>
                  </a:lnTo>
                  <a:lnTo>
                    <a:pt x="38" y="6"/>
                  </a:lnTo>
                  <a:lnTo>
                    <a:pt x="88" y="29"/>
                  </a:lnTo>
                  <a:lnTo>
                    <a:pt x="88" y="68"/>
                  </a:lnTo>
                  <a:lnTo>
                    <a:pt x="93" y="68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262" name="Freeform 41"/>
            <p:cNvSpPr>
              <a:spLocks/>
            </p:cNvSpPr>
            <p:nvPr/>
          </p:nvSpPr>
          <p:spPr bwMode="auto">
            <a:xfrm>
              <a:off x="2409" y="1419"/>
              <a:ext cx="90" cy="90"/>
            </a:xfrm>
            <a:custGeom>
              <a:avLst/>
              <a:gdLst>
                <a:gd name="T0" fmla="*/ 30 w 15"/>
                <a:gd name="T1" fmla="*/ 0 h 15"/>
                <a:gd name="T2" fmla="*/ 0 w 15"/>
                <a:gd name="T3" fmla="*/ 90 h 15"/>
                <a:gd name="T4" fmla="*/ 0 w 15"/>
                <a:gd name="T5" fmla="*/ 90 h 15"/>
                <a:gd name="T6" fmla="*/ 78 w 15"/>
                <a:gd name="T7" fmla="*/ 90 h 15"/>
                <a:gd name="T8" fmla="*/ 90 w 15"/>
                <a:gd name="T9" fmla="*/ 0 h 15"/>
                <a:gd name="T10" fmla="*/ 30 w 15"/>
                <a:gd name="T11" fmla="*/ 0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"/>
                <a:gd name="T19" fmla="*/ 0 h 15"/>
                <a:gd name="T20" fmla="*/ 15 w 15"/>
                <a:gd name="T21" fmla="*/ 15 h 1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" h="15">
                  <a:moveTo>
                    <a:pt x="5" y="0"/>
                  </a:moveTo>
                  <a:lnTo>
                    <a:pt x="0" y="15"/>
                  </a:lnTo>
                  <a:lnTo>
                    <a:pt x="13" y="15"/>
                  </a:lnTo>
                  <a:lnTo>
                    <a:pt x="1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263" name="Oval 42"/>
            <p:cNvSpPr>
              <a:spLocks noChangeArrowheads="1"/>
            </p:cNvSpPr>
            <p:nvPr/>
          </p:nvSpPr>
          <p:spPr bwMode="auto">
            <a:xfrm>
              <a:off x="2553" y="1479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264" name="Oval 43"/>
            <p:cNvSpPr>
              <a:spLocks noChangeArrowheads="1"/>
            </p:cNvSpPr>
            <p:nvPr/>
          </p:nvSpPr>
          <p:spPr bwMode="auto">
            <a:xfrm>
              <a:off x="2727" y="1479"/>
              <a:ext cx="132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265" name="Freeform 44"/>
            <p:cNvSpPr>
              <a:spLocks/>
            </p:cNvSpPr>
            <p:nvPr/>
          </p:nvSpPr>
          <p:spPr bwMode="auto">
            <a:xfrm>
              <a:off x="1827" y="1191"/>
              <a:ext cx="162" cy="138"/>
            </a:xfrm>
            <a:custGeom>
              <a:avLst/>
              <a:gdLst>
                <a:gd name="T0" fmla="*/ 36 w 27"/>
                <a:gd name="T1" fmla="*/ 138 h 23"/>
                <a:gd name="T2" fmla="*/ 132 w 27"/>
                <a:gd name="T3" fmla="*/ 138 h 23"/>
                <a:gd name="T4" fmla="*/ 0 60000 65536"/>
                <a:gd name="T5" fmla="*/ 0 60000 65536"/>
                <a:gd name="T6" fmla="*/ 0 w 27"/>
                <a:gd name="T7" fmla="*/ 0 h 23"/>
                <a:gd name="T8" fmla="*/ 27 w 27"/>
                <a:gd name="T9" fmla="*/ 23 h 2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7" h="23">
                  <a:moveTo>
                    <a:pt x="6" y="23"/>
                  </a:moveTo>
                  <a:cubicBezTo>
                    <a:pt x="0" y="0"/>
                    <a:pt x="27" y="1"/>
                    <a:pt x="22" y="23"/>
                  </a:cubicBezTo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266" name="Freeform 45"/>
            <p:cNvSpPr>
              <a:spLocks/>
            </p:cNvSpPr>
            <p:nvPr/>
          </p:nvSpPr>
          <p:spPr bwMode="auto">
            <a:xfrm>
              <a:off x="2613" y="1233"/>
              <a:ext cx="180" cy="144"/>
            </a:xfrm>
            <a:custGeom>
              <a:avLst/>
              <a:gdLst>
                <a:gd name="T0" fmla="*/ 162 w 30"/>
                <a:gd name="T1" fmla="*/ 0 h 24"/>
                <a:gd name="T2" fmla="*/ 180 w 30"/>
                <a:gd name="T3" fmla="*/ 144 h 24"/>
                <a:gd name="T4" fmla="*/ 12 w 30"/>
                <a:gd name="T5" fmla="*/ 144 h 24"/>
                <a:gd name="T6" fmla="*/ 42 w 30"/>
                <a:gd name="T7" fmla="*/ 0 h 24"/>
                <a:gd name="T8" fmla="*/ 162 w 30"/>
                <a:gd name="T9" fmla="*/ 0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"/>
                <a:gd name="T16" fmla="*/ 0 h 24"/>
                <a:gd name="T17" fmla="*/ 30 w 30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" h="24">
                  <a:moveTo>
                    <a:pt x="27" y="0"/>
                  </a:moveTo>
                  <a:lnTo>
                    <a:pt x="30" y="24"/>
                  </a:lnTo>
                  <a:lnTo>
                    <a:pt x="2" y="24"/>
                  </a:lnTo>
                  <a:cubicBezTo>
                    <a:pt x="0" y="16"/>
                    <a:pt x="2" y="7"/>
                    <a:pt x="7" y="0"/>
                  </a:cubicBezTo>
                  <a:lnTo>
                    <a:pt x="27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267" name="Freeform 46"/>
            <p:cNvSpPr>
              <a:spLocks/>
            </p:cNvSpPr>
            <p:nvPr/>
          </p:nvSpPr>
          <p:spPr bwMode="auto">
            <a:xfrm>
              <a:off x="1911" y="1209"/>
              <a:ext cx="24" cy="24"/>
            </a:xfrm>
            <a:custGeom>
              <a:avLst/>
              <a:gdLst>
                <a:gd name="T0" fmla="*/ 18 w 4"/>
                <a:gd name="T1" fmla="*/ 0 h 4"/>
                <a:gd name="T2" fmla="*/ 18 w 4"/>
                <a:gd name="T3" fmla="*/ 0 h 4"/>
                <a:gd name="T4" fmla="*/ 18 w 4"/>
                <a:gd name="T5" fmla="*/ 12 h 4"/>
                <a:gd name="T6" fmla="*/ 18 w 4"/>
                <a:gd name="T7" fmla="*/ 18 h 4"/>
                <a:gd name="T8" fmla="*/ 6 w 4"/>
                <a:gd name="T9" fmla="*/ 18 h 4"/>
                <a:gd name="T10" fmla="*/ 6 w 4"/>
                <a:gd name="T11" fmla="*/ 18 h 4"/>
                <a:gd name="T12" fmla="*/ 6 w 4"/>
                <a:gd name="T13" fmla="*/ 6 h 4"/>
                <a:gd name="T14" fmla="*/ 6 w 4"/>
                <a:gd name="T15" fmla="*/ 0 h 4"/>
                <a:gd name="T16" fmla="*/ 18 w 4"/>
                <a:gd name="T17" fmla="*/ 0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"/>
                <a:gd name="T28" fmla="*/ 0 h 4"/>
                <a:gd name="T29" fmla="*/ 4 w 4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" h="4">
                  <a:moveTo>
                    <a:pt x="3" y="0"/>
                  </a:moveTo>
                  <a:lnTo>
                    <a:pt x="3" y="0"/>
                  </a:lnTo>
                  <a:cubicBezTo>
                    <a:pt x="4" y="1"/>
                    <a:pt x="4" y="2"/>
                    <a:pt x="3" y="2"/>
                  </a:cubicBezTo>
                  <a:lnTo>
                    <a:pt x="3" y="3"/>
                  </a:lnTo>
                  <a:cubicBezTo>
                    <a:pt x="2" y="4"/>
                    <a:pt x="1" y="4"/>
                    <a:pt x="1" y="3"/>
                  </a:cubicBezTo>
                  <a:cubicBezTo>
                    <a:pt x="0" y="3"/>
                    <a:pt x="0" y="2"/>
                    <a:pt x="1" y="1"/>
                  </a:cubicBezTo>
                  <a:lnTo>
                    <a:pt x="1" y="0"/>
                  </a:lnTo>
                  <a:cubicBezTo>
                    <a:pt x="2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sp>
        <p:nvSpPr>
          <p:cNvPr id="268" name="Freeform 301"/>
          <p:cNvSpPr>
            <a:spLocks/>
          </p:cNvSpPr>
          <p:nvPr/>
        </p:nvSpPr>
        <p:spPr bwMode="auto">
          <a:xfrm>
            <a:off x="2915047" y="4723163"/>
            <a:ext cx="541337" cy="263525"/>
          </a:xfrm>
          <a:custGeom>
            <a:avLst/>
            <a:gdLst>
              <a:gd name="T0" fmla="*/ 126312 w 60"/>
              <a:gd name="T1" fmla="*/ 0 h 29"/>
              <a:gd name="T2" fmla="*/ 415025 w 60"/>
              <a:gd name="T3" fmla="*/ 0 h 29"/>
              <a:gd name="T4" fmla="*/ 541337 w 60"/>
              <a:gd name="T5" fmla="*/ 127219 h 29"/>
              <a:gd name="T6" fmla="*/ 541337 w 60"/>
              <a:gd name="T7" fmla="*/ 127219 h 29"/>
              <a:gd name="T8" fmla="*/ 415025 w 60"/>
              <a:gd name="T9" fmla="*/ 263525 h 29"/>
              <a:gd name="T10" fmla="*/ 126312 w 60"/>
              <a:gd name="T11" fmla="*/ 263525 h 29"/>
              <a:gd name="T12" fmla="*/ 0 w 60"/>
              <a:gd name="T13" fmla="*/ 127219 h 29"/>
              <a:gd name="T14" fmla="*/ 0 w 60"/>
              <a:gd name="T15" fmla="*/ 127219 h 29"/>
              <a:gd name="T16" fmla="*/ 126312 w 60"/>
              <a:gd name="T17" fmla="*/ 0 h 2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60"/>
              <a:gd name="T28" fmla="*/ 0 h 29"/>
              <a:gd name="T29" fmla="*/ 60 w 60"/>
              <a:gd name="T30" fmla="*/ 29 h 2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0" h="29">
                <a:moveTo>
                  <a:pt x="14" y="0"/>
                </a:moveTo>
                <a:lnTo>
                  <a:pt x="46" y="0"/>
                </a:lnTo>
                <a:cubicBezTo>
                  <a:pt x="54" y="0"/>
                  <a:pt x="60" y="7"/>
                  <a:pt x="60" y="14"/>
                </a:cubicBezTo>
                <a:cubicBezTo>
                  <a:pt x="60" y="22"/>
                  <a:pt x="54" y="29"/>
                  <a:pt x="46" y="29"/>
                </a:cubicBezTo>
                <a:lnTo>
                  <a:pt x="14" y="29"/>
                </a:lnTo>
                <a:cubicBezTo>
                  <a:pt x="6" y="29"/>
                  <a:pt x="0" y="22"/>
                  <a:pt x="0" y="14"/>
                </a:cubicBezTo>
                <a:cubicBezTo>
                  <a:pt x="0" y="7"/>
                  <a:pt x="6" y="0"/>
                  <a:pt x="14" y="0"/>
                </a:cubicBezTo>
                <a:close/>
              </a:path>
            </a:pathLst>
          </a:custGeom>
          <a:noFill/>
          <a:ln w="19050" cap="rnd">
            <a:solidFill>
              <a:srgbClr val="24211D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sp>
        <p:nvSpPr>
          <p:cNvPr id="269" name="Freeform 301"/>
          <p:cNvSpPr>
            <a:spLocks/>
          </p:cNvSpPr>
          <p:nvPr/>
        </p:nvSpPr>
        <p:spPr bwMode="auto">
          <a:xfrm>
            <a:off x="3821509" y="4719988"/>
            <a:ext cx="539750" cy="263525"/>
          </a:xfrm>
          <a:custGeom>
            <a:avLst/>
            <a:gdLst>
              <a:gd name="T0" fmla="*/ 125942 w 60"/>
              <a:gd name="T1" fmla="*/ 0 h 29"/>
              <a:gd name="T2" fmla="*/ 413808 w 60"/>
              <a:gd name="T3" fmla="*/ 0 h 29"/>
              <a:gd name="T4" fmla="*/ 539750 w 60"/>
              <a:gd name="T5" fmla="*/ 127219 h 29"/>
              <a:gd name="T6" fmla="*/ 539750 w 60"/>
              <a:gd name="T7" fmla="*/ 127219 h 29"/>
              <a:gd name="T8" fmla="*/ 413808 w 60"/>
              <a:gd name="T9" fmla="*/ 263525 h 29"/>
              <a:gd name="T10" fmla="*/ 125942 w 60"/>
              <a:gd name="T11" fmla="*/ 263525 h 29"/>
              <a:gd name="T12" fmla="*/ 0 w 60"/>
              <a:gd name="T13" fmla="*/ 127219 h 29"/>
              <a:gd name="T14" fmla="*/ 0 w 60"/>
              <a:gd name="T15" fmla="*/ 127219 h 29"/>
              <a:gd name="T16" fmla="*/ 125942 w 60"/>
              <a:gd name="T17" fmla="*/ 0 h 2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60"/>
              <a:gd name="T28" fmla="*/ 0 h 29"/>
              <a:gd name="T29" fmla="*/ 60 w 60"/>
              <a:gd name="T30" fmla="*/ 29 h 2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0" h="29">
                <a:moveTo>
                  <a:pt x="14" y="0"/>
                </a:moveTo>
                <a:lnTo>
                  <a:pt x="46" y="0"/>
                </a:lnTo>
                <a:cubicBezTo>
                  <a:pt x="54" y="0"/>
                  <a:pt x="60" y="7"/>
                  <a:pt x="60" y="14"/>
                </a:cubicBezTo>
                <a:cubicBezTo>
                  <a:pt x="60" y="22"/>
                  <a:pt x="54" y="29"/>
                  <a:pt x="46" y="29"/>
                </a:cubicBezTo>
                <a:lnTo>
                  <a:pt x="14" y="29"/>
                </a:lnTo>
                <a:cubicBezTo>
                  <a:pt x="6" y="29"/>
                  <a:pt x="0" y="22"/>
                  <a:pt x="0" y="14"/>
                </a:cubicBezTo>
                <a:cubicBezTo>
                  <a:pt x="0" y="7"/>
                  <a:pt x="6" y="0"/>
                  <a:pt x="14" y="0"/>
                </a:cubicBezTo>
                <a:close/>
              </a:path>
            </a:pathLst>
          </a:custGeom>
          <a:noFill/>
          <a:ln w="19050" cap="rnd">
            <a:solidFill>
              <a:srgbClr val="24211D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sp>
        <p:nvSpPr>
          <p:cNvPr id="189" name="Titel 11"/>
          <p:cNvSpPr txBox="1">
            <a:spLocks/>
          </p:cNvSpPr>
          <p:nvPr/>
        </p:nvSpPr>
        <p:spPr bwMode="auto">
          <a:xfrm>
            <a:off x="388275" y="404664"/>
            <a:ext cx="7568101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  <a:ea typeface="+mj-ea"/>
                <a:cs typeface="Arial" charset="0"/>
              </a:rPr>
              <a:t>Piktogramme</a:t>
            </a:r>
            <a:endParaRPr kumimoji="0" lang="de-DE" sz="2800" b="1" i="0" u="none" strike="noStrike" kern="0" cap="none" spc="0" normalizeH="0" baseline="0" noProof="0" dirty="0">
              <a:ln>
                <a:noFill/>
              </a:ln>
              <a:uLnTx/>
              <a:uFillTx/>
              <a:latin typeface="Arial" charset="0"/>
              <a:ea typeface="+mj-ea"/>
              <a:cs typeface="Arial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9"/>
          <p:cNvGrpSpPr>
            <a:grpSpLocks noChangeAspect="1"/>
          </p:cNvGrpSpPr>
          <p:nvPr/>
        </p:nvGrpSpPr>
        <p:grpSpPr bwMode="auto">
          <a:xfrm>
            <a:off x="7000875" y="4286250"/>
            <a:ext cx="1676400" cy="714375"/>
            <a:chOff x="2659" y="1935"/>
            <a:chExt cx="1056" cy="450"/>
          </a:xfrm>
        </p:grpSpPr>
        <p:sp>
          <p:nvSpPr>
            <p:cNvPr id="11372" name="Freeform 10"/>
            <p:cNvSpPr>
              <a:spLocks/>
            </p:cNvSpPr>
            <p:nvPr/>
          </p:nvSpPr>
          <p:spPr bwMode="auto">
            <a:xfrm>
              <a:off x="3025" y="1935"/>
              <a:ext cx="600" cy="252"/>
            </a:xfrm>
            <a:custGeom>
              <a:avLst/>
              <a:gdLst>
                <a:gd name="T0" fmla="*/ 276 w 100"/>
                <a:gd name="T1" fmla="*/ 0 h 42"/>
                <a:gd name="T2" fmla="*/ 72 w 100"/>
                <a:gd name="T3" fmla="*/ 24 h 42"/>
                <a:gd name="T4" fmla="*/ 48 w 100"/>
                <a:gd name="T5" fmla="*/ 48 h 42"/>
                <a:gd name="T6" fmla="*/ 0 w 100"/>
                <a:gd name="T7" fmla="*/ 198 h 42"/>
                <a:gd name="T8" fmla="*/ 72 w 100"/>
                <a:gd name="T9" fmla="*/ 252 h 42"/>
                <a:gd name="T10" fmla="*/ 126 w 100"/>
                <a:gd name="T11" fmla="*/ 102 h 42"/>
                <a:gd name="T12" fmla="*/ 276 w 100"/>
                <a:gd name="T13" fmla="*/ 48 h 42"/>
                <a:gd name="T14" fmla="*/ 426 w 100"/>
                <a:gd name="T15" fmla="*/ 48 h 42"/>
                <a:gd name="T16" fmla="*/ 576 w 100"/>
                <a:gd name="T17" fmla="*/ 150 h 42"/>
                <a:gd name="T18" fmla="*/ 600 w 100"/>
                <a:gd name="T19" fmla="*/ 150 h 42"/>
                <a:gd name="T20" fmla="*/ 450 w 100"/>
                <a:gd name="T21" fmla="*/ 24 h 42"/>
                <a:gd name="T22" fmla="*/ 276 w 100"/>
                <a:gd name="T23" fmla="*/ 0 h 4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00"/>
                <a:gd name="T37" fmla="*/ 0 h 42"/>
                <a:gd name="T38" fmla="*/ 100 w 100"/>
                <a:gd name="T39" fmla="*/ 42 h 42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00" h="42">
                  <a:moveTo>
                    <a:pt x="46" y="0"/>
                  </a:moveTo>
                  <a:lnTo>
                    <a:pt x="12" y="4"/>
                  </a:lnTo>
                  <a:lnTo>
                    <a:pt x="8" y="8"/>
                  </a:lnTo>
                  <a:lnTo>
                    <a:pt x="0" y="33"/>
                  </a:lnTo>
                  <a:lnTo>
                    <a:pt x="12" y="42"/>
                  </a:lnTo>
                  <a:lnTo>
                    <a:pt x="21" y="17"/>
                  </a:lnTo>
                  <a:lnTo>
                    <a:pt x="46" y="8"/>
                  </a:lnTo>
                  <a:lnTo>
                    <a:pt x="71" y="8"/>
                  </a:lnTo>
                  <a:lnTo>
                    <a:pt x="96" y="25"/>
                  </a:lnTo>
                  <a:lnTo>
                    <a:pt x="100" y="25"/>
                  </a:lnTo>
                  <a:lnTo>
                    <a:pt x="75" y="4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73" name="Freeform 11"/>
            <p:cNvSpPr>
              <a:spLocks/>
            </p:cNvSpPr>
            <p:nvPr/>
          </p:nvSpPr>
          <p:spPr bwMode="auto">
            <a:xfrm>
              <a:off x="2941" y="2037"/>
              <a:ext cx="168" cy="210"/>
            </a:xfrm>
            <a:custGeom>
              <a:avLst/>
              <a:gdLst>
                <a:gd name="T0" fmla="*/ 0 w 28"/>
                <a:gd name="T1" fmla="*/ 0 h 35"/>
                <a:gd name="T2" fmla="*/ 0 w 28"/>
                <a:gd name="T3" fmla="*/ 210 h 35"/>
                <a:gd name="T4" fmla="*/ 150 w 28"/>
                <a:gd name="T5" fmla="*/ 210 h 35"/>
                <a:gd name="T6" fmla="*/ 168 w 28"/>
                <a:gd name="T7" fmla="*/ 198 h 35"/>
                <a:gd name="T8" fmla="*/ 168 w 28"/>
                <a:gd name="T9" fmla="*/ 138 h 35"/>
                <a:gd name="T10" fmla="*/ 66 w 28"/>
                <a:gd name="T11" fmla="*/ 0 h 35"/>
                <a:gd name="T12" fmla="*/ 0 w 28"/>
                <a:gd name="T13" fmla="*/ 0 h 3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"/>
                <a:gd name="T22" fmla="*/ 0 h 35"/>
                <a:gd name="T23" fmla="*/ 28 w 28"/>
                <a:gd name="T24" fmla="*/ 35 h 3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" h="35">
                  <a:moveTo>
                    <a:pt x="0" y="0"/>
                  </a:moveTo>
                  <a:lnTo>
                    <a:pt x="0" y="35"/>
                  </a:lnTo>
                  <a:lnTo>
                    <a:pt x="25" y="35"/>
                  </a:lnTo>
                  <a:cubicBezTo>
                    <a:pt x="26" y="35"/>
                    <a:pt x="28" y="35"/>
                    <a:pt x="28" y="33"/>
                  </a:cubicBezTo>
                  <a:lnTo>
                    <a:pt x="28" y="23"/>
                  </a:lnTo>
                  <a:cubicBezTo>
                    <a:pt x="27" y="16"/>
                    <a:pt x="21" y="4"/>
                    <a:pt x="11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74" name="Freeform 12"/>
            <p:cNvSpPr>
              <a:spLocks/>
            </p:cNvSpPr>
            <p:nvPr/>
          </p:nvSpPr>
          <p:spPr bwMode="auto">
            <a:xfrm>
              <a:off x="2731" y="2283"/>
              <a:ext cx="414" cy="102"/>
            </a:xfrm>
            <a:custGeom>
              <a:avLst/>
              <a:gdLst>
                <a:gd name="T0" fmla="*/ 342 w 69"/>
                <a:gd name="T1" fmla="*/ 0 h 17"/>
                <a:gd name="T2" fmla="*/ 66 w 69"/>
                <a:gd name="T3" fmla="*/ 0 h 17"/>
                <a:gd name="T4" fmla="*/ 0 w 69"/>
                <a:gd name="T5" fmla="*/ 48 h 17"/>
                <a:gd name="T6" fmla="*/ 0 w 69"/>
                <a:gd name="T7" fmla="*/ 48 h 17"/>
                <a:gd name="T8" fmla="*/ 66 w 69"/>
                <a:gd name="T9" fmla="*/ 102 h 17"/>
                <a:gd name="T10" fmla="*/ 342 w 69"/>
                <a:gd name="T11" fmla="*/ 102 h 17"/>
                <a:gd name="T12" fmla="*/ 414 w 69"/>
                <a:gd name="T13" fmla="*/ 48 h 17"/>
                <a:gd name="T14" fmla="*/ 414 w 69"/>
                <a:gd name="T15" fmla="*/ 48 h 17"/>
                <a:gd name="T16" fmla="*/ 342 w 69"/>
                <a:gd name="T17" fmla="*/ 0 h 1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9"/>
                <a:gd name="T28" fmla="*/ 0 h 17"/>
                <a:gd name="T29" fmla="*/ 69 w 69"/>
                <a:gd name="T30" fmla="*/ 17 h 1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9" h="17">
                  <a:moveTo>
                    <a:pt x="57" y="0"/>
                  </a:moveTo>
                  <a:lnTo>
                    <a:pt x="11" y="0"/>
                  </a:lnTo>
                  <a:cubicBezTo>
                    <a:pt x="5" y="0"/>
                    <a:pt x="0" y="4"/>
                    <a:pt x="0" y="8"/>
                  </a:cubicBezTo>
                  <a:cubicBezTo>
                    <a:pt x="0" y="13"/>
                    <a:pt x="5" y="17"/>
                    <a:pt x="11" y="17"/>
                  </a:cubicBezTo>
                  <a:lnTo>
                    <a:pt x="57" y="17"/>
                  </a:lnTo>
                  <a:cubicBezTo>
                    <a:pt x="63" y="17"/>
                    <a:pt x="69" y="13"/>
                    <a:pt x="69" y="8"/>
                  </a:cubicBezTo>
                  <a:cubicBezTo>
                    <a:pt x="69" y="4"/>
                    <a:pt x="63" y="0"/>
                    <a:pt x="57" y="0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75" name="Freeform 13"/>
            <p:cNvSpPr>
              <a:spLocks/>
            </p:cNvSpPr>
            <p:nvPr/>
          </p:nvSpPr>
          <p:spPr bwMode="auto">
            <a:xfrm>
              <a:off x="2731" y="2283"/>
              <a:ext cx="414" cy="102"/>
            </a:xfrm>
            <a:custGeom>
              <a:avLst/>
              <a:gdLst>
                <a:gd name="T0" fmla="*/ 342 w 69"/>
                <a:gd name="T1" fmla="*/ 0 h 17"/>
                <a:gd name="T2" fmla="*/ 66 w 69"/>
                <a:gd name="T3" fmla="*/ 0 h 17"/>
                <a:gd name="T4" fmla="*/ 0 w 69"/>
                <a:gd name="T5" fmla="*/ 48 h 17"/>
                <a:gd name="T6" fmla="*/ 0 w 69"/>
                <a:gd name="T7" fmla="*/ 48 h 17"/>
                <a:gd name="T8" fmla="*/ 66 w 69"/>
                <a:gd name="T9" fmla="*/ 102 h 17"/>
                <a:gd name="T10" fmla="*/ 342 w 69"/>
                <a:gd name="T11" fmla="*/ 102 h 17"/>
                <a:gd name="T12" fmla="*/ 414 w 69"/>
                <a:gd name="T13" fmla="*/ 48 h 17"/>
                <a:gd name="T14" fmla="*/ 414 w 69"/>
                <a:gd name="T15" fmla="*/ 48 h 17"/>
                <a:gd name="T16" fmla="*/ 342 w 69"/>
                <a:gd name="T17" fmla="*/ 0 h 1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9"/>
                <a:gd name="T28" fmla="*/ 0 h 17"/>
                <a:gd name="T29" fmla="*/ 69 w 69"/>
                <a:gd name="T30" fmla="*/ 17 h 1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9" h="17">
                  <a:moveTo>
                    <a:pt x="57" y="0"/>
                  </a:moveTo>
                  <a:lnTo>
                    <a:pt x="11" y="0"/>
                  </a:lnTo>
                  <a:cubicBezTo>
                    <a:pt x="5" y="0"/>
                    <a:pt x="0" y="4"/>
                    <a:pt x="0" y="8"/>
                  </a:cubicBezTo>
                  <a:cubicBezTo>
                    <a:pt x="0" y="13"/>
                    <a:pt x="5" y="17"/>
                    <a:pt x="11" y="17"/>
                  </a:cubicBezTo>
                  <a:lnTo>
                    <a:pt x="57" y="17"/>
                  </a:lnTo>
                  <a:cubicBezTo>
                    <a:pt x="63" y="17"/>
                    <a:pt x="69" y="13"/>
                    <a:pt x="69" y="8"/>
                  </a:cubicBezTo>
                  <a:cubicBezTo>
                    <a:pt x="69" y="4"/>
                    <a:pt x="63" y="0"/>
                    <a:pt x="57" y="0"/>
                  </a:cubicBezTo>
                  <a:close/>
                </a:path>
              </a:pathLst>
            </a:custGeom>
            <a:noFill/>
            <a:ln w="1905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76" name="Rectangle 14"/>
            <p:cNvSpPr>
              <a:spLocks noChangeArrowheads="1"/>
            </p:cNvSpPr>
            <p:nvPr/>
          </p:nvSpPr>
          <p:spPr bwMode="auto">
            <a:xfrm>
              <a:off x="2869" y="2247"/>
              <a:ext cx="138" cy="36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77" name="Freeform 15"/>
            <p:cNvSpPr>
              <a:spLocks/>
            </p:cNvSpPr>
            <p:nvPr/>
          </p:nvSpPr>
          <p:spPr bwMode="auto">
            <a:xfrm>
              <a:off x="2659" y="2145"/>
              <a:ext cx="276" cy="102"/>
            </a:xfrm>
            <a:custGeom>
              <a:avLst/>
              <a:gdLst>
                <a:gd name="T0" fmla="*/ 258 w 46"/>
                <a:gd name="T1" fmla="*/ 0 h 17"/>
                <a:gd name="T2" fmla="*/ 12 w 46"/>
                <a:gd name="T3" fmla="*/ 0 h 17"/>
                <a:gd name="T4" fmla="*/ 0 w 46"/>
                <a:gd name="T5" fmla="*/ 18 h 17"/>
                <a:gd name="T6" fmla="*/ 0 w 46"/>
                <a:gd name="T7" fmla="*/ 84 h 17"/>
                <a:gd name="T8" fmla="*/ 12 w 46"/>
                <a:gd name="T9" fmla="*/ 102 h 17"/>
                <a:gd name="T10" fmla="*/ 258 w 46"/>
                <a:gd name="T11" fmla="*/ 102 h 17"/>
                <a:gd name="T12" fmla="*/ 276 w 46"/>
                <a:gd name="T13" fmla="*/ 84 h 17"/>
                <a:gd name="T14" fmla="*/ 276 w 46"/>
                <a:gd name="T15" fmla="*/ 18 h 17"/>
                <a:gd name="T16" fmla="*/ 258 w 46"/>
                <a:gd name="T17" fmla="*/ 0 h 1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6"/>
                <a:gd name="T28" fmla="*/ 0 h 17"/>
                <a:gd name="T29" fmla="*/ 46 w 46"/>
                <a:gd name="T30" fmla="*/ 17 h 1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6" h="17">
                  <a:moveTo>
                    <a:pt x="43" y="0"/>
                  </a:moveTo>
                  <a:lnTo>
                    <a:pt x="2" y="0"/>
                  </a:lnTo>
                  <a:cubicBezTo>
                    <a:pt x="1" y="0"/>
                    <a:pt x="0" y="1"/>
                    <a:pt x="0" y="3"/>
                  </a:cubicBezTo>
                  <a:lnTo>
                    <a:pt x="0" y="14"/>
                  </a:lnTo>
                  <a:cubicBezTo>
                    <a:pt x="0" y="16"/>
                    <a:pt x="1" y="17"/>
                    <a:pt x="2" y="17"/>
                  </a:cubicBezTo>
                  <a:lnTo>
                    <a:pt x="43" y="17"/>
                  </a:lnTo>
                  <a:cubicBezTo>
                    <a:pt x="45" y="17"/>
                    <a:pt x="46" y="16"/>
                    <a:pt x="46" y="14"/>
                  </a:cubicBezTo>
                  <a:lnTo>
                    <a:pt x="46" y="3"/>
                  </a:lnTo>
                  <a:cubicBezTo>
                    <a:pt x="46" y="1"/>
                    <a:pt x="45" y="0"/>
                    <a:pt x="43" y="0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78" name="Freeform 16"/>
            <p:cNvSpPr>
              <a:spLocks/>
            </p:cNvSpPr>
            <p:nvPr/>
          </p:nvSpPr>
          <p:spPr bwMode="auto">
            <a:xfrm>
              <a:off x="3301" y="1983"/>
              <a:ext cx="324" cy="102"/>
            </a:xfrm>
            <a:custGeom>
              <a:avLst/>
              <a:gdLst>
                <a:gd name="T0" fmla="*/ 0 w 54"/>
                <a:gd name="T1" fmla="*/ 0 h 17"/>
                <a:gd name="T2" fmla="*/ 150 w 54"/>
                <a:gd name="T3" fmla="*/ 0 h 17"/>
                <a:gd name="T4" fmla="*/ 300 w 54"/>
                <a:gd name="T5" fmla="*/ 102 h 17"/>
                <a:gd name="T6" fmla="*/ 324 w 54"/>
                <a:gd name="T7" fmla="*/ 102 h 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4"/>
                <a:gd name="T13" fmla="*/ 0 h 17"/>
                <a:gd name="T14" fmla="*/ 54 w 54"/>
                <a:gd name="T15" fmla="*/ 17 h 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4" h="17">
                  <a:moveTo>
                    <a:pt x="0" y="0"/>
                  </a:moveTo>
                  <a:lnTo>
                    <a:pt x="25" y="0"/>
                  </a:lnTo>
                  <a:lnTo>
                    <a:pt x="50" y="17"/>
                  </a:lnTo>
                  <a:lnTo>
                    <a:pt x="54" y="17"/>
                  </a:lnTo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79" name="Line 17"/>
            <p:cNvSpPr>
              <a:spLocks noChangeShapeType="1"/>
            </p:cNvSpPr>
            <p:nvPr/>
          </p:nvSpPr>
          <p:spPr bwMode="auto">
            <a:xfrm flipH="1" flipV="1">
              <a:off x="3475" y="1959"/>
              <a:ext cx="150" cy="126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1380" name="Line 18"/>
            <p:cNvSpPr>
              <a:spLocks noChangeShapeType="1"/>
            </p:cNvSpPr>
            <p:nvPr/>
          </p:nvSpPr>
          <p:spPr bwMode="auto">
            <a:xfrm flipH="1" flipV="1">
              <a:off x="3301" y="1935"/>
              <a:ext cx="174" cy="2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1381" name="Freeform 24"/>
            <p:cNvSpPr>
              <a:spLocks/>
            </p:cNvSpPr>
            <p:nvPr/>
          </p:nvSpPr>
          <p:spPr bwMode="auto">
            <a:xfrm>
              <a:off x="3535" y="2049"/>
              <a:ext cx="162" cy="144"/>
            </a:xfrm>
            <a:custGeom>
              <a:avLst/>
              <a:gdLst>
                <a:gd name="T0" fmla="*/ 36 w 27"/>
                <a:gd name="T1" fmla="*/ 144 h 24"/>
                <a:gd name="T2" fmla="*/ 132 w 27"/>
                <a:gd name="T3" fmla="*/ 144 h 24"/>
                <a:gd name="T4" fmla="*/ 0 60000 65536"/>
                <a:gd name="T5" fmla="*/ 0 60000 65536"/>
                <a:gd name="T6" fmla="*/ 0 w 27"/>
                <a:gd name="T7" fmla="*/ 0 h 24"/>
                <a:gd name="T8" fmla="*/ 27 w 27"/>
                <a:gd name="T9" fmla="*/ 24 h 2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7" h="24">
                  <a:moveTo>
                    <a:pt x="6" y="24"/>
                  </a:moveTo>
                  <a:cubicBezTo>
                    <a:pt x="0" y="0"/>
                    <a:pt x="27" y="0"/>
                    <a:pt x="22" y="24"/>
                  </a:cubicBezTo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82" name="Oval 25"/>
            <p:cNvSpPr>
              <a:spLocks noChangeArrowheads="1"/>
            </p:cNvSpPr>
            <p:nvPr/>
          </p:nvSpPr>
          <p:spPr bwMode="auto">
            <a:xfrm>
              <a:off x="3091" y="1977"/>
              <a:ext cx="120" cy="120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83" name="Line 26"/>
            <p:cNvSpPr>
              <a:spLocks noChangeShapeType="1"/>
            </p:cNvSpPr>
            <p:nvPr/>
          </p:nvSpPr>
          <p:spPr bwMode="auto">
            <a:xfrm flipV="1">
              <a:off x="3151" y="1941"/>
              <a:ext cx="318" cy="36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1384" name="Line 27"/>
            <p:cNvSpPr>
              <a:spLocks noChangeShapeType="1"/>
            </p:cNvSpPr>
            <p:nvPr/>
          </p:nvSpPr>
          <p:spPr bwMode="auto">
            <a:xfrm>
              <a:off x="3481" y="1941"/>
              <a:ext cx="234" cy="66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1385" name="Freeform 28"/>
            <p:cNvSpPr>
              <a:spLocks/>
            </p:cNvSpPr>
            <p:nvPr/>
          </p:nvSpPr>
          <p:spPr bwMode="auto">
            <a:xfrm>
              <a:off x="2959" y="2067"/>
              <a:ext cx="126" cy="126"/>
            </a:xfrm>
            <a:custGeom>
              <a:avLst/>
              <a:gdLst>
                <a:gd name="T0" fmla="*/ 0 w 21"/>
                <a:gd name="T1" fmla="*/ 0 h 21"/>
                <a:gd name="T2" fmla="*/ 0 w 21"/>
                <a:gd name="T3" fmla="*/ 126 h 21"/>
                <a:gd name="T4" fmla="*/ 126 w 21"/>
                <a:gd name="T5" fmla="*/ 126 h 21"/>
                <a:gd name="T6" fmla="*/ 126 w 21"/>
                <a:gd name="T7" fmla="*/ 96 h 21"/>
                <a:gd name="T8" fmla="*/ 54 w 21"/>
                <a:gd name="T9" fmla="*/ 0 h 21"/>
                <a:gd name="T10" fmla="*/ 0 w 21"/>
                <a:gd name="T11" fmla="*/ 0 h 2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"/>
                <a:gd name="T19" fmla="*/ 0 h 21"/>
                <a:gd name="T20" fmla="*/ 21 w 21"/>
                <a:gd name="T21" fmla="*/ 21 h 2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" h="21">
                  <a:moveTo>
                    <a:pt x="0" y="0"/>
                  </a:moveTo>
                  <a:lnTo>
                    <a:pt x="0" y="21"/>
                  </a:lnTo>
                  <a:lnTo>
                    <a:pt x="21" y="21"/>
                  </a:lnTo>
                  <a:lnTo>
                    <a:pt x="21" y="16"/>
                  </a:lnTo>
                  <a:cubicBezTo>
                    <a:pt x="20" y="10"/>
                    <a:pt x="14" y="2"/>
                    <a:pt x="9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86" name="Oval 31"/>
            <p:cNvSpPr>
              <a:spLocks noChangeArrowheads="1"/>
            </p:cNvSpPr>
            <p:nvPr/>
          </p:nvSpPr>
          <p:spPr bwMode="auto">
            <a:xfrm>
              <a:off x="3445" y="1941"/>
              <a:ext cx="48" cy="4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grpSp>
        <p:nvGrpSpPr>
          <p:cNvPr id="11267" name="Group 35"/>
          <p:cNvGrpSpPr>
            <a:grpSpLocks noChangeAspect="1"/>
          </p:cNvGrpSpPr>
          <p:nvPr/>
        </p:nvGrpSpPr>
        <p:grpSpPr bwMode="auto">
          <a:xfrm>
            <a:off x="357188" y="5643563"/>
            <a:ext cx="2686050" cy="714375"/>
            <a:chOff x="552" y="1992"/>
            <a:chExt cx="1692" cy="450"/>
          </a:xfrm>
        </p:grpSpPr>
        <p:sp>
          <p:nvSpPr>
            <p:cNvPr id="11350" name="Freeform 36"/>
            <p:cNvSpPr>
              <a:spLocks/>
            </p:cNvSpPr>
            <p:nvPr/>
          </p:nvSpPr>
          <p:spPr bwMode="auto">
            <a:xfrm>
              <a:off x="1554" y="1992"/>
              <a:ext cx="600" cy="252"/>
            </a:xfrm>
            <a:custGeom>
              <a:avLst/>
              <a:gdLst>
                <a:gd name="T0" fmla="*/ 276 w 100"/>
                <a:gd name="T1" fmla="*/ 0 h 42"/>
                <a:gd name="T2" fmla="*/ 72 w 100"/>
                <a:gd name="T3" fmla="*/ 24 h 42"/>
                <a:gd name="T4" fmla="*/ 48 w 100"/>
                <a:gd name="T5" fmla="*/ 48 h 42"/>
                <a:gd name="T6" fmla="*/ 0 w 100"/>
                <a:gd name="T7" fmla="*/ 198 h 42"/>
                <a:gd name="T8" fmla="*/ 72 w 100"/>
                <a:gd name="T9" fmla="*/ 252 h 42"/>
                <a:gd name="T10" fmla="*/ 126 w 100"/>
                <a:gd name="T11" fmla="*/ 102 h 42"/>
                <a:gd name="T12" fmla="*/ 276 w 100"/>
                <a:gd name="T13" fmla="*/ 48 h 42"/>
                <a:gd name="T14" fmla="*/ 426 w 100"/>
                <a:gd name="T15" fmla="*/ 48 h 42"/>
                <a:gd name="T16" fmla="*/ 576 w 100"/>
                <a:gd name="T17" fmla="*/ 150 h 42"/>
                <a:gd name="T18" fmla="*/ 600 w 100"/>
                <a:gd name="T19" fmla="*/ 150 h 42"/>
                <a:gd name="T20" fmla="*/ 450 w 100"/>
                <a:gd name="T21" fmla="*/ 24 h 42"/>
                <a:gd name="T22" fmla="*/ 276 w 100"/>
                <a:gd name="T23" fmla="*/ 0 h 4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00"/>
                <a:gd name="T37" fmla="*/ 0 h 42"/>
                <a:gd name="T38" fmla="*/ 100 w 100"/>
                <a:gd name="T39" fmla="*/ 42 h 42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00" h="42">
                  <a:moveTo>
                    <a:pt x="46" y="0"/>
                  </a:moveTo>
                  <a:lnTo>
                    <a:pt x="12" y="4"/>
                  </a:lnTo>
                  <a:lnTo>
                    <a:pt x="8" y="8"/>
                  </a:lnTo>
                  <a:lnTo>
                    <a:pt x="0" y="33"/>
                  </a:lnTo>
                  <a:lnTo>
                    <a:pt x="12" y="42"/>
                  </a:lnTo>
                  <a:lnTo>
                    <a:pt x="21" y="17"/>
                  </a:lnTo>
                  <a:lnTo>
                    <a:pt x="46" y="8"/>
                  </a:lnTo>
                  <a:lnTo>
                    <a:pt x="71" y="8"/>
                  </a:lnTo>
                  <a:lnTo>
                    <a:pt x="96" y="25"/>
                  </a:lnTo>
                  <a:lnTo>
                    <a:pt x="100" y="25"/>
                  </a:lnTo>
                  <a:lnTo>
                    <a:pt x="75" y="4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51" name="Freeform 37"/>
            <p:cNvSpPr>
              <a:spLocks/>
            </p:cNvSpPr>
            <p:nvPr/>
          </p:nvSpPr>
          <p:spPr bwMode="auto">
            <a:xfrm>
              <a:off x="1470" y="2094"/>
              <a:ext cx="168" cy="210"/>
            </a:xfrm>
            <a:custGeom>
              <a:avLst/>
              <a:gdLst>
                <a:gd name="T0" fmla="*/ 0 w 28"/>
                <a:gd name="T1" fmla="*/ 0 h 35"/>
                <a:gd name="T2" fmla="*/ 0 w 28"/>
                <a:gd name="T3" fmla="*/ 210 h 35"/>
                <a:gd name="T4" fmla="*/ 150 w 28"/>
                <a:gd name="T5" fmla="*/ 210 h 35"/>
                <a:gd name="T6" fmla="*/ 168 w 28"/>
                <a:gd name="T7" fmla="*/ 198 h 35"/>
                <a:gd name="T8" fmla="*/ 168 w 28"/>
                <a:gd name="T9" fmla="*/ 138 h 35"/>
                <a:gd name="T10" fmla="*/ 66 w 28"/>
                <a:gd name="T11" fmla="*/ 0 h 35"/>
                <a:gd name="T12" fmla="*/ 0 w 28"/>
                <a:gd name="T13" fmla="*/ 0 h 3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"/>
                <a:gd name="T22" fmla="*/ 0 h 35"/>
                <a:gd name="T23" fmla="*/ 28 w 28"/>
                <a:gd name="T24" fmla="*/ 35 h 3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" h="35">
                  <a:moveTo>
                    <a:pt x="0" y="0"/>
                  </a:moveTo>
                  <a:lnTo>
                    <a:pt x="0" y="35"/>
                  </a:lnTo>
                  <a:lnTo>
                    <a:pt x="25" y="35"/>
                  </a:lnTo>
                  <a:cubicBezTo>
                    <a:pt x="26" y="35"/>
                    <a:pt x="28" y="35"/>
                    <a:pt x="28" y="33"/>
                  </a:cubicBezTo>
                  <a:lnTo>
                    <a:pt x="28" y="23"/>
                  </a:lnTo>
                  <a:cubicBezTo>
                    <a:pt x="27" y="16"/>
                    <a:pt x="21" y="4"/>
                    <a:pt x="11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52" name="Freeform 38"/>
            <p:cNvSpPr>
              <a:spLocks/>
            </p:cNvSpPr>
            <p:nvPr/>
          </p:nvSpPr>
          <p:spPr bwMode="auto">
            <a:xfrm>
              <a:off x="1260" y="2340"/>
              <a:ext cx="414" cy="102"/>
            </a:xfrm>
            <a:custGeom>
              <a:avLst/>
              <a:gdLst>
                <a:gd name="T0" fmla="*/ 342 w 69"/>
                <a:gd name="T1" fmla="*/ 0 h 17"/>
                <a:gd name="T2" fmla="*/ 66 w 69"/>
                <a:gd name="T3" fmla="*/ 0 h 17"/>
                <a:gd name="T4" fmla="*/ 0 w 69"/>
                <a:gd name="T5" fmla="*/ 48 h 17"/>
                <a:gd name="T6" fmla="*/ 0 w 69"/>
                <a:gd name="T7" fmla="*/ 48 h 17"/>
                <a:gd name="T8" fmla="*/ 66 w 69"/>
                <a:gd name="T9" fmla="*/ 102 h 17"/>
                <a:gd name="T10" fmla="*/ 342 w 69"/>
                <a:gd name="T11" fmla="*/ 102 h 17"/>
                <a:gd name="T12" fmla="*/ 414 w 69"/>
                <a:gd name="T13" fmla="*/ 48 h 17"/>
                <a:gd name="T14" fmla="*/ 414 w 69"/>
                <a:gd name="T15" fmla="*/ 48 h 17"/>
                <a:gd name="T16" fmla="*/ 342 w 69"/>
                <a:gd name="T17" fmla="*/ 0 h 1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9"/>
                <a:gd name="T28" fmla="*/ 0 h 17"/>
                <a:gd name="T29" fmla="*/ 69 w 69"/>
                <a:gd name="T30" fmla="*/ 17 h 1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9" h="17">
                  <a:moveTo>
                    <a:pt x="57" y="0"/>
                  </a:moveTo>
                  <a:lnTo>
                    <a:pt x="11" y="0"/>
                  </a:lnTo>
                  <a:cubicBezTo>
                    <a:pt x="5" y="0"/>
                    <a:pt x="0" y="4"/>
                    <a:pt x="0" y="8"/>
                  </a:cubicBezTo>
                  <a:cubicBezTo>
                    <a:pt x="0" y="13"/>
                    <a:pt x="5" y="17"/>
                    <a:pt x="11" y="17"/>
                  </a:cubicBezTo>
                  <a:lnTo>
                    <a:pt x="57" y="17"/>
                  </a:lnTo>
                  <a:cubicBezTo>
                    <a:pt x="63" y="17"/>
                    <a:pt x="69" y="13"/>
                    <a:pt x="69" y="8"/>
                  </a:cubicBezTo>
                  <a:cubicBezTo>
                    <a:pt x="69" y="4"/>
                    <a:pt x="63" y="0"/>
                    <a:pt x="57" y="0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53" name="Freeform 39"/>
            <p:cNvSpPr>
              <a:spLocks/>
            </p:cNvSpPr>
            <p:nvPr/>
          </p:nvSpPr>
          <p:spPr bwMode="auto">
            <a:xfrm>
              <a:off x="1260" y="2340"/>
              <a:ext cx="414" cy="102"/>
            </a:xfrm>
            <a:custGeom>
              <a:avLst/>
              <a:gdLst>
                <a:gd name="T0" fmla="*/ 342 w 69"/>
                <a:gd name="T1" fmla="*/ 0 h 17"/>
                <a:gd name="T2" fmla="*/ 66 w 69"/>
                <a:gd name="T3" fmla="*/ 0 h 17"/>
                <a:gd name="T4" fmla="*/ 0 w 69"/>
                <a:gd name="T5" fmla="*/ 48 h 17"/>
                <a:gd name="T6" fmla="*/ 0 w 69"/>
                <a:gd name="T7" fmla="*/ 48 h 17"/>
                <a:gd name="T8" fmla="*/ 66 w 69"/>
                <a:gd name="T9" fmla="*/ 102 h 17"/>
                <a:gd name="T10" fmla="*/ 342 w 69"/>
                <a:gd name="T11" fmla="*/ 102 h 17"/>
                <a:gd name="T12" fmla="*/ 414 w 69"/>
                <a:gd name="T13" fmla="*/ 48 h 17"/>
                <a:gd name="T14" fmla="*/ 414 w 69"/>
                <a:gd name="T15" fmla="*/ 48 h 17"/>
                <a:gd name="T16" fmla="*/ 342 w 69"/>
                <a:gd name="T17" fmla="*/ 0 h 1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9"/>
                <a:gd name="T28" fmla="*/ 0 h 17"/>
                <a:gd name="T29" fmla="*/ 69 w 69"/>
                <a:gd name="T30" fmla="*/ 17 h 1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9" h="17">
                  <a:moveTo>
                    <a:pt x="57" y="0"/>
                  </a:moveTo>
                  <a:lnTo>
                    <a:pt x="11" y="0"/>
                  </a:lnTo>
                  <a:cubicBezTo>
                    <a:pt x="5" y="0"/>
                    <a:pt x="0" y="4"/>
                    <a:pt x="0" y="8"/>
                  </a:cubicBezTo>
                  <a:cubicBezTo>
                    <a:pt x="0" y="13"/>
                    <a:pt x="5" y="17"/>
                    <a:pt x="11" y="17"/>
                  </a:cubicBezTo>
                  <a:lnTo>
                    <a:pt x="57" y="17"/>
                  </a:lnTo>
                  <a:cubicBezTo>
                    <a:pt x="63" y="17"/>
                    <a:pt x="69" y="13"/>
                    <a:pt x="69" y="8"/>
                  </a:cubicBezTo>
                  <a:cubicBezTo>
                    <a:pt x="69" y="4"/>
                    <a:pt x="63" y="0"/>
                    <a:pt x="57" y="0"/>
                  </a:cubicBezTo>
                  <a:close/>
                </a:path>
              </a:pathLst>
            </a:custGeom>
            <a:noFill/>
            <a:ln w="1905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54" name="Rectangle 40"/>
            <p:cNvSpPr>
              <a:spLocks noChangeArrowheads="1"/>
            </p:cNvSpPr>
            <p:nvPr/>
          </p:nvSpPr>
          <p:spPr bwMode="auto">
            <a:xfrm>
              <a:off x="1398" y="2304"/>
              <a:ext cx="138" cy="36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55" name="Freeform 41"/>
            <p:cNvSpPr>
              <a:spLocks/>
            </p:cNvSpPr>
            <p:nvPr/>
          </p:nvSpPr>
          <p:spPr bwMode="auto">
            <a:xfrm>
              <a:off x="1188" y="2202"/>
              <a:ext cx="276" cy="102"/>
            </a:xfrm>
            <a:custGeom>
              <a:avLst/>
              <a:gdLst>
                <a:gd name="T0" fmla="*/ 258 w 46"/>
                <a:gd name="T1" fmla="*/ 0 h 17"/>
                <a:gd name="T2" fmla="*/ 12 w 46"/>
                <a:gd name="T3" fmla="*/ 0 h 17"/>
                <a:gd name="T4" fmla="*/ 0 w 46"/>
                <a:gd name="T5" fmla="*/ 18 h 17"/>
                <a:gd name="T6" fmla="*/ 0 w 46"/>
                <a:gd name="T7" fmla="*/ 84 h 17"/>
                <a:gd name="T8" fmla="*/ 12 w 46"/>
                <a:gd name="T9" fmla="*/ 102 h 17"/>
                <a:gd name="T10" fmla="*/ 258 w 46"/>
                <a:gd name="T11" fmla="*/ 102 h 17"/>
                <a:gd name="T12" fmla="*/ 276 w 46"/>
                <a:gd name="T13" fmla="*/ 84 h 17"/>
                <a:gd name="T14" fmla="*/ 276 w 46"/>
                <a:gd name="T15" fmla="*/ 18 h 17"/>
                <a:gd name="T16" fmla="*/ 258 w 46"/>
                <a:gd name="T17" fmla="*/ 0 h 1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6"/>
                <a:gd name="T28" fmla="*/ 0 h 17"/>
                <a:gd name="T29" fmla="*/ 46 w 46"/>
                <a:gd name="T30" fmla="*/ 17 h 1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6" h="17">
                  <a:moveTo>
                    <a:pt x="43" y="0"/>
                  </a:moveTo>
                  <a:lnTo>
                    <a:pt x="2" y="0"/>
                  </a:lnTo>
                  <a:cubicBezTo>
                    <a:pt x="1" y="0"/>
                    <a:pt x="0" y="1"/>
                    <a:pt x="0" y="3"/>
                  </a:cubicBezTo>
                  <a:lnTo>
                    <a:pt x="0" y="14"/>
                  </a:lnTo>
                  <a:cubicBezTo>
                    <a:pt x="0" y="16"/>
                    <a:pt x="1" y="17"/>
                    <a:pt x="2" y="17"/>
                  </a:cubicBezTo>
                  <a:lnTo>
                    <a:pt x="43" y="17"/>
                  </a:lnTo>
                  <a:cubicBezTo>
                    <a:pt x="45" y="17"/>
                    <a:pt x="46" y="16"/>
                    <a:pt x="46" y="14"/>
                  </a:cubicBezTo>
                  <a:lnTo>
                    <a:pt x="46" y="3"/>
                  </a:lnTo>
                  <a:cubicBezTo>
                    <a:pt x="46" y="1"/>
                    <a:pt x="45" y="0"/>
                    <a:pt x="43" y="0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56" name="Freeform 42"/>
            <p:cNvSpPr>
              <a:spLocks/>
            </p:cNvSpPr>
            <p:nvPr/>
          </p:nvSpPr>
          <p:spPr bwMode="auto">
            <a:xfrm>
              <a:off x="1830" y="2040"/>
              <a:ext cx="324" cy="102"/>
            </a:xfrm>
            <a:custGeom>
              <a:avLst/>
              <a:gdLst>
                <a:gd name="T0" fmla="*/ 0 w 54"/>
                <a:gd name="T1" fmla="*/ 0 h 17"/>
                <a:gd name="T2" fmla="*/ 150 w 54"/>
                <a:gd name="T3" fmla="*/ 0 h 17"/>
                <a:gd name="T4" fmla="*/ 300 w 54"/>
                <a:gd name="T5" fmla="*/ 102 h 17"/>
                <a:gd name="T6" fmla="*/ 324 w 54"/>
                <a:gd name="T7" fmla="*/ 102 h 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4"/>
                <a:gd name="T13" fmla="*/ 0 h 17"/>
                <a:gd name="T14" fmla="*/ 54 w 54"/>
                <a:gd name="T15" fmla="*/ 17 h 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4" h="17">
                  <a:moveTo>
                    <a:pt x="0" y="0"/>
                  </a:moveTo>
                  <a:lnTo>
                    <a:pt x="25" y="0"/>
                  </a:lnTo>
                  <a:lnTo>
                    <a:pt x="50" y="17"/>
                  </a:lnTo>
                  <a:lnTo>
                    <a:pt x="54" y="17"/>
                  </a:lnTo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57" name="Line 43"/>
            <p:cNvSpPr>
              <a:spLocks noChangeShapeType="1"/>
            </p:cNvSpPr>
            <p:nvPr/>
          </p:nvSpPr>
          <p:spPr bwMode="auto">
            <a:xfrm flipH="1" flipV="1">
              <a:off x="2004" y="2016"/>
              <a:ext cx="150" cy="126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1358" name="Line 44"/>
            <p:cNvSpPr>
              <a:spLocks noChangeShapeType="1"/>
            </p:cNvSpPr>
            <p:nvPr/>
          </p:nvSpPr>
          <p:spPr bwMode="auto">
            <a:xfrm flipH="1" flipV="1">
              <a:off x="1830" y="1992"/>
              <a:ext cx="174" cy="2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1359" name="Rectangle 45"/>
            <p:cNvSpPr>
              <a:spLocks noChangeArrowheads="1"/>
            </p:cNvSpPr>
            <p:nvPr/>
          </p:nvSpPr>
          <p:spPr bwMode="auto">
            <a:xfrm>
              <a:off x="552" y="2322"/>
              <a:ext cx="528" cy="30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60" name="Line 46"/>
            <p:cNvSpPr>
              <a:spLocks noChangeShapeType="1"/>
            </p:cNvSpPr>
            <p:nvPr/>
          </p:nvSpPr>
          <p:spPr bwMode="auto">
            <a:xfrm>
              <a:off x="582" y="2142"/>
              <a:ext cx="1" cy="17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1361" name="Freeform 47"/>
            <p:cNvSpPr>
              <a:spLocks/>
            </p:cNvSpPr>
            <p:nvPr/>
          </p:nvSpPr>
          <p:spPr bwMode="auto">
            <a:xfrm>
              <a:off x="606" y="2340"/>
              <a:ext cx="318" cy="102"/>
            </a:xfrm>
            <a:custGeom>
              <a:avLst/>
              <a:gdLst>
                <a:gd name="T0" fmla="*/ 264 w 53"/>
                <a:gd name="T1" fmla="*/ 0 h 17"/>
                <a:gd name="T2" fmla="*/ 54 w 53"/>
                <a:gd name="T3" fmla="*/ 0 h 17"/>
                <a:gd name="T4" fmla="*/ 0 w 53"/>
                <a:gd name="T5" fmla="*/ 48 h 17"/>
                <a:gd name="T6" fmla="*/ 0 w 53"/>
                <a:gd name="T7" fmla="*/ 48 h 17"/>
                <a:gd name="T8" fmla="*/ 54 w 53"/>
                <a:gd name="T9" fmla="*/ 102 h 17"/>
                <a:gd name="T10" fmla="*/ 264 w 53"/>
                <a:gd name="T11" fmla="*/ 102 h 17"/>
                <a:gd name="T12" fmla="*/ 318 w 53"/>
                <a:gd name="T13" fmla="*/ 48 h 17"/>
                <a:gd name="T14" fmla="*/ 318 w 53"/>
                <a:gd name="T15" fmla="*/ 48 h 17"/>
                <a:gd name="T16" fmla="*/ 264 w 53"/>
                <a:gd name="T17" fmla="*/ 0 h 1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3"/>
                <a:gd name="T28" fmla="*/ 0 h 17"/>
                <a:gd name="T29" fmla="*/ 53 w 53"/>
                <a:gd name="T30" fmla="*/ 17 h 1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3" h="17">
                  <a:moveTo>
                    <a:pt x="44" y="0"/>
                  </a:moveTo>
                  <a:lnTo>
                    <a:pt x="9" y="0"/>
                  </a:lnTo>
                  <a:cubicBezTo>
                    <a:pt x="4" y="0"/>
                    <a:pt x="0" y="4"/>
                    <a:pt x="0" y="8"/>
                  </a:cubicBezTo>
                  <a:cubicBezTo>
                    <a:pt x="0" y="13"/>
                    <a:pt x="4" y="17"/>
                    <a:pt x="9" y="17"/>
                  </a:cubicBezTo>
                  <a:lnTo>
                    <a:pt x="44" y="17"/>
                  </a:lnTo>
                  <a:cubicBezTo>
                    <a:pt x="49" y="17"/>
                    <a:pt x="53" y="13"/>
                    <a:pt x="53" y="8"/>
                  </a:cubicBezTo>
                  <a:cubicBezTo>
                    <a:pt x="53" y="4"/>
                    <a:pt x="49" y="0"/>
                    <a:pt x="44" y="0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62" name="Freeform 48"/>
            <p:cNvSpPr>
              <a:spLocks/>
            </p:cNvSpPr>
            <p:nvPr/>
          </p:nvSpPr>
          <p:spPr bwMode="auto">
            <a:xfrm>
              <a:off x="606" y="2340"/>
              <a:ext cx="318" cy="102"/>
            </a:xfrm>
            <a:custGeom>
              <a:avLst/>
              <a:gdLst>
                <a:gd name="T0" fmla="*/ 264 w 53"/>
                <a:gd name="T1" fmla="*/ 0 h 17"/>
                <a:gd name="T2" fmla="*/ 54 w 53"/>
                <a:gd name="T3" fmla="*/ 0 h 17"/>
                <a:gd name="T4" fmla="*/ 0 w 53"/>
                <a:gd name="T5" fmla="*/ 48 h 17"/>
                <a:gd name="T6" fmla="*/ 0 w 53"/>
                <a:gd name="T7" fmla="*/ 48 h 17"/>
                <a:gd name="T8" fmla="*/ 54 w 53"/>
                <a:gd name="T9" fmla="*/ 102 h 17"/>
                <a:gd name="T10" fmla="*/ 264 w 53"/>
                <a:gd name="T11" fmla="*/ 102 h 17"/>
                <a:gd name="T12" fmla="*/ 318 w 53"/>
                <a:gd name="T13" fmla="*/ 48 h 17"/>
                <a:gd name="T14" fmla="*/ 318 w 53"/>
                <a:gd name="T15" fmla="*/ 48 h 17"/>
                <a:gd name="T16" fmla="*/ 264 w 53"/>
                <a:gd name="T17" fmla="*/ 0 h 1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3"/>
                <a:gd name="T28" fmla="*/ 0 h 17"/>
                <a:gd name="T29" fmla="*/ 53 w 53"/>
                <a:gd name="T30" fmla="*/ 17 h 1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3" h="17">
                  <a:moveTo>
                    <a:pt x="44" y="0"/>
                  </a:moveTo>
                  <a:lnTo>
                    <a:pt x="9" y="0"/>
                  </a:lnTo>
                  <a:cubicBezTo>
                    <a:pt x="4" y="0"/>
                    <a:pt x="0" y="4"/>
                    <a:pt x="0" y="8"/>
                  </a:cubicBezTo>
                  <a:cubicBezTo>
                    <a:pt x="0" y="13"/>
                    <a:pt x="4" y="17"/>
                    <a:pt x="9" y="17"/>
                  </a:cubicBezTo>
                  <a:lnTo>
                    <a:pt x="44" y="17"/>
                  </a:lnTo>
                  <a:cubicBezTo>
                    <a:pt x="49" y="17"/>
                    <a:pt x="53" y="13"/>
                    <a:pt x="53" y="8"/>
                  </a:cubicBezTo>
                  <a:cubicBezTo>
                    <a:pt x="53" y="4"/>
                    <a:pt x="49" y="0"/>
                    <a:pt x="44" y="0"/>
                  </a:cubicBezTo>
                  <a:close/>
                </a:path>
              </a:pathLst>
            </a:custGeom>
            <a:noFill/>
            <a:ln w="1905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63" name="Line 49"/>
            <p:cNvSpPr>
              <a:spLocks noChangeShapeType="1"/>
            </p:cNvSpPr>
            <p:nvPr/>
          </p:nvSpPr>
          <p:spPr bwMode="auto">
            <a:xfrm>
              <a:off x="930" y="2142"/>
              <a:ext cx="1" cy="17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1364" name="Line 50"/>
            <p:cNvSpPr>
              <a:spLocks noChangeShapeType="1"/>
            </p:cNvSpPr>
            <p:nvPr/>
          </p:nvSpPr>
          <p:spPr bwMode="auto">
            <a:xfrm>
              <a:off x="1080" y="2142"/>
              <a:ext cx="1" cy="17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1365" name="Line 51"/>
            <p:cNvSpPr>
              <a:spLocks noChangeShapeType="1"/>
            </p:cNvSpPr>
            <p:nvPr/>
          </p:nvSpPr>
          <p:spPr bwMode="auto">
            <a:xfrm>
              <a:off x="756" y="2142"/>
              <a:ext cx="1" cy="17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1366" name="Freeform 52"/>
            <p:cNvSpPr>
              <a:spLocks/>
            </p:cNvSpPr>
            <p:nvPr/>
          </p:nvSpPr>
          <p:spPr bwMode="auto">
            <a:xfrm>
              <a:off x="2064" y="2106"/>
              <a:ext cx="162" cy="144"/>
            </a:xfrm>
            <a:custGeom>
              <a:avLst/>
              <a:gdLst>
                <a:gd name="T0" fmla="*/ 36 w 27"/>
                <a:gd name="T1" fmla="*/ 144 h 24"/>
                <a:gd name="T2" fmla="*/ 132 w 27"/>
                <a:gd name="T3" fmla="*/ 144 h 24"/>
                <a:gd name="T4" fmla="*/ 0 60000 65536"/>
                <a:gd name="T5" fmla="*/ 0 60000 65536"/>
                <a:gd name="T6" fmla="*/ 0 w 27"/>
                <a:gd name="T7" fmla="*/ 0 h 24"/>
                <a:gd name="T8" fmla="*/ 27 w 27"/>
                <a:gd name="T9" fmla="*/ 24 h 2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7" h="24">
                  <a:moveTo>
                    <a:pt x="6" y="24"/>
                  </a:moveTo>
                  <a:cubicBezTo>
                    <a:pt x="0" y="0"/>
                    <a:pt x="27" y="0"/>
                    <a:pt x="22" y="24"/>
                  </a:cubicBezTo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67" name="Oval 53"/>
            <p:cNvSpPr>
              <a:spLocks noChangeArrowheads="1"/>
            </p:cNvSpPr>
            <p:nvPr/>
          </p:nvSpPr>
          <p:spPr bwMode="auto">
            <a:xfrm>
              <a:off x="1620" y="2034"/>
              <a:ext cx="120" cy="120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68" name="Line 54"/>
            <p:cNvSpPr>
              <a:spLocks noChangeShapeType="1"/>
            </p:cNvSpPr>
            <p:nvPr/>
          </p:nvSpPr>
          <p:spPr bwMode="auto">
            <a:xfrm flipV="1">
              <a:off x="1680" y="1998"/>
              <a:ext cx="318" cy="36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1369" name="Line 55"/>
            <p:cNvSpPr>
              <a:spLocks noChangeShapeType="1"/>
            </p:cNvSpPr>
            <p:nvPr/>
          </p:nvSpPr>
          <p:spPr bwMode="auto">
            <a:xfrm>
              <a:off x="2010" y="1998"/>
              <a:ext cx="234" cy="66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1370" name="Freeform 56"/>
            <p:cNvSpPr>
              <a:spLocks/>
            </p:cNvSpPr>
            <p:nvPr/>
          </p:nvSpPr>
          <p:spPr bwMode="auto">
            <a:xfrm>
              <a:off x="1488" y="2124"/>
              <a:ext cx="126" cy="126"/>
            </a:xfrm>
            <a:custGeom>
              <a:avLst/>
              <a:gdLst>
                <a:gd name="T0" fmla="*/ 0 w 21"/>
                <a:gd name="T1" fmla="*/ 0 h 21"/>
                <a:gd name="T2" fmla="*/ 0 w 21"/>
                <a:gd name="T3" fmla="*/ 126 h 21"/>
                <a:gd name="T4" fmla="*/ 126 w 21"/>
                <a:gd name="T5" fmla="*/ 126 h 21"/>
                <a:gd name="T6" fmla="*/ 126 w 21"/>
                <a:gd name="T7" fmla="*/ 96 h 21"/>
                <a:gd name="T8" fmla="*/ 54 w 21"/>
                <a:gd name="T9" fmla="*/ 0 h 21"/>
                <a:gd name="T10" fmla="*/ 0 w 21"/>
                <a:gd name="T11" fmla="*/ 0 h 2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"/>
                <a:gd name="T19" fmla="*/ 0 h 21"/>
                <a:gd name="T20" fmla="*/ 21 w 21"/>
                <a:gd name="T21" fmla="*/ 21 h 2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" h="21">
                  <a:moveTo>
                    <a:pt x="0" y="0"/>
                  </a:moveTo>
                  <a:lnTo>
                    <a:pt x="0" y="21"/>
                  </a:lnTo>
                  <a:lnTo>
                    <a:pt x="21" y="21"/>
                  </a:lnTo>
                  <a:lnTo>
                    <a:pt x="21" y="16"/>
                  </a:lnTo>
                  <a:cubicBezTo>
                    <a:pt x="20" y="10"/>
                    <a:pt x="14" y="2"/>
                    <a:pt x="9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71" name="Oval 57"/>
            <p:cNvSpPr>
              <a:spLocks noChangeArrowheads="1"/>
            </p:cNvSpPr>
            <p:nvPr/>
          </p:nvSpPr>
          <p:spPr bwMode="auto">
            <a:xfrm>
              <a:off x="1974" y="1998"/>
              <a:ext cx="48" cy="4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grpSp>
        <p:nvGrpSpPr>
          <p:cNvPr id="11268" name="Group 60"/>
          <p:cNvGrpSpPr>
            <a:grpSpLocks noChangeAspect="1"/>
          </p:cNvGrpSpPr>
          <p:nvPr/>
        </p:nvGrpSpPr>
        <p:grpSpPr bwMode="auto">
          <a:xfrm>
            <a:off x="4857750" y="4286250"/>
            <a:ext cx="1685925" cy="723900"/>
            <a:chOff x="2829" y="1182"/>
            <a:chExt cx="1062" cy="456"/>
          </a:xfrm>
        </p:grpSpPr>
        <p:sp>
          <p:nvSpPr>
            <p:cNvPr id="11334" name="Freeform 61"/>
            <p:cNvSpPr>
              <a:spLocks/>
            </p:cNvSpPr>
            <p:nvPr/>
          </p:nvSpPr>
          <p:spPr bwMode="auto">
            <a:xfrm>
              <a:off x="3201" y="1182"/>
              <a:ext cx="600" cy="252"/>
            </a:xfrm>
            <a:custGeom>
              <a:avLst/>
              <a:gdLst>
                <a:gd name="T0" fmla="*/ 276 w 100"/>
                <a:gd name="T1" fmla="*/ 0 h 42"/>
                <a:gd name="T2" fmla="*/ 72 w 100"/>
                <a:gd name="T3" fmla="*/ 24 h 42"/>
                <a:gd name="T4" fmla="*/ 48 w 100"/>
                <a:gd name="T5" fmla="*/ 48 h 42"/>
                <a:gd name="T6" fmla="*/ 0 w 100"/>
                <a:gd name="T7" fmla="*/ 198 h 42"/>
                <a:gd name="T8" fmla="*/ 72 w 100"/>
                <a:gd name="T9" fmla="*/ 252 h 42"/>
                <a:gd name="T10" fmla="*/ 126 w 100"/>
                <a:gd name="T11" fmla="*/ 102 h 42"/>
                <a:gd name="T12" fmla="*/ 276 w 100"/>
                <a:gd name="T13" fmla="*/ 48 h 42"/>
                <a:gd name="T14" fmla="*/ 426 w 100"/>
                <a:gd name="T15" fmla="*/ 48 h 42"/>
                <a:gd name="T16" fmla="*/ 576 w 100"/>
                <a:gd name="T17" fmla="*/ 150 h 42"/>
                <a:gd name="T18" fmla="*/ 600 w 100"/>
                <a:gd name="T19" fmla="*/ 150 h 42"/>
                <a:gd name="T20" fmla="*/ 450 w 100"/>
                <a:gd name="T21" fmla="*/ 24 h 42"/>
                <a:gd name="T22" fmla="*/ 276 w 100"/>
                <a:gd name="T23" fmla="*/ 0 h 4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00"/>
                <a:gd name="T37" fmla="*/ 0 h 42"/>
                <a:gd name="T38" fmla="*/ 100 w 100"/>
                <a:gd name="T39" fmla="*/ 42 h 42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00" h="42">
                  <a:moveTo>
                    <a:pt x="46" y="0"/>
                  </a:moveTo>
                  <a:lnTo>
                    <a:pt x="12" y="4"/>
                  </a:lnTo>
                  <a:lnTo>
                    <a:pt x="8" y="8"/>
                  </a:lnTo>
                  <a:lnTo>
                    <a:pt x="0" y="33"/>
                  </a:lnTo>
                  <a:lnTo>
                    <a:pt x="12" y="42"/>
                  </a:lnTo>
                  <a:lnTo>
                    <a:pt x="21" y="17"/>
                  </a:lnTo>
                  <a:lnTo>
                    <a:pt x="46" y="8"/>
                  </a:lnTo>
                  <a:lnTo>
                    <a:pt x="71" y="8"/>
                  </a:lnTo>
                  <a:lnTo>
                    <a:pt x="96" y="25"/>
                  </a:lnTo>
                  <a:lnTo>
                    <a:pt x="100" y="25"/>
                  </a:lnTo>
                  <a:lnTo>
                    <a:pt x="75" y="4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35" name="Freeform 62"/>
            <p:cNvSpPr>
              <a:spLocks/>
            </p:cNvSpPr>
            <p:nvPr/>
          </p:nvSpPr>
          <p:spPr bwMode="auto">
            <a:xfrm>
              <a:off x="3111" y="1290"/>
              <a:ext cx="174" cy="204"/>
            </a:xfrm>
            <a:custGeom>
              <a:avLst/>
              <a:gdLst>
                <a:gd name="T0" fmla="*/ 0 w 29"/>
                <a:gd name="T1" fmla="*/ 0 h 34"/>
                <a:gd name="T2" fmla="*/ 0 w 29"/>
                <a:gd name="T3" fmla="*/ 204 h 34"/>
                <a:gd name="T4" fmla="*/ 156 w 29"/>
                <a:gd name="T5" fmla="*/ 204 h 34"/>
                <a:gd name="T6" fmla="*/ 174 w 29"/>
                <a:gd name="T7" fmla="*/ 198 h 34"/>
                <a:gd name="T8" fmla="*/ 174 w 29"/>
                <a:gd name="T9" fmla="*/ 132 h 34"/>
                <a:gd name="T10" fmla="*/ 72 w 29"/>
                <a:gd name="T11" fmla="*/ 0 h 34"/>
                <a:gd name="T12" fmla="*/ 0 w 29"/>
                <a:gd name="T13" fmla="*/ 0 h 3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9"/>
                <a:gd name="T22" fmla="*/ 0 h 34"/>
                <a:gd name="T23" fmla="*/ 29 w 29"/>
                <a:gd name="T24" fmla="*/ 34 h 3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9" h="34">
                  <a:moveTo>
                    <a:pt x="0" y="0"/>
                  </a:moveTo>
                  <a:lnTo>
                    <a:pt x="0" y="34"/>
                  </a:lnTo>
                  <a:lnTo>
                    <a:pt x="26" y="34"/>
                  </a:lnTo>
                  <a:cubicBezTo>
                    <a:pt x="27" y="34"/>
                    <a:pt x="28" y="34"/>
                    <a:pt x="29" y="33"/>
                  </a:cubicBezTo>
                  <a:lnTo>
                    <a:pt x="29" y="22"/>
                  </a:lnTo>
                  <a:cubicBezTo>
                    <a:pt x="28" y="15"/>
                    <a:pt x="22" y="4"/>
                    <a:pt x="12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36" name="Rectangle 63"/>
            <p:cNvSpPr>
              <a:spLocks noChangeArrowheads="1"/>
            </p:cNvSpPr>
            <p:nvPr/>
          </p:nvSpPr>
          <p:spPr bwMode="auto">
            <a:xfrm>
              <a:off x="2967" y="1524"/>
              <a:ext cx="294" cy="72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37" name="Oval 64"/>
            <p:cNvSpPr>
              <a:spLocks noChangeArrowheads="1"/>
            </p:cNvSpPr>
            <p:nvPr/>
          </p:nvSpPr>
          <p:spPr bwMode="auto">
            <a:xfrm>
              <a:off x="2913" y="1518"/>
              <a:ext cx="114" cy="120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38" name="Oval 65"/>
            <p:cNvSpPr>
              <a:spLocks noChangeArrowheads="1"/>
            </p:cNvSpPr>
            <p:nvPr/>
          </p:nvSpPr>
          <p:spPr bwMode="auto">
            <a:xfrm>
              <a:off x="3183" y="1524"/>
              <a:ext cx="120" cy="114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39" name="Rectangle 66"/>
            <p:cNvSpPr>
              <a:spLocks noChangeArrowheads="1"/>
            </p:cNvSpPr>
            <p:nvPr/>
          </p:nvSpPr>
          <p:spPr bwMode="auto">
            <a:xfrm>
              <a:off x="3039" y="1494"/>
              <a:ext cx="144" cy="36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40" name="Freeform 67"/>
            <p:cNvSpPr>
              <a:spLocks/>
            </p:cNvSpPr>
            <p:nvPr/>
          </p:nvSpPr>
          <p:spPr bwMode="auto">
            <a:xfrm>
              <a:off x="2829" y="1392"/>
              <a:ext cx="282" cy="102"/>
            </a:xfrm>
            <a:custGeom>
              <a:avLst/>
              <a:gdLst>
                <a:gd name="T0" fmla="*/ 264 w 47"/>
                <a:gd name="T1" fmla="*/ 0 h 17"/>
                <a:gd name="T2" fmla="*/ 18 w 47"/>
                <a:gd name="T3" fmla="*/ 0 h 17"/>
                <a:gd name="T4" fmla="*/ 0 w 47"/>
                <a:gd name="T5" fmla="*/ 18 h 17"/>
                <a:gd name="T6" fmla="*/ 0 w 47"/>
                <a:gd name="T7" fmla="*/ 84 h 17"/>
                <a:gd name="T8" fmla="*/ 18 w 47"/>
                <a:gd name="T9" fmla="*/ 102 h 17"/>
                <a:gd name="T10" fmla="*/ 264 w 47"/>
                <a:gd name="T11" fmla="*/ 102 h 17"/>
                <a:gd name="T12" fmla="*/ 282 w 47"/>
                <a:gd name="T13" fmla="*/ 84 h 17"/>
                <a:gd name="T14" fmla="*/ 282 w 47"/>
                <a:gd name="T15" fmla="*/ 18 h 17"/>
                <a:gd name="T16" fmla="*/ 264 w 47"/>
                <a:gd name="T17" fmla="*/ 0 h 1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7"/>
                <a:gd name="T28" fmla="*/ 0 h 17"/>
                <a:gd name="T29" fmla="*/ 47 w 47"/>
                <a:gd name="T30" fmla="*/ 17 h 1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7" h="17">
                  <a:moveTo>
                    <a:pt x="44" y="0"/>
                  </a:moveTo>
                  <a:lnTo>
                    <a:pt x="3" y="0"/>
                  </a:lnTo>
                  <a:cubicBezTo>
                    <a:pt x="2" y="0"/>
                    <a:pt x="0" y="1"/>
                    <a:pt x="0" y="3"/>
                  </a:cubicBezTo>
                  <a:lnTo>
                    <a:pt x="0" y="14"/>
                  </a:lnTo>
                  <a:cubicBezTo>
                    <a:pt x="0" y="16"/>
                    <a:pt x="2" y="17"/>
                    <a:pt x="3" y="17"/>
                  </a:cubicBezTo>
                  <a:lnTo>
                    <a:pt x="44" y="17"/>
                  </a:lnTo>
                  <a:cubicBezTo>
                    <a:pt x="46" y="17"/>
                    <a:pt x="47" y="16"/>
                    <a:pt x="47" y="14"/>
                  </a:cubicBezTo>
                  <a:lnTo>
                    <a:pt x="47" y="3"/>
                  </a:lnTo>
                  <a:cubicBezTo>
                    <a:pt x="47" y="1"/>
                    <a:pt x="46" y="0"/>
                    <a:pt x="44" y="0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41" name="Freeform 68"/>
            <p:cNvSpPr>
              <a:spLocks/>
            </p:cNvSpPr>
            <p:nvPr/>
          </p:nvSpPr>
          <p:spPr bwMode="auto">
            <a:xfrm>
              <a:off x="3477" y="1230"/>
              <a:ext cx="324" cy="102"/>
            </a:xfrm>
            <a:custGeom>
              <a:avLst/>
              <a:gdLst>
                <a:gd name="T0" fmla="*/ 0 w 54"/>
                <a:gd name="T1" fmla="*/ 0 h 17"/>
                <a:gd name="T2" fmla="*/ 150 w 54"/>
                <a:gd name="T3" fmla="*/ 0 h 17"/>
                <a:gd name="T4" fmla="*/ 300 w 54"/>
                <a:gd name="T5" fmla="*/ 102 h 17"/>
                <a:gd name="T6" fmla="*/ 324 w 54"/>
                <a:gd name="T7" fmla="*/ 102 h 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4"/>
                <a:gd name="T13" fmla="*/ 0 h 17"/>
                <a:gd name="T14" fmla="*/ 54 w 54"/>
                <a:gd name="T15" fmla="*/ 17 h 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4" h="17">
                  <a:moveTo>
                    <a:pt x="0" y="0"/>
                  </a:moveTo>
                  <a:lnTo>
                    <a:pt x="25" y="0"/>
                  </a:lnTo>
                  <a:lnTo>
                    <a:pt x="50" y="17"/>
                  </a:lnTo>
                  <a:lnTo>
                    <a:pt x="54" y="17"/>
                  </a:lnTo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42" name="Line 69"/>
            <p:cNvSpPr>
              <a:spLocks noChangeShapeType="1"/>
            </p:cNvSpPr>
            <p:nvPr/>
          </p:nvSpPr>
          <p:spPr bwMode="auto">
            <a:xfrm flipH="1" flipV="1">
              <a:off x="3651" y="1206"/>
              <a:ext cx="150" cy="126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1343" name="Line 70"/>
            <p:cNvSpPr>
              <a:spLocks noChangeShapeType="1"/>
            </p:cNvSpPr>
            <p:nvPr/>
          </p:nvSpPr>
          <p:spPr bwMode="auto">
            <a:xfrm flipH="1" flipV="1">
              <a:off x="3477" y="1182"/>
              <a:ext cx="174" cy="2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1344" name="Freeform 76"/>
            <p:cNvSpPr>
              <a:spLocks/>
            </p:cNvSpPr>
            <p:nvPr/>
          </p:nvSpPr>
          <p:spPr bwMode="auto">
            <a:xfrm>
              <a:off x="3711" y="1296"/>
              <a:ext cx="162" cy="144"/>
            </a:xfrm>
            <a:custGeom>
              <a:avLst/>
              <a:gdLst>
                <a:gd name="T0" fmla="*/ 36 w 27"/>
                <a:gd name="T1" fmla="*/ 144 h 24"/>
                <a:gd name="T2" fmla="*/ 132 w 27"/>
                <a:gd name="T3" fmla="*/ 144 h 24"/>
                <a:gd name="T4" fmla="*/ 0 60000 65536"/>
                <a:gd name="T5" fmla="*/ 0 60000 65536"/>
                <a:gd name="T6" fmla="*/ 0 w 27"/>
                <a:gd name="T7" fmla="*/ 0 h 24"/>
                <a:gd name="T8" fmla="*/ 27 w 27"/>
                <a:gd name="T9" fmla="*/ 24 h 2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7" h="24">
                  <a:moveTo>
                    <a:pt x="6" y="24"/>
                  </a:moveTo>
                  <a:cubicBezTo>
                    <a:pt x="0" y="0"/>
                    <a:pt x="27" y="0"/>
                    <a:pt x="22" y="24"/>
                  </a:cubicBezTo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45" name="Oval 77"/>
            <p:cNvSpPr>
              <a:spLocks noChangeArrowheads="1"/>
            </p:cNvSpPr>
            <p:nvPr/>
          </p:nvSpPr>
          <p:spPr bwMode="auto">
            <a:xfrm>
              <a:off x="3267" y="1236"/>
              <a:ext cx="114" cy="114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46" name="Line 78"/>
            <p:cNvSpPr>
              <a:spLocks noChangeShapeType="1"/>
            </p:cNvSpPr>
            <p:nvPr/>
          </p:nvSpPr>
          <p:spPr bwMode="auto">
            <a:xfrm flipV="1">
              <a:off x="3327" y="1194"/>
              <a:ext cx="318" cy="42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1347" name="Line 79"/>
            <p:cNvSpPr>
              <a:spLocks noChangeShapeType="1"/>
            </p:cNvSpPr>
            <p:nvPr/>
          </p:nvSpPr>
          <p:spPr bwMode="auto">
            <a:xfrm>
              <a:off x="3657" y="1194"/>
              <a:ext cx="234" cy="72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1348" name="Freeform 80"/>
            <p:cNvSpPr>
              <a:spLocks/>
            </p:cNvSpPr>
            <p:nvPr/>
          </p:nvSpPr>
          <p:spPr bwMode="auto">
            <a:xfrm>
              <a:off x="3135" y="1314"/>
              <a:ext cx="126" cy="126"/>
            </a:xfrm>
            <a:custGeom>
              <a:avLst/>
              <a:gdLst>
                <a:gd name="T0" fmla="*/ 0 w 21"/>
                <a:gd name="T1" fmla="*/ 0 h 21"/>
                <a:gd name="T2" fmla="*/ 0 w 21"/>
                <a:gd name="T3" fmla="*/ 126 h 21"/>
                <a:gd name="T4" fmla="*/ 126 w 21"/>
                <a:gd name="T5" fmla="*/ 126 h 21"/>
                <a:gd name="T6" fmla="*/ 126 w 21"/>
                <a:gd name="T7" fmla="*/ 96 h 21"/>
                <a:gd name="T8" fmla="*/ 48 w 21"/>
                <a:gd name="T9" fmla="*/ 0 h 21"/>
                <a:gd name="T10" fmla="*/ 0 w 21"/>
                <a:gd name="T11" fmla="*/ 0 h 2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"/>
                <a:gd name="T19" fmla="*/ 0 h 21"/>
                <a:gd name="T20" fmla="*/ 21 w 21"/>
                <a:gd name="T21" fmla="*/ 21 h 2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" h="21">
                  <a:moveTo>
                    <a:pt x="0" y="0"/>
                  </a:moveTo>
                  <a:lnTo>
                    <a:pt x="0" y="21"/>
                  </a:lnTo>
                  <a:lnTo>
                    <a:pt x="21" y="21"/>
                  </a:lnTo>
                  <a:lnTo>
                    <a:pt x="21" y="16"/>
                  </a:lnTo>
                  <a:cubicBezTo>
                    <a:pt x="20" y="10"/>
                    <a:pt x="14" y="2"/>
                    <a:pt x="8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49" name="Oval 83"/>
            <p:cNvSpPr>
              <a:spLocks noChangeArrowheads="1"/>
            </p:cNvSpPr>
            <p:nvPr/>
          </p:nvSpPr>
          <p:spPr bwMode="auto">
            <a:xfrm>
              <a:off x="3621" y="1194"/>
              <a:ext cx="48" cy="54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grpSp>
        <p:nvGrpSpPr>
          <p:cNvPr id="11269" name="Group 86"/>
          <p:cNvGrpSpPr>
            <a:grpSpLocks noChangeAspect="1"/>
          </p:cNvGrpSpPr>
          <p:nvPr/>
        </p:nvGrpSpPr>
        <p:grpSpPr bwMode="auto">
          <a:xfrm>
            <a:off x="642938" y="2714625"/>
            <a:ext cx="1057275" cy="904875"/>
            <a:chOff x="477" y="1092"/>
            <a:chExt cx="666" cy="570"/>
          </a:xfrm>
        </p:grpSpPr>
        <p:sp>
          <p:nvSpPr>
            <p:cNvPr id="11323" name="Freeform 87"/>
            <p:cNvSpPr>
              <a:spLocks/>
            </p:cNvSpPr>
            <p:nvPr/>
          </p:nvSpPr>
          <p:spPr bwMode="auto">
            <a:xfrm>
              <a:off x="555" y="1248"/>
              <a:ext cx="24" cy="24"/>
            </a:xfrm>
            <a:custGeom>
              <a:avLst/>
              <a:gdLst>
                <a:gd name="T0" fmla="*/ 24 w 4"/>
                <a:gd name="T1" fmla="*/ 6 h 4"/>
                <a:gd name="T2" fmla="*/ 24 w 4"/>
                <a:gd name="T3" fmla="*/ 6 h 4"/>
                <a:gd name="T4" fmla="*/ 24 w 4"/>
                <a:gd name="T5" fmla="*/ 18 h 4"/>
                <a:gd name="T6" fmla="*/ 18 w 4"/>
                <a:gd name="T7" fmla="*/ 18 h 4"/>
                <a:gd name="T8" fmla="*/ 6 w 4"/>
                <a:gd name="T9" fmla="*/ 18 h 4"/>
                <a:gd name="T10" fmla="*/ 6 w 4"/>
                <a:gd name="T11" fmla="*/ 18 h 4"/>
                <a:gd name="T12" fmla="*/ 6 w 4"/>
                <a:gd name="T13" fmla="*/ 6 h 4"/>
                <a:gd name="T14" fmla="*/ 12 w 4"/>
                <a:gd name="T15" fmla="*/ 6 h 4"/>
                <a:gd name="T16" fmla="*/ 24 w 4"/>
                <a:gd name="T17" fmla="*/ 6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"/>
                <a:gd name="T28" fmla="*/ 0 h 4"/>
                <a:gd name="T29" fmla="*/ 4 w 4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" h="4">
                  <a:moveTo>
                    <a:pt x="4" y="1"/>
                  </a:moveTo>
                  <a:lnTo>
                    <a:pt x="4" y="1"/>
                  </a:lnTo>
                  <a:cubicBezTo>
                    <a:pt x="4" y="1"/>
                    <a:pt x="4" y="2"/>
                    <a:pt x="4" y="3"/>
                  </a:cubicBezTo>
                  <a:lnTo>
                    <a:pt x="3" y="3"/>
                  </a:lnTo>
                  <a:cubicBezTo>
                    <a:pt x="2" y="4"/>
                    <a:pt x="1" y="4"/>
                    <a:pt x="1" y="3"/>
                  </a:cubicBezTo>
                  <a:cubicBezTo>
                    <a:pt x="0" y="3"/>
                    <a:pt x="0" y="2"/>
                    <a:pt x="1" y="1"/>
                  </a:cubicBezTo>
                  <a:lnTo>
                    <a:pt x="2" y="1"/>
                  </a:lnTo>
                  <a:cubicBezTo>
                    <a:pt x="2" y="0"/>
                    <a:pt x="3" y="0"/>
                    <a:pt x="4" y="1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24" name="Line 88"/>
            <p:cNvSpPr>
              <a:spLocks noChangeShapeType="1"/>
            </p:cNvSpPr>
            <p:nvPr/>
          </p:nvSpPr>
          <p:spPr bwMode="auto">
            <a:xfrm>
              <a:off x="711" y="1350"/>
              <a:ext cx="1" cy="20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1325" name="Line 89"/>
            <p:cNvSpPr>
              <a:spLocks noChangeShapeType="1"/>
            </p:cNvSpPr>
            <p:nvPr/>
          </p:nvSpPr>
          <p:spPr bwMode="auto">
            <a:xfrm>
              <a:off x="831" y="1350"/>
              <a:ext cx="1" cy="20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1326" name="Rectangle 90"/>
            <p:cNvSpPr>
              <a:spLocks noChangeArrowheads="1"/>
            </p:cNvSpPr>
            <p:nvPr/>
          </p:nvSpPr>
          <p:spPr bwMode="auto">
            <a:xfrm>
              <a:off x="573" y="1560"/>
              <a:ext cx="558" cy="42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27" name="Oval 91"/>
            <p:cNvSpPr>
              <a:spLocks noChangeArrowheads="1"/>
            </p:cNvSpPr>
            <p:nvPr/>
          </p:nvSpPr>
          <p:spPr bwMode="auto">
            <a:xfrm>
              <a:off x="627" y="1530"/>
              <a:ext cx="138" cy="132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28" name="Oval 92"/>
            <p:cNvSpPr>
              <a:spLocks noChangeArrowheads="1"/>
            </p:cNvSpPr>
            <p:nvPr/>
          </p:nvSpPr>
          <p:spPr bwMode="auto">
            <a:xfrm>
              <a:off x="801" y="1530"/>
              <a:ext cx="132" cy="132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29" name="Line 93"/>
            <p:cNvSpPr>
              <a:spLocks noChangeShapeType="1"/>
            </p:cNvSpPr>
            <p:nvPr/>
          </p:nvSpPr>
          <p:spPr bwMode="auto">
            <a:xfrm>
              <a:off x="585" y="1350"/>
              <a:ext cx="1" cy="20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1330" name="Line 94"/>
            <p:cNvSpPr>
              <a:spLocks noChangeShapeType="1"/>
            </p:cNvSpPr>
            <p:nvPr/>
          </p:nvSpPr>
          <p:spPr bwMode="auto">
            <a:xfrm>
              <a:off x="987" y="1350"/>
              <a:ext cx="1" cy="20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1331" name="Freeform 95"/>
            <p:cNvSpPr>
              <a:spLocks/>
            </p:cNvSpPr>
            <p:nvPr/>
          </p:nvSpPr>
          <p:spPr bwMode="auto">
            <a:xfrm>
              <a:off x="567" y="1092"/>
              <a:ext cx="558" cy="408"/>
            </a:xfrm>
            <a:custGeom>
              <a:avLst/>
              <a:gdLst>
                <a:gd name="T0" fmla="*/ 558 w 93"/>
                <a:gd name="T1" fmla="*/ 408 h 68"/>
                <a:gd name="T2" fmla="*/ 558 w 93"/>
                <a:gd name="T3" fmla="*/ 138 h 68"/>
                <a:gd name="T4" fmla="*/ 222 w 93"/>
                <a:gd name="T5" fmla="*/ 0 h 68"/>
                <a:gd name="T6" fmla="*/ 0 w 93"/>
                <a:gd name="T7" fmla="*/ 150 h 68"/>
                <a:gd name="T8" fmla="*/ 18 w 93"/>
                <a:gd name="T9" fmla="*/ 168 h 68"/>
                <a:gd name="T10" fmla="*/ 222 w 93"/>
                <a:gd name="T11" fmla="*/ 36 h 68"/>
                <a:gd name="T12" fmla="*/ 528 w 93"/>
                <a:gd name="T13" fmla="*/ 168 h 68"/>
                <a:gd name="T14" fmla="*/ 528 w 93"/>
                <a:gd name="T15" fmla="*/ 408 h 68"/>
                <a:gd name="T16" fmla="*/ 558 w 93"/>
                <a:gd name="T17" fmla="*/ 408 h 6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93"/>
                <a:gd name="T28" fmla="*/ 0 h 68"/>
                <a:gd name="T29" fmla="*/ 93 w 93"/>
                <a:gd name="T30" fmla="*/ 68 h 6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93" h="68">
                  <a:moveTo>
                    <a:pt x="93" y="68"/>
                  </a:moveTo>
                  <a:lnTo>
                    <a:pt x="93" y="23"/>
                  </a:lnTo>
                  <a:lnTo>
                    <a:pt x="37" y="0"/>
                  </a:lnTo>
                  <a:lnTo>
                    <a:pt x="0" y="25"/>
                  </a:lnTo>
                  <a:lnTo>
                    <a:pt x="3" y="28"/>
                  </a:lnTo>
                  <a:lnTo>
                    <a:pt x="37" y="6"/>
                  </a:lnTo>
                  <a:lnTo>
                    <a:pt x="88" y="28"/>
                  </a:lnTo>
                  <a:lnTo>
                    <a:pt x="88" y="68"/>
                  </a:lnTo>
                  <a:lnTo>
                    <a:pt x="93" y="68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32" name="Freeform 96"/>
            <p:cNvSpPr>
              <a:spLocks/>
            </p:cNvSpPr>
            <p:nvPr/>
          </p:nvSpPr>
          <p:spPr bwMode="auto">
            <a:xfrm>
              <a:off x="1053" y="1470"/>
              <a:ext cx="90" cy="90"/>
            </a:xfrm>
            <a:custGeom>
              <a:avLst/>
              <a:gdLst>
                <a:gd name="T0" fmla="*/ 30 w 15"/>
                <a:gd name="T1" fmla="*/ 0 h 15"/>
                <a:gd name="T2" fmla="*/ 0 w 15"/>
                <a:gd name="T3" fmla="*/ 90 h 15"/>
                <a:gd name="T4" fmla="*/ 0 w 15"/>
                <a:gd name="T5" fmla="*/ 90 h 15"/>
                <a:gd name="T6" fmla="*/ 78 w 15"/>
                <a:gd name="T7" fmla="*/ 90 h 15"/>
                <a:gd name="T8" fmla="*/ 90 w 15"/>
                <a:gd name="T9" fmla="*/ 0 h 15"/>
                <a:gd name="T10" fmla="*/ 30 w 15"/>
                <a:gd name="T11" fmla="*/ 0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"/>
                <a:gd name="T19" fmla="*/ 0 h 15"/>
                <a:gd name="T20" fmla="*/ 15 w 15"/>
                <a:gd name="T21" fmla="*/ 15 h 1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" h="15">
                  <a:moveTo>
                    <a:pt x="5" y="0"/>
                  </a:moveTo>
                  <a:lnTo>
                    <a:pt x="0" y="15"/>
                  </a:lnTo>
                  <a:lnTo>
                    <a:pt x="13" y="15"/>
                  </a:lnTo>
                  <a:lnTo>
                    <a:pt x="1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33" name="Freeform 97"/>
            <p:cNvSpPr>
              <a:spLocks/>
            </p:cNvSpPr>
            <p:nvPr/>
          </p:nvSpPr>
          <p:spPr bwMode="auto">
            <a:xfrm>
              <a:off x="477" y="1236"/>
              <a:ext cx="162" cy="144"/>
            </a:xfrm>
            <a:custGeom>
              <a:avLst/>
              <a:gdLst>
                <a:gd name="T0" fmla="*/ 36 w 27"/>
                <a:gd name="T1" fmla="*/ 144 h 24"/>
                <a:gd name="T2" fmla="*/ 132 w 27"/>
                <a:gd name="T3" fmla="*/ 144 h 24"/>
                <a:gd name="T4" fmla="*/ 0 60000 65536"/>
                <a:gd name="T5" fmla="*/ 0 60000 65536"/>
                <a:gd name="T6" fmla="*/ 0 w 27"/>
                <a:gd name="T7" fmla="*/ 0 h 24"/>
                <a:gd name="T8" fmla="*/ 27 w 27"/>
                <a:gd name="T9" fmla="*/ 24 h 2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7" h="24">
                  <a:moveTo>
                    <a:pt x="6" y="24"/>
                  </a:moveTo>
                  <a:cubicBezTo>
                    <a:pt x="0" y="0"/>
                    <a:pt x="27" y="0"/>
                    <a:pt x="22" y="24"/>
                  </a:cubicBezTo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grpSp>
        <p:nvGrpSpPr>
          <p:cNvPr id="11270" name="Group 60"/>
          <p:cNvGrpSpPr>
            <a:grpSpLocks noChangeAspect="1"/>
          </p:cNvGrpSpPr>
          <p:nvPr/>
        </p:nvGrpSpPr>
        <p:grpSpPr bwMode="auto">
          <a:xfrm>
            <a:off x="2857500" y="3143250"/>
            <a:ext cx="838200" cy="476250"/>
            <a:chOff x="2217" y="1332"/>
            <a:chExt cx="528" cy="300"/>
          </a:xfrm>
        </p:grpSpPr>
        <p:sp>
          <p:nvSpPr>
            <p:cNvPr id="11316" name="Rectangle 71"/>
            <p:cNvSpPr>
              <a:spLocks noChangeArrowheads="1"/>
            </p:cNvSpPr>
            <p:nvPr/>
          </p:nvSpPr>
          <p:spPr bwMode="auto">
            <a:xfrm>
              <a:off x="2217" y="1506"/>
              <a:ext cx="528" cy="36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17" name="Line 72"/>
            <p:cNvSpPr>
              <a:spLocks noChangeShapeType="1"/>
            </p:cNvSpPr>
            <p:nvPr/>
          </p:nvSpPr>
          <p:spPr bwMode="auto">
            <a:xfrm>
              <a:off x="2241" y="1332"/>
              <a:ext cx="1" cy="17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1318" name="Line 73"/>
            <p:cNvSpPr>
              <a:spLocks noChangeShapeType="1"/>
            </p:cNvSpPr>
            <p:nvPr/>
          </p:nvSpPr>
          <p:spPr bwMode="auto">
            <a:xfrm>
              <a:off x="2595" y="1332"/>
              <a:ext cx="1" cy="17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1319" name="Line 74"/>
            <p:cNvSpPr>
              <a:spLocks noChangeShapeType="1"/>
            </p:cNvSpPr>
            <p:nvPr/>
          </p:nvSpPr>
          <p:spPr bwMode="auto">
            <a:xfrm>
              <a:off x="2744" y="1332"/>
              <a:ext cx="1" cy="17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1320" name="Line 75"/>
            <p:cNvSpPr>
              <a:spLocks noChangeShapeType="1"/>
            </p:cNvSpPr>
            <p:nvPr/>
          </p:nvSpPr>
          <p:spPr bwMode="auto">
            <a:xfrm>
              <a:off x="2415" y="1332"/>
              <a:ext cx="1" cy="17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1321" name="Oval 81"/>
            <p:cNvSpPr>
              <a:spLocks noChangeArrowheads="1"/>
            </p:cNvSpPr>
            <p:nvPr/>
          </p:nvSpPr>
          <p:spPr bwMode="auto">
            <a:xfrm>
              <a:off x="2247" y="1500"/>
              <a:ext cx="138" cy="132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22" name="Oval 82"/>
            <p:cNvSpPr>
              <a:spLocks noChangeArrowheads="1"/>
            </p:cNvSpPr>
            <p:nvPr/>
          </p:nvSpPr>
          <p:spPr bwMode="auto">
            <a:xfrm>
              <a:off x="2415" y="1500"/>
              <a:ext cx="138" cy="132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sp>
        <p:nvSpPr>
          <p:cNvPr id="11271" name="Freeform 301"/>
          <p:cNvSpPr>
            <a:spLocks/>
          </p:cNvSpPr>
          <p:nvPr/>
        </p:nvSpPr>
        <p:spPr bwMode="auto">
          <a:xfrm>
            <a:off x="857250" y="3382963"/>
            <a:ext cx="539750" cy="263525"/>
          </a:xfrm>
          <a:custGeom>
            <a:avLst/>
            <a:gdLst>
              <a:gd name="T0" fmla="*/ 125942 w 60"/>
              <a:gd name="T1" fmla="*/ 0 h 29"/>
              <a:gd name="T2" fmla="*/ 413808 w 60"/>
              <a:gd name="T3" fmla="*/ 0 h 29"/>
              <a:gd name="T4" fmla="*/ 539750 w 60"/>
              <a:gd name="T5" fmla="*/ 127219 h 29"/>
              <a:gd name="T6" fmla="*/ 539750 w 60"/>
              <a:gd name="T7" fmla="*/ 127219 h 29"/>
              <a:gd name="T8" fmla="*/ 413808 w 60"/>
              <a:gd name="T9" fmla="*/ 263525 h 29"/>
              <a:gd name="T10" fmla="*/ 125942 w 60"/>
              <a:gd name="T11" fmla="*/ 263525 h 29"/>
              <a:gd name="T12" fmla="*/ 0 w 60"/>
              <a:gd name="T13" fmla="*/ 127219 h 29"/>
              <a:gd name="T14" fmla="*/ 0 w 60"/>
              <a:gd name="T15" fmla="*/ 127219 h 29"/>
              <a:gd name="T16" fmla="*/ 125942 w 60"/>
              <a:gd name="T17" fmla="*/ 0 h 2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60"/>
              <a:gd name="T28" fmla="*/ 0 h 29"/>
              <a:gd name="T29" fmla="*/ 60 w 60"/>
              <a:gd name="T30" fmla="*/ 29 h 2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0" h="29">
                <a:moveTo>
                  <a:pt x="14" y="0"/>
                </a:moveTo>
                <a:lnTo>
                  <a:pt x="46" y="0"/>
                </a:lnTo>
                <a:cubicBezTo>
                  <a:pt x="54" y="0"/>
                  <a:pt x="60" y="7"/>
                  <a:pt x="60" y="14"/>
                </a:cubicBezTo>
                <a:cubicBezTo>
                  <a:pt x="60" y="22"/>
                  <a:pt x="54" y="29"/>
                  <a:pt x="46" y="29"/>
                </a:cubicBezTo>
                <a:lnTo>
                  <a:pt x="14" y="29"/>
                </a:lnTo>
                <a:cubicBezTo>
                  <a:pt x="6" y="29"/>
                  <a:pt x="0" y="22"/>
                  <a:pt x="0" y="14"/>
                </a:cubicBezTo>
                <a:cubicBezTo>
                  <a:pt x="0" y="7"/>
                  <a:pt x="6" y="0"/>
                  <a:pt x="14" y="0"/>
                </a:cubicBezTo>
                <a:close/>
              </a:path>
            </a:pathLst>
          </a:custGeom>
          <a:noFill/>
          <a:ln w="19050" cap="rnd">
            <a:solidFill>
              <a:srgbClr val="24211D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sp>
        <p:nvSpPr>
          <p:cNvPr id="11272" name="Freeform 301"/>
          <p:cNvSpPr>
            <a:spLocks/>
          </p:cNvSpPr>
          <p:nvPr/>
        </p:nvSpPr>
        <p:spPr bwMode="auto">
          <a:xfrm>
            <a:off x="2876550" y="3379788"/>
            <a:ext cx="539750" cy="263525"/>
          </a:xfrm>
          <a:custGeom>
            <a:avLst/>
            <a:gdLst>
              <a:gd name="T0" fmla="*/ 125942 w 60"/>
              <a:gd name="T1" fmla="*/ 0 h 29"/>
              <a:gd name="T2" fmla="*/ 413808 w 60"/>
              <a:gd name="T3" fmla="*/ 0 h 29"/>
              <a:gd name="T4" fmla="*/ 539750 w 60"/>
              <a:gd name="T5" fmla="*/ 127219 h 29"/>
              <a:gd name="T6" fmla="*/ 539750 w 60"/>
              <a:gd name="T7" fmla="*/ 127219 h 29"/>
              <a:gd name="T8" fmla="*/ 413808 w 60"/>
              <a:gd name="T9" fmla="*/ 263525 h 29"/>
              <a:gd name="T10" fmla="*/ 125942 w 60"/>
              <a:gd name="T11" fmla="*/ 263525 h 29"/>
              <a:gd name="T12" fmla="*/ 0 w 60"/>
              <a:gd name="T13" fmla="*/ 127219 h 29"/>
              <a:gd name="T14" fmla="*/ 0 w 60"/>
              <a:gd name="T15" fmla="*/ 127219 h 29"/>
              <a:gd name="T16" fmla="*/ 125942 w 60"/>
              <a:gd name="T17" fmla="*/ 0 h 2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60"/>
              <a:gd name="T28" fmla="*/ 0 h 29"/>
              <a:gd name="T29" fmla="*/ 60 w 60"/>
              <a:gd name="T30" fmla="*/ 29 h 2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0" h="29">
                <a:moveTo>
                  <a:pt x="14" y="0"/>
                </a:moveTo>
                <a:lnTo>
                  <a:pt x="46" y="0"/>
                </a:lnTo>
                <a:cubicBezTo>
                  <a:pt x="54" y="0"/>
                  <a:pt x="60" y="7"/>
                  <a:pt x="60" y="14"/>
                </a:cubicBezTo>
                <a:cubicBezTo>
                  <a:pt x="60" y="22"/>
                  <a:pt x="54" y="29"/>
                  <a:pt x="46" y="29"/>
                </a:cubicBezTo>
                <a:lnTo>
                  <a:pt x="14" y="29"/>
                </a:lnTo>
                <a:cubicBezTo>
                  <a:pt x="6" y="29"/>
                  <a:pt x="0" y="22"/>
                  <a:pt x="0" y="14"/>
                </a:cubicBezTo>
                <a:cubicBezTo>
                  <a:pt x="0" y="7"/>
                  <a:pt x="6" y="0"/>
                  <a:pt x="14" y="0"/>
                </a:cubicBezTo>
                <a:close/>
              </a:path>
            </a:pathLst>
          </a:custGeom>
          <a:noFill/>
          <a:ln w="19050" cap="rnd">
            <a:solidFill>
              <a:srgbClr val="24211D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sp>
        <p:nvSpPr>
          <p:cNvPr id="11273" name="Titel 96"/>
          <p:cNvSpPr>
            <a:spLocks noGrp="1"/>
          </p:cNvSpPr>
          <p:nvPr>
            <p:ph type="title"/>
          </p:nvPr>
        </p:nvSpPr>
        <p:spPr>
          <a:xfrm>
            <a:off x="233363" y="1676400"/>
            <a:ext cx="2852737" cy="381000"/>
          </a:xfrm>
        </p:spPr>
        <p:txBody>
          <a:bodyPr/>
          <a:lstStyle/>
          <a:p>
            <a:pPr eaLnBrk="1" hangingPunct="1"/>
            <a:r>
              <a:rPr lang="de-DE" b="1" dirty="0" err="1">
                <a:latin typeface="Arial" charset="0"/>
                <a:cs typeface="Arial" charset="0"/>
              </a:rPr>
              <a:t>Rückezüge</a:t>
            </a:r>
            <a:endParaRPr lang="de-DE" b="1" dirty="0">
              <a:latin typeface="Arial" charset="0"/>
              <a:cs typeface="Arial" charset="0"/>
            </a:endParaRPr>
          </a:p>
        </p:txBody>
      </p:sp>
      <p:grpSp>
        <p:nvGrpSpPr>
          <p:cNvPr id="11274" name="Group 113"/>
          <p:cNvGrpSpPr>
            <a:grpSpLocks noChangeAspect="1"/>
          </p:cNvGrpSpPr>
          <p:nvPr/>
        </p:nvGrpSpPr>
        <p:grpSpPr bwMode="auto">
          <a:xfrm>
            <a:off x="714375" y="4286250"/>
            <a:ext cx="942975" cy="647700"/>
            <a:chOff x="501" y="1092"/>
            <a:chExt cx="594" cy="408"/>
          </a:xfrm>
        </p:grpSpPr>
        <p:sp>
          <p:nvSpPr>
            <p:cNvPr id="11307" name="Oval 114"/>
            <p:cNvSpPr>
              <a:spLocks noChangeArrowheads="1"/>
            </p:cNvSpPr>
            <p:nvPr/>
          </p:nvSpPr>
          <p:spPr bwMode="auto">
            <a:xfrm>
              <a:off x="597" y="1248"/>
              <a:ext cx="132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08" name="Freeform 115"/>
            <p:cNvSpPr>
              <a:spLocks/>
            </p:cNvSpPr>
            <p:nvPr/>
          </p:nvSpPr>
          <p:spPr bwMode="auto">
            <a:xfrm>
              <a:off x="693" y="1254"/>
              <a:ext cx="396" cy="144"/>
            </a:xfrm>
            <a:custGeom>
              <a:avLst/>
              <a:gdLst>
                <a:gd name="T0" fmla="*/ 0 w 66"/>
                <a:gd name="T1" fmla="*/ 0 h 24"/>
                <a:gd name="T2" fmla="*/ 348 w 66"/>
                <a:gd name="T3" fmla="*/ 0 h 24"/>
                <a:gd name="T4" fmla="*/ 396 w 66"/>
                <a:gd name="T5" fmla="*/ 144 h 24"/>
                <a:gd name="T6" fmla="*/ 0 w 66"/>
                <a:gd name="T7" fmla="*/ 144 h 24"/>
                <a:gd name="T8" fmla="*/ 0 w 66"/>
                <a:gd name="T9" fmla="*/ 0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6"/>
                <a:gd name="T16" fmla="*/ 0 h 24"/>
                <a:gd name="T17" fmla="*/ 66 w 66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6" h="24">
                  <a:moveTo>
                    <a:pt x="0" y="0"/>
                  </a:moveTo>
                  <a:lnTo>
                    <a:pt x="58" y="0"/>
                  </a:lnTo>
                  <a:lnTo>
                    <a:pt x="66" y="24"/>
                  </a:lnTo>
                  <a:lnTo>
                    <a:pt x="0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09" name="Freeform 116"/>
            <p:cNvSpPr>
              <a:spLocks/>
            </p:cNvSpPr>
            <p:nvPr/>
          </p:nvSpPr>
          <p:spPr bwMode="auto">
            <a:xfrm>
              <a:off x="627" y="1092"/>
              <a:ext cx="240" cy="306"/>
            </a:xfrm>
            <a:custGeom>
              <a:avLst/>
              <a:gdLst>
                <a:gd name="T0" fmla="*/ 30 w 40"/>
                <a:gd name="T1" fmla="*/ 0 h 51"/>
                <a:gd name="T2" fmla="*/ 0 w 40"/>
                <a:gd name="T3" fmla="*/ 138 h 51"/>
                <a:gd name="T4" fmla="*/ 36 w 40"/>
                <a:gd name="T5" fmla="*/ 198 h 51"/>
                <a:gd name="T6" fmla="*/ 66 w 40"/>
                <a:gd name="T7" fmla="*/ 306 h 51"/>
                <a:gd name="T8" fmla="*/ 210 w 40"/>
                <a:gd name="T9" fmla="*/ 306 h 51"/>
                <a:gd name="T10" fmla="*/ 240 w 40"/>
                <a:gd name="T11" fmla="*/ 162 h 51"/>
                <a:gd name="T12" fmla="*/ 144 w 40"/>
                <a:gd name="T13" fmla="*/ 0 h 51"/>
                <a:gd name="T14" fmla="*/ 30 w 40"/>
                <a:gd name="T15" fmla="*/ 0 h 5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0"/>
                <a:gd name="T25" fmla="*/ 0 h 51"/>
                <a:gd name="T26" fmla="*/ 40 w 40"/>
                <a:gd name="T27" fmla="*/ 51 h 51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0" h="51">
                  <a:moveTo>
                    <a:pt x="5" y="0"/>
                  </a:moveTo>
                  <a:lnTo>
                    <a:pt x="0" y="23"/>
                  </a:lnTo>
                  <a:lnTo>
                    <a:pt x="6" y="33"/>
                  </a:lnTo>
                  <a:lnTo>
                    <a:pt x="11" y="51"/>
                  </a:lnTo>
                  <a:lnTo>
                    <a:pt x="35" y="51"/>
                  </a:lnTo>
                  <a:lnTo>
                    <a:pt x="40" y="27"/>
                  </a:lnTo>
                  <a:cubicBezTo>
                    <a:pt x="38" y="17"/>
                    <a:pt x="32" y="2"/>
                    <a:pt x="24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10" name="Line 117"/>
            <p:cNvSpPr>
              <a:spLocks noChangeShapeType="1"/>
            </p:cNvSpPr>
            <p:nvPr/>
          </p:nvSpPr>
          <p:spPr bwMode="auto">
            <a:xfrm flipH="1">
              <a:off x="501" y="1416"/>
              <a:ext cx="96" cy="30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1311" name="Line 118"/>
            <p:cNvSpPr>
              <a:spLocks noChangeShapeType="1"/>
            </p:cNvSpPr>
            <p:nvPr/>
          </p:nvSpPr>
          <p:spPr bwMode="auto">
            <a:xfrm>
              <a:off x="597" y="1236"/>
              <a:ext cx="1" cy="180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1312" name="Freeform 119"/>
            <p:cNvSpPr>
              <a:spLocks/>
            </p:cNvSpPr>
            <p:nvPr/>
          </p:nvSpPr>
          <p:spPr bwMode="auto">
            <a:xfrm>
              <a:off x="651" y="1116"/>
              <a:ext cx="180" cy="138"/>
            </a:xfrm>
            <a:custGeom>
              <a:avLst/>
              <a:gdLst>
                <a:gd name="T0" fmla="*/ 24 w 30"/>
                <a:gd name="T1" fmla="*/ 0 h 23"/>
                <a:gd name="T2" fmla="*/ 0 w 30"/>
                <a:gd name="T3" fmla="*/ 102 h 23"/>
                <a:gd name="T4" fmla="*/ 48 w 30"/>
                <a:gd name="T5" fmla="*/ 138 h 23"/>
                <a:gd name="T6" fmla="*/ 144 w 30"/>
                <a:gd name="T7" fmla="*/ 138 h 23"/>
                <a:gd name="T8" fmla="*/ 180 w 30"/>
                <a:gd name="T9" fmla="*/ 138 h 23"/>
                <a:gd name="T10" fmla="*/ 114 w 30"/>
                <a:gd name="T11" fmla="*/ 0 h 23"/>
                <a:gd name="T12" fmla="*/ 24 w 30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0"/>
                <a:gd name="T22" fmla="*/ 0 h 23"/>
                <a:gd name="T23" fmla="*/ 30 w 30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0" h="23">
                  <a:moveTo>
                    <a:pt x="4" y="0"/>
                  </a:moveTo>
                  <a:lnTo>
                    <a:pt x="0" y="17"/>
                  </a:lnTo>
                  <a:lnTo>
                    <a:pt x="8" y="23"/>
                  </a:lnTo>
                  <a:lnTo>
                    <a:pt x="24" y="23"/>
                  </a:lnTo>
                  <a:lnTo>
                    <a:pt x="30" y="23"/>
                  </a:lnTo>
                  <a:cubicBezTo>
                    <a:pt x="27" y="13"/>
                    <a:pt x="23" y="2"/>
                    <a:pt x="19" y="0"/>
                  </a:cubicBezTo>
                  <a:lnTo>
                    <a:pt x="4" y="0"/>
                  </a:lnTo>
                  <a:close/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13" name="Oval 120"/>
            <p:cNvSpPr>
              <a:spLocks noChangeArrowheads="1"/>
            </p:cNvSpPr>
            <p:nvPr/>
          </p:nvSpPr>
          <p:spPr bwMode="auto">
            <a:xfrm>
              <a:off x="915" y="1326"/>
              <a:ext cx="180" cy="174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14" name="Line 121"/>
            <p:cNvSpPr>
              <a:spLocks noChangeShapeType="1"/>
            </p:cNvSpPr>
            <p:nvPr/>
          </p:nvSpPr>
          <p:spPr bwMode="auto">
            <a:xfrm flipH="1">
              <a:off x="513" y="1260"/>
              <a:ext cx="114" cy="36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1315" name="Oval 122"/>
            <p:cNvSpPr>
              <a:spLocks noChangeArrowheads="1"/>
            </p:cNvSpPr>
            <p:nvPr/>
          </p:nvSpPr>
          <p:spPr bwMode="auto">
            <a:xfrm>
              <a:off x="573" y="1284"/>
              <a:ext cx="210" cy="216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grpSp>
        <p:nvGrpSpPr>
          <p:cNvPr id="11275" name="Group 125"/>
          <p:cNvGrpSpPr>
            <a:grpSpLocks noChangeAspect="1"/>
          </p:cNvGrpSpPr>
          <p:nvPr/>
        </p:nvGrpSpPr>
        <p:grpSpPr bwMode="auto">
          <a:xfrm>
            <a:off x="2643188" y="4143375"/>
            <a:ext cx="1295400" cy="800100"/>
            <a:chOff x="1377" y="1008"/>
            <a:chExt cx="816" cy="504"/>
          </a:xfrm>
        </p:grpSpPr>
        <p:sp>
          <p:nvSpPr>
            <p:cNvPr id="11295" name="Freeform 126"/>
            <p:cNvSpPr>
              <a:spLocks/>
            </p:cNvSpPr>
            <p:nvPr/>
          </p:nvSpPr>
          <p:spPr bwMode="auto">
            <a:xfrm>
              <a:off x="1455" y="1224"/>
              <a:ext cx="36" cy="36"/>
            </a:xfrm>
            <a:custGeom>
              <a:avLst/>
              <a:gdLst>
                <a:gd name="T0" fmla="*/ 18 w 6"/>
                <a:gd name="T1" fmla="*/ 0 h 6"/>
                <a:gd name="T2" fmla="*/ 36 w 6"/>
                <a:gd name="T3" fmla="*/ 12 h 6"/>
                <a:gd name="T4" fmla="*/ 24 w 6"/>
                <a:gd name="T5" fmla="*/ 36 h 6"/>
                <a:gd name="T6" fmla="*/ 0 w 6"/>
                <a:gd name="T7" fmla="*/ 30 h 6"/>
                <a:gd name="T8" fmla="*/ 18 w 6"/>
                <a:gd name="T9" fmla="*/ 0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"/>
                <a:gd name="T16" fmla="*/ 0 h 6"/>
                <a:gd name="T17" fmla="*/ 6 w 6"/>
                <a:gd name="T18" fmla="*/ 6 h 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" h="6">
                  <a:moveTo>
                    <a:pt x="3" y="0"/>
                  </a:moveTo>
                  <a:lnTo>
                    <a:pt x="6" y="2"/>
                  </a:lnTo>
                  <a:lnTo>
                    <a:pt x="4" y="6"/>
                  </a:lnTo>
                  <a:lnTo>
                    <a:pt x="0" y="5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296" name="Freeform 127"/>
            <p:cNvSpPr>
              <a:spLocks/>
            </p:cNvSpPr>
            <p:nvPr/>
          </p:nvSpPr>
          <p:spPr bwMode="auto">
            <a:xfrm>
              <a:off x="1455" y="1008"/>
              <a:ext cx="306" cy="306"/>
            </a:xfrm>
            <a:custGeom>
              <a:avLst/>
              <a:gdLst>
                <a:gd name="T0" fmla="*/ 306 w 51"/>
                <a:gd name="T1" fmla="*/ 288 h 51"/>
                <a:gd name="T2" fmla="*/ 126 w 51"/>
                <a:gd name="T3" fmla="*/ 0 h 51"/>
                <a:gd name="T4" fmla="*/ 0 w 51"/>
                <a:gd name="T5" fmla="*/ 228 h 51"/>
                <a:gd name="T6" fmla="*/ 36 w 51"/>
                <a:gd name="T7" fmla="*/ 246 h 51"/>
                <a:gd name="T8" fmla="*/ 126 w 51"/>
                <a:gd name="T9" fmla="*/ 84 h 51"/>
                <a:gd name="T10" fmla="*/ 270 w 51"/>
                <a:gd name="T11" fmla="*/ 306 h 51"/>
                <a:gd name="T12" fmla="*/ 306 w 51"/>
                <a:gd name="T13" fmla="*/ 288 h 5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1"/>
                <a:gd name="T22" fmla="*/ 0 h 51"/>
                <a:gd name="T23" fmla="*/ 51 w 51"/>
                <a:gd name="T24" fmla="*/ 51 h 5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1" h="51">
                  <a:moveTo>
                    <a:pt x="51" y="48"/>
                  </a:moveTo>
                  <a:lnTo>
                    <a:pt x="21" y="0"/>
                  </a:lnTo>
                  <a:lnTo>
                    <a:pt x="0" y="38"/>
                  </a:lnTo>
                  <a:lnTo>
                    <a:pt x="6" y="41"/>
                  </a:lnTo>
                  <a:lnTo>
                    <a:pt x="21" y="14"/>
                  </a:lnTo>
                  <a:lnTo>
                    <a:pt x="45" y="51"/>
                  </a:lnTo>
                  <a:lnTo>
                    <a:pt x="51" y="48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297" name="Freeform 128"/>
            <p:cNvSpPr>
              <a:spLocks/>
            </p:cNvSpPr>
            <p:nvPr/>
          </p:nvSpPr>
          <p:spPr bwMode="auto">
            <a:xfrm>
              <a:off x="1377" y="1224"/>
              <a:ext cx="156" cy="144"/>
            </a:xfrm>
            <a:custGeom>
              <a:avLst/>
              <a:gdLst>
                <a:gd name="T0" fmla="*/ 36 w 26"/>
                <a:gd name="T1" fmla="*/ 144 h 24"/>
                <a:gd name="T2" fmla="*/ 132 w 26"/>
                <a:gd name="T3" fmla="*/ 144 h 24"/>
                <a:gd name="T4" fmla="*/ 0 60000 65536"/>
                <a:gd name="T5" fmla="*/ 0 60000 65536"/>
                <a:gd name="T6" fmla="*/ 0 w 26"/>
                <a:gd name="T7" fmla="*/ 0 h 24"/>
                <a:gd name="T8" fmla="*/ 26 w 26"/>
                <a:gd name="T9" fmla="*/ 24 h 2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6" h="24">
                  <a:moveTo>
                    <a:pt x="6" y="24"/>
                  </a:moveTo>
                  <a:cubicBezTo>
                    <a:pt x="0" y="1"/>
                    <a:pt x="26" y="0"/>
                    <a:pt x="22" y="24"/>
                  </a:cubicBezTo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298" name="Oval 129"/>
            <p:cNvSpPr>
              <a:spLocks noChangeArrowheads="1"/>
            </p:cNvSpPr>
            <p:nvPr/>
          </p:nvSpPr>
          <p:spPr bwMode="auto">
            <a:xfrm>
              <a:off x="1701" y="1260"/>
              <a:ext cx="132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299" name="Freeform 130"/>
            <p:cNvSpPr>
              <a:spLocks/>
            </p:cNvSpPr>
            <p:nvPr/>
          </p:nvSpPr>
          <p:spPr bwMode="auto">
            <a:xfrm>
              <a:off x="1797" y="1266"/>
              <a:ext cx="390" cy="144"/>
            </a:xfrm>
            <a:custGeom>
              <a:avLst/>
              <a:gdLst>
                <a:gd name="T0" fmla="*/ 0 w 65"/>
                <a:gd name="T1" fmla="*/ 0 h 24"/>
                <a:gd name="T2" fmla="*/ 342 w 65"/>
                <a:gd name="T3" fmla="*/ 0 h 24"/>
                <a:gd name="T4" fmla="*/ 390 w 65"/>
                <a:gd name="T5" fmla="*/ 144 h 24"/>
                <a:gd name="T6" fmla="*/ 0 w 65"/>
                <a:gd name="T7" fmla="*/ 144 h 24"/>
                <a:gd name="T8" fmla="*/ 0 w 65"/>
                <a:gd name="T9" fmla="*/ 0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5"/>
                <a:gd name="T16" fmla="*/ 0 h 24"/>
                <a:gd name="T17" fmla="*/ 65 w 65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5" h="24">
                  <a:moveTo>
                    <a:pt x="0" y="0"/>
                  </a:moveTo>
                  <a:lnTo>
                    <a:pt x="57" y="0"/>
                  </a:lnTo>
                  <a:lnTo>
                    <a:pt x="65" y="24"/>
                  </a:lnTo>
                  <a:lnTo>
                    <a:pt x="0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00" name="Freeform 131"/>
            <p:cNvSpPr>
              <a:spLocks/>
            </p:cNvSpPr>
            <p:nvPr/>
          </p:nvSpPr>
          <p:spPr bwMode="auto">
            <a:xfrm>
              <a:off x="1731" y="1110"/>
              <a:ext cx="240" cy="300"/>
            </a:xfrm>
            <a:custGeom>
              <a:avLst/>
              <a:gdLst>
                <a:gd name="T0" fmla="*/ 30 w 40"/>
                <a:gd name="T1" fmla="*/ 0 h 50"/>
                <a:gd name="T2" fmla="*/ 0 w 40"/>
                <a:gd name="T3" fmla="*/ 132 h 50"/>
                <a:gd name="T4" fmla="*/ 42 w 40"/>
                <a:gd name="T5" fmla="*/ 192 h 50"/>
                <a:gd name="T6" fmla="*/ 66 w 40"/>
                <a:gd name="T7" fmla="*/ 300 h 50"/>
                <a:gd name="T8" fmla="*/ 210 w 40"/>
                <a:gd name="T9" fmla="*/ 300 h 50"/>
                <a:gd name="T10" fmla="*/ 240 w 40"/>
                <a:gd name="T11" fmla="*/ 156 h 50"/>
                <a:gd name="T12" fmla="*/ 144 w 40"/>
                <a:gd name="T13" fmla="*/ 0 h 50"/>
                <a:gd name="T14" fmla="*/ 30 w 40"/>
                <a:gd name="T15" fmla="*/ 0 h 5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0"/>
                <a:gd name="T25" fmla="*/ 0 h 50"/>
                <a:gd name="T26" fmla="*/ 40 w 40"/>
                <a:gd name="T27" fmla="*/ 50 h 5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0" h="50">
                  <a:moveTo>
                    <a:pt x="5" y="0"/>
                  </a:moveTo>
                  <a:lnTo>
                    <a:pt x="0" y="22"/>
                  </a:lnTo>
                  <a:lnTo>
                    <a:pt x="7" y="32"/>
                  </a:lnTo>
                  <a:lnTo>
                    <a:pt x="11" y="50"/>
                  </a:lnTo>
                  <a:lnTo>
                    <a:pt x="35" y="50"/>
                  </a:lnTo>
                  <a:lnTo>
                    <a:pt x="40" y="26"/>
                  </a:lnTo>
                  <a:cubicBezTo>
                    <a:pt x="37" y="16"/>
                    <a:pt x="31" y="2"/>
                    <a:pt x="24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01" name="Line 132"/>
            <p:cNvSpPr>
              <a:spLocks noChangeShapeType="1"/>
            </p:cNvSpPr>
            <p:nvPr/>
          </p:nvSpPr>
          <p:spPr bwMode="auto">
            <a:xfrm flipH="1">
              <a:off x="1611" y="1428"/>
              <a:ext cx="90" cy="36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1302" name="Line 133"/>
            <p:cNvSpPr>
              <a:spLocks noChangeShapeType="1"/>
            </p:cNvSpPr>
            <p:nvPr/>
          </p:nvSpPr>
          <p:spPr bwMode="auto">
            <a:xfrm>
              <a:off x="1701" y="1248"/>
              <a:ext cx="1" cy="180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1303" name="Freeform 134"/>
            <p:cNvSpPr>
              <a:spLocks/>
            </p:cNvSpPr>
            <p:nvPr/>
          </p:nvSpPr>
          <p:spPr bwMode="auto">
            <a:xfrm>
              <a:off x="1755" y="1128"/>
              <a:ext cx="180" cy="138"/>
            </a:xfrm>
            <a:custGeom>
              <a:avLst/>
              <a:gdLst>
                <a:gd name="T0" fmla="*/ 30 w 30"/>
                <a:gd name="T1" fmla="*/ 0 h 23"/>
                <a:gd name="T2" fmla="*/ 0 w 30"/>
                <a:gd name="T3" fmla="*/ 108 h 23"/>
                <a:gd name="T4" fmla="*/ 48 w 30"/>
                <a:gd name="T5" fmla="*/ 138 h 23"/>
                <a:gd name="T6" fmla="*/ 144 w 30"/>
                <a:gd name="T7" fmla="*/ 138 h 23"/>
                <a:gd name="T8" fmla="*/ 180 w 30"/>
                <a:gd name="T9" fmla="*/ 138 h 23"/>
                <a:gd name="T10" fmla="*/ 114 w 30"/>
                <a:gd name="T11" fmla="*/ 0 h 23"/>
                <a:gd name="T12" fmla="*/ 30 w 30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0"/>
                <a:gd name="T22" fmla="*/ 0 h 23"/>
                <a:gd name="T23" fmla="*/ 30 w 30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0" h="23">
                  <a:moveTo>
                    <a:pt x="5" y="0"/>
                  </a:moveTo>
                  <a:lnTo>
                    <a:pt x="0" y="18"/>
                  </a:lnTo>
                  <a:lnTo>
                    <a:pt x="8" y="23"/>
                  </a:lnTo>
                  <a:lnTo>
                    <a:pt x="24" y="23"/>
                  </a:lnTo>
                  <a:lnTo>
                    <a:pt x="30" y="23"/>
                  </a:lnTo>
                  <a:cubicBezTo>
                    <a:pt x="27" y="14"/>
                    <a:pt x="23" y="2"/>
                    <a:pt x="19" y="0"/>
                  </a:cubicBezTo>
                  <a:lnTo>
                    <a:pt x="5" y="0"/>
                  </a:lnTo>
                  <a:close/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04" name="Oval 135"/>
            <p:cNvSpPr>
              <a:spLocks noChangeArrowheads="1"/>
            </p:cNvSpPr>
            <p:nvPr/>
          </p:nvSpPr>
          <p:spPr bwMode="auto">
            <a:xfrm>
              <a:off x="2019" y="1338"/>
              <a:ext cx="174" cy="174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05" name="Line 136"/>
            <p:cNvSpPr>
              <a:spLocks noChangeShapeType="1"/>
            </p:cNvSpPr>
            <p:nvPr/>
          </p:nvSpPr>
          <p:spPr bwMode="auto">
            <a:xfrm flipH="1">
              <a:off x="1623" y="1272"/>
              <a:ext cx="114" cy="36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1306" name="Oval 137"/>
            <p:cNvSpPr>
              <a:spLocks noChangeArrowheads="1"/>
            </p:cNvSpPr>
            <p:nvPr/>
          </p:nvSpPr>
          <p:spPr bwMode="auto">
            <a:xfrm>
              <a:off x="1677" y="1302"/>
              <a:ext cx="210" cy="210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sp>
        <p:nvSpPr>
          <p:cNvPr id="11276" name="Oval 162"/>
          <p:cNvSpPr>
            <a:spLocks noChangeArrowheads="1"/>
          </p:cNvSpPr>
          <p:nvPr/>
        </p:nvSpPr>
        <p:spPr bwMode="auto">
          <a:xfrm>
            <a:off x="3097213" y="4586288"/>
            <a:ext cx="379412" cy="377825"/>
          </a:xfrm>
          <a:prstGeom prst="ellipse">
            <a:avLst/>
          </a:prstGeom>
          <a:noFill/>
          <a:ln w="19050" cap="rnd" cmpd="tri">
            <a:solidFill>
              <a:srgbClr val="24211D"/>
            </a:solidFill>
            <a:prstDash val="sysDash"/>
            <a:miter lim="800000"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sp>
        <p:nvSpPr>
          <p:cNvPr id="11277" name="Oval 162"/>
          <p:cNvSpPr>
            <a:spLocks noChangeArrowheads="1"/>
          </p:cNvSpPr>
          <p:nvPr/>
        </p:nvSpPr>
        <p:spPr bwMode="auto">
          <a:xfrm>
            <a:off x="3638550" y="4646613"/>
            <a:ext cx="320675" cy="319087"/>
          </a:xfrm>
          <a:prstGeom prst="ellipse">
            <a:avLst/>
          </a:prstGeom>
          <a:noFill/>
          <a:ln w="19050" cap="rnd" cmpd="tri">
            <a:solidFill>
              <a:srgbClr val="24211D"/>
            </a:solidFill>
            <a:prstDash val="sysDash"/>
            <a:miter lim="800000"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sp>
        <p:nvSpPr>
          <p:cNvPr id="11278" name="Oval 162"/>
          <p:cNvSpPr>
            <a:spLocks noChangeArrowheads="1"/>
          </p:cNvSpPr>
          <p:nvPr/>
        </p:nvSpPr>
        <p:spPr bwMode="auto">
          <a:xfrm>
            <a:off x="806450" y="4573588"/>
            <a:ext cx="377825" cy="376237"/>
          </a:xfrm>
          <a:prstGeom prst="ellipse">
            <a:avLst/>
          </a:prstGeom>
          <a:noFill/>
          <a:ln w="19050" cap="rnd" cmpd="tri">
            <a:solidFill>
              <a:srgbClr val="24211D"/>
            </a:solidFill>
            <a:prstDash val="sysDash"/>
            <a:miter lim="800000"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sp>
        <p:nvSpPr>
          <p:cNvPr id="11279" name="Oval 162"/>
          <p:cNvSpPr>
            <a:spLocks noChangeArrowheads="1"/>
          </p:cNvSpPr>
          <p:nvPr/>
        </p:nvSpPr>
        <p:spPr bwMode="auto">
          <a:xfrm>
            <a:off x="1352550" y="4637088"/>
            <a:ext cx="320675" cy="317500"/>
          </a:xfrm>
          <a:prstGeom prst="ellipse">
            <a:avLst/>
          </a:prstGeom>
          <a:noFill/>
          <a:ln w="19050" cap="rnd" cmpd="tri">
            <a:solidFill>
              <a:srgbClr val="24211D"/>
            </a:solidFill>
            <a:prstDash val="sysDash"/>
            <a:miter lim="800000"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grpSp>
        <p:nvGrpSpPr>
          <p:cNvPr id="11280" name="Group 4"/>
          <p:cNvGrpSpPr>
            <a:grpSpLocks noChangeAspect="1"/>
          </p:cNvGrpSpPr>
          <p:nvPr/>
        </p:nvGrpSpPr>
        <p:grpSpPr bwMode="auto">
          <a:xfrm>
            <a:off x="5214938" y="3143250"/>
            <a:ext cx="790575" cy="476250"/>
            <a:chOff x="2712" y="1626"/>
            <a:chExt cx="498" cy="300"/>
          </a:xfrm>
        </p:grpSpPr>
        <p:sp>
          <p:nvSpPr>
            <p:cNvPr id="11289" name="Line 5"/>
            <p:cNvSpPr>
              <a:spLocks noChangeShapeType="1"/>
            </p:cNvSpPr>
            <p:nvPr/>
          </p:nvSpPr>
          <p:spPr bwMode="auto">
            <a:xfrm>
              <a:off x="2712" y="1626"/>
              <a:ext cx="1" cy="17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1290" name="Line 6"/>
            <p:cNvSpPr>
              <a:spLocks noChangeShapeType="1"/>
            </p:cNvSpPr>
            <p:nvPr/>
          </p:nvSpPr>
          <p:spPr bwMode="auto">
            <a:xfrm>
              <a:off x="3066" y="1626"/>
              <a:ext cx="1" cy="17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1291" name="Line 7"/>
            <p:cNvSpPr>
              <a:spLocks noChangeShapeType="1"/>
            </p:cNvSpPr>
            <p:nvPr/>
          </p:nvSpPr>
          <p:spPr bwMode="auto">
            <a:xfrm>
              <a:off x="3209" y="1626"/>
              <a:ext cx="1" cy="17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1292" name="Line 8"/>
            <p:cNvSpPr>
              <a:spLocks noChangeShapeType="1"/>
            </p:cNvSpPr>
            <p:nvPr/>
          </p:nvSpPr>
          <p:spPr bwMode="auto">
            <a:xfrm>
              <a:off x="2904" y="1626"/>
              <a:ext cx="1" cy="168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1293" name="Rectangle 9"/>
            <p:cNvSpPr>
              <a:spLocks noChangeArrowheads="1"/>
            </p:cNvSpPr>
            <p:nvPr/>
          </p:nvSpPr>
          <p:spPr bwMode="auto">
            <a:xfrm>
              <a:off x="2712" y="1734"/>
              <a:ext cx="498" cy="78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294" name="Oval 10"/>
            <p:cNvSpPr>
              <a:spLocks noChangeArrowheads="1"/>
            </p:cNvSpPr>
            <p:nvPr/>
          </p:nvSpPr>
          <p:spPr bwMode="auto">
            <a:xfrm>
              <a:off x="2832" y="1794"/>
              <a:ext cx="138" cy="132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grpSp>
        <p:nvGrpSpPr>
          <p:cNvPr id="11281" name="Group 14"/>
          <p:cNvGrpSpPr>
            <a:grpSpLocks noChangeAspect="1"/>
          </p:cNvGrpSpPr>
          <p:nvPr/>
        </p:nvGrpSpPr>
        <p:grpSpPr bwMode="auto">
          <a:xfrm>
            <a:off x="7215188" y="3143250"/>
            <a:ext cx="838200" cy="476250"/>
            <a:chOff x="3432" y="1626"/>
            <a:chExt cx="528" cy="300"/>
          </a:xfrm>
        </p:grpSpPr>
        <p:sp>
          <p:nvSpPr>
            <p:cNvPr id="11282" name="Line 15"/>
            <p:cNvSpPr>
              <a:spLocks noChangeShapeType="1"/>
            </p:cNvSpPr>
            <p:nvPr/>
          </p:nvSpPr>
          <p:spPr bwMode="auto">
            <a:xfrm>
              <a:off x="3432" y="1626"/>
              <a:ext cx="1" cy="17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1283" name="Line 16"/>
            <p:cNvSpPr>
              <a:spLocks noChangeShapeType="1"/>
            </p:cNvSpPr>
            <p:nvPr/>
          </p:nvSpPr>
          <p:spPr bwMode="auto">
            <a:xfrm>
              <a:off x="3804" y="1626"/>
              <a:ext cx="1" cy="17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1284" name="Line 17"/>
            <p:cNvSpPr>
              <a:spLocks noChangeShapeType="1"/>
            </p:cNvSpPr>
            <p:nvPr/>
          </p:nvSpPr>
          <p:spPr bwMode="auto">
            <a:xfrm>
              <a:off x="3959" y="1626"/>
              <a:ext cx="1" cy="17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1285" name="Line 18"/>
            <p:cNvSpPr>
              <a:spLocks noChangeShapeType="1"/>
            </p:cNvSpPr>
            <p:nvPr/>
          </p:nvSpPr>
          <p:spPr bwMode="auto">
            <a:xfrm>
              <a:off x="3630" y="1626"/>
              <a:ext cx="1" cy="168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1286" name="Rectangle 19"/>
            <p:cNvSpPr>
              <a:spLocks noChangeArrowheads="1"/>
            </p:cNvSpPr>
            <p:nvPr/>
          </p:nvSpPr>
          <p:spPr bwMode="auto">
            <a:xfrm>
              <a:off x="3432" y="1740"/>
              <a:ext cx="528" cy="78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287" name="Oval 20"/>
            <p:cNvSpPr>
              <a:spLocks noChangeArrowheads="1"/>
            </p:cNvSpPr>
            <p:nvPr/>
          </p:nvSpPr>
          <p:spPr bwMode="auto">
            <a:xfrm>
              <a:off x="3462" y="1794"/>
              <a:ext cx="138" cy="132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288" name="Oval 21"/>
            <p:cNvSpPr>
              <a:spLocks noChangeArrowheads="1"/>
            </p:cNvSpPr>
            <p:nvPr/>
          </p:nvSpPr>
          <p:spPr bwMode="auto">
            <a:xfrm>
              <a:off x="3792" y="1794"/>
              <a:ext cx="132" cy="132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graphicFrame>
        <p:nvGraphicFramePr>
          <p:cNvPr id="123" name="Tabelle 1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4463213"/>
              </p:ext>
            </p:extLst>
          </p:nvPr>
        </p:nvGraphicFramePr>
        <p:xfrm>
          <a:off x="3131840" y="1100335"/>
          <a:ext cx="5797880" cy="1152129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449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94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94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94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4043">
                <a:tc>
                  <a:txBody>
                    <a:bodyPr/>
                    <a:lstStyle/>
                    <a:p>
                      <a:pPr algn="r"/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Rungenwagen</a:t>
                      </a:r>
                    </a:p>
                    <a:p>
                      <a:pPr algn="r"/>
                      <a:r>
                        <a:rPr lang="de-DE" sz="900" b="0" dirty="0" err="1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Boogieachse</a:t>
                      </a:r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, Kran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Rungenwagen </a:t>
                      </a:r>
                      <a:r>
                        <a:rPr lang="de-DE" sz="900" b="0" dirty="0" err="1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Boogieachse</a:t>
                      </a:r>
                      <a:endParaRPr lang="de-DE" sz="900" b="0" dirty="0">
                        <a:ln>
                          <a:solidFill>
                            <a:srgbClr val="395D61"/>
                          </a:solidFill>
                        </a:ln>
                        <a:solidFill>
                          <a:srgbClr val="395D6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Rungenwagen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Rungenwagen</a:t>
                      </a:r>
                      <a:r>
                        <a:rPr lang="de-DE" sz="900" b="0" baseline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 zweiachsig</a:t>
                      </a:r>
                      <a:endParaRPr lang="de-DE" sz="900" b="0" dirty="0">
                        <a:ln>
                          <a:solidFill>
                            <a:srgbClr val="395D61"/>
                          </a:solidFill>
                        </a:ln>
                        <a:solidFill>
                          <a:srgbClr val="395D6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043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900" b="0" dirty="0" err="1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Landw</a:t>
                      </a:r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. Schlepper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900" b="0" dirty="0" err="1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Landw</a:t>
                      </a:r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. Schlepper Kran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Radbagger 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Greifer,</a:t>
                      </a:r>
                      <a:r>
                        <a:rPr lang="de-DE" sz="900" b="0" baseline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 </a:t>
                      </a:r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Seilwinde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Raupenbagger Greifer,</a:t>
                      </a:r>
                      <a:r>
                        <a:rPr lang="de-DE" sz="900" b="0" baseline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 </a:t>
                      </a:r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Seilwinde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043">
                <a:tc>
                  <a:txBody>
                    <a:bodyPr/>
                    <a:lstStyle/>
                    <a:p>
                      <a:pPr algn="r"/>
                      <a:r>
                        <a:rPr lang="de-DE" sz="8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Raupenbaggergespann (</a:t>
                      </a:r>
                      <a:r>
                        <a:rPr lang="de-DE" sz="800" b="0" baseline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Raupenrungenwagen)</a:t>
                      </a:r>
                      <a:endParaRPr lang="de-DE" sz="800" b="0" dirty="0">
                        <a:ln>
                          <a:solidFill>
                            <a:srgbClr val="395D61"/>
                          </a:solidFill>
                        </a:ln>
                        <a:solidFill>
                          <a:srgbClr val="395D6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4" name="Titel 11"/>
          <p:cNvSpPr txBox="1">
            <a:spLocks/>
          </p:cNvSpPr>
          <p:nvPr/>
        </p:nvSpPr>
        <p:spPr bwMode="auto">
          <a:xfrm>
            <a:off x="388275" y="404664"/>
            <a:ext cx="7568101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  <a:ea typeface="+mj-ea"/>
                <a:cs typeface="Arial" charset="0"/>
              </a:rPr>
              <a:t>Piktogramme</a:t>
            </a:r>
            <a:endParaRPr kumimoji="0" lang="de-DE" sz="2800" b="1" i="0" u="none" strike="noStrike" kern="0" cap="none" spc="0" normalizeH="0" baseline="0" noProof="0" dirty="0">
              <a:ln>
                <a:noFill/>
              </a:ln>
              <a:uLnTx/>
              <a:uFillTx/>
              <a:latin typeface="Arial" charset="0"/>
              <a:ea typeface="+mj-ea"/>
              <a:cs typeface="Arial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18"/>
          <p:cNvGrpSpPr>
            <a:grpSpLocks noChangeAspect="1"/>
          </p:cNvGrpSpPr>
          <p:nvPr/>
        </p:nvGrpSpPr>
        <p:grpSpPr bwMode="auto">
          <a:xfrm>
            <a:off x="428625" y="2571750"/>
            <a:ext cx="1543050" cy="1028700"/>
            <a:chOff x="417" y="957"/>
            <a:chExt cx="972" cy="648"/>
          </a:xfrm>
        </p:grpSpPr>
        <p:sp>
          <p:nvSpPr>
            <p:cNvPr id="12465" name="Freeform 19"/>
            <p:cNvSpPr>
              <a:spLocks/>
            </p:cNvSpPr>
            <p:nvPr/>
          </p:nvSpPr>
          <p:spPr bwMode="auto">
            <a:xfrm>
              <a:off x="471" y="1323"/>
              <a:ext cx="18" cy="18"/>
            </a:xfrm>
            <a:custGeom>
              <a:avLst/>
              <a:gdLst>
                <a:gd name="T0" fmla="*/ 12 w 3"/>
                <a:gd name="T1" fmla="*/ 0 h 3"/>
                <a:gd name="T2" fmla="*/ 12 w 3"/>
                <a:gd name="T3" fmla="*/ 0 h 3"/>
                <a:gd name="T4" fmla="*/ 18 w 3"/>
                <a:gd name="T5" fmla="*/ 6 h 3"/>
                <a:gd name="T6" fmla="*/ 18 w 3"/>
                <a:gd name="T7" fmla="*/ 12 h 3"/>
                <a:gd name="T8" fmla="*/ 12 w 3"/>
                <a:gd name="T9" fmla="*/ 18 h 3"/>
                <a:gd name="T10" fmla="*/ 12 w 3"/>
                <a:gd name="T11" fmla="*/ 18 h 3"/>
                <a:gd name="T12" fmla="*/ 0 w 3"/>
                <a:gd name="T13" fmla="*/ 12 h 3"/>
                <a:gd name="T14" fmla="*/ 0 w 3"/>
                <a:gd name="T15" fmla="*/ 6 h 3"/>
                <a:gd name="T16" fmla="*/ 12 w 3"/>
                <a:gd name="T17" fmla="*/ 0 h 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"/>
                <a:gd name="T28" fmla="*/ 0 h 3"/>
                <a:gd name="T29" fmla="*/ 3 w 3"/>
                <a:gd name="T30" fmla="*/ 3 h 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" h="3">
                  <a:moveTo>
                    <a:pt x="2" y="0"/>
                  </a:moveTo>
                  <a:lnTo>
                    <a:pt x="2" y="0"/>
                  </a:lnTo>
                  <a:cubicBezTo>
                    <a:pt x="2" y="0"/>
                    <a:pt x="3" y="0"/>
                    <a:pt x="3" y="1"/>
                  </a:cubicBezTo>
                  <a:lnTo>
                    <a:pt x="3" y="2"/>
                  </a:lnTo>
                  <a:cubicBezTo>
                    <a:pt x="3" y="3"/>
                    <a:pt x="2" y="3"/>
                    <a:pt x="2" y="3"/>
                  </a:cubicBezTo>
                  <a:cubicBezTo>
                    <a:pt x="1" y="3"/>
                    <a:pt x="0" y="3"/>
                    <a:pt x="0" y="2"/>
                  </a:cubicBezTo>
                  <a:lnTo>
                    <a:pt x="0" y="1"/>
                  </a:lnTo>
                  <a:cubicBezTo>
                    <a:pt x="0" y="0"/>
                    <a:pt x="1" y="0"/>
                    <a:pt x="2" y="0"/>
                  </a:cubicBezTo>
                  <a:close/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66" name="Freeform 20"/>
            <p:cNvSpPr>
              <a:spLocks/>
            </p:cNvSpPr>
            <p:nvPr/>
          </p:nvSpPr>
          <p:spPr bwMode="auto">
            <a:xfrm>
              <a:off x="885" y="1215"/>
              <a:ext cx="216" cy="210"/>
            </a:xfrm>
            <a:custGeom>
              <a:avLst/>
              <a:gdLst>
                <a:gd name="T0" fmla="*/ 114 w 36"/>
                <a:gd name="T1" fmla="*/ 12 h 35"/>
                <a:gd name="T2" fmla="*/ 108 w 36"/>
                <a:gd name="T3" fmla="*/ 0 h 35"/>
                <a:gd name="T4" fmla="*/ 210 w 36"/>
                <a:gd name="T5" fmla="*/ 0 h 35"/>
                <a:gd name="T6" fmla="*/ 216 w 36"/>
                <a:gd name="T7" fmla="*/ 150 h 35"/>
                <a:gd name="T8" fmla="*/ 156 w 36"/>
                <a:gd name="T9" fmla="*/ 210 h 35"/>
                <a:gd name="T10" fmla="*/ 36 w 36"/>
                <a:gd name="T11" fmla="*/ 210 h 35"/>
                <a:gd name="T12" fmla="*/ 6 w 36"/>
                <a:gd name="T13" fmla="*/ 180 h 35"/>
                <a:gd name="T14" fmla="*/ 114 w 36"/>
                <a:gd name="T15" fmla="*/ 12 h 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6"/>
                <a:gd name="T25" fmla="*/ 0 h 35"/>
                <a:gd name="T26" fmla="*/ 36 w 36"/>
                <a:gd name="T27" fmla="*/ 35 h 3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6" h="35">
                  <a:moveTo>
                    <a:pt x="19" y="2"/>
                  </a:moveTo>
                  <a:lnTo>
                    <a:pt x="18" y="0"/>
                  </a:lnTo>
                  <a:lnTo>
                    <a:pt x="35" y="0"/>
                  </a:lnTo>
                  <a:lnTo>
                    <a:pt x="36" y="25"/>
                  </a:lnTo>
                  <a:lnTo>
                    <a:pt x="26" y="35"/>
                  </a:lnTo>
                  <a:lnTo>
                    <a:pt x="6" y="35"/>
                  </a:lnTo>
                  <a:lnTo>
                    <a:pt x="1" y="30"/>
                  </a:lnTo>
                  <a:cubicBezTo>
                    <a:pt x="0" y="22"/>
                    <a:pt x="5" y="9"/>
                    <a:pt x="19" y="2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67" name="Freeform 21"/>
            <p:cNvSpPr>
              <a:spLocks/>
            </p:cNvSpPr>
            <p:nvPr/>
          </p:nvSpPr>
          <p:spPr bwMode="auto">
            <a:xfrm>
              <a:off x="915" y="1245"/>
              <a:ext cx="156" cy="138"/>
            </a:xfrm>
            <a:custGeom>
              <a:avLst/>
              <a:gdLst>
                <a:gd name="T0" fmla="*/ 90 w 26"/>
                <a:gd name="T1" fmla="*/ 0 h 23"/>
                <a:gd name="T2" fmla="*/ 0 w 26"/>
                <a:gd name="T3" fmla="*/ 138 h 23"/>
                <a:gd name="T4" fmla="*/ 156 w 26"/>
                <a:gd name="T5" fmla="*/ 114 h 23"/>
                <a:gd name="T6" fmla="*/ 156 w 26"/>
                <a:gd name="T7" fmla="*/ 0 h 23"/>
                <a:gd name="T8" fmla="*/ 90 w 26"/>
                <a:gd name="T9" fmla="*/ 0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"/>
                <a:gd name="T16" fmla="*/ 0 h 23"/>
                <a:gd name="T17" fmla="*/ 26 w 26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" h="23">
                  <a:moveTo>
                    <a:pt x="15" y="0"/>
                  </a:moveTo>
                  <a:cubicBezTo>
                    <a:pt x="6" y="6"/>
                    <a:pt x="0" y="15"/>
                    <a:pt x="0" y="23"/>
                  </a:cubicBezTo>
                  <a:cubicBezTo>
                    <a:pt x="10" y="23"/>
                    <a:pt x="18" y="22"/>
                    <a:pt x="26" y="19"/>
                  </a:cubicBezTo>
                  <a:lnTo>
                    <a:pt x="26" y="0"/>
                  </a:lnTo>
                  <a:cubicBezTo>
                    <a:pt x="22" y="0"/>
                    <a:pt x="19" y="0"/>
                    <a:pt x="15" y="0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68" name="Rectangle 22"/>
            <p:cNvSpPr>
              <a:spLocks noChangeArrowheads="1"/>
            </p:cNvSpPr>
            <p:nvPr/>
          </p:nvSpPr>
          <p:spPr bwMode="auto">
            <a:xfrm>
              <a:off x="747" y="1467"/>
              <a:ext cx="252" cy="54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69" name="Rectangle 23"/>
            <p:cNvSpPr>
              <a:spLocks noChangeArrowheads="1"/>
            </p:cNvSpPr>
            <p:nvPr/>
          </p:nvSpPr>
          <p:spPr bwMode="auto">
            <a:xfrm>
              <a:off x="453" y="1341"/>
              <a:ext cx="54" cy="132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70" name="Oval 24"/>
            <p:cNvSpPr>
              <a:spLocks noChangeArrowheads="1"/>
            </p:cNvSpPr>
            <p:nvPr/>
          </p:nvSpPr>
          <p:spPr bwMode="auto">
            <a:xfrm>
              <a:off x="417" y="1383"/>
              <a:ext cx="54" cy="54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71" name="Oval 25"/>
            <p:cNvSpPr>
              <a:spLocks noChangeArrowheads="1"/>
            </p:cNvSpPr>
            <p:nvPr/>
          </p:nvSpPr>
          <p:spPr bwMode="auto">
            <a:xfrm>
              <a:off x="489" y="1383"/>
              <a:ext cx="48" cy="54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72" name="Rectangle 26"/>
            <p:cNvSpPr>
              <a:spLocks noChangeArrowheads="1"/>
            </p:cNvSpPr>
            <p:nvPr/>
          </p:nvSpPr>
          <p:spPr bwMode="auto">
            <a:xfrm>
              <a:off x="423" y="1473"/>
              <a:ext cx="108" cy="24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73" name="Freeform 27"/>
            <p:cNvSpPr>
              <a:spLocks/>
            </p:cNvSpPr>
            <p:nvPr/>
          </p:nvSpPr>
          <p:spPr bwMode="auto">
            <a:xfrm>
              <a:off x="1041" y="1353"/>
              <a:ext cx="348" cy="174"/>
            </a:xfrm>
            <a:custGeom>
              <a:avLst/>
              <a:gdLst>
                <a:gd name="T0" fmla="*/ 0 w 58"/>
                <a:gd name="T1" fmla="*/ 114 h 29"/>
                <a:gd name="T2" fmla="*/ 0 w 58"/>
                <a:gd name="T3" fmla="*/ 174 h 29"/>
                <a:gd name="T4" fmla="*/ 240 w 58"/>
                <a:gd name="T5" fmla="*/ 174 h 29"/>
                <a:gd name="T6" fmla="*/ 348 w 58"/>
                <a:gd name="T7" fmla="*/ 132 h 29"/>
                <a:gd name="T8" fmla="*/ 336 w 58"/>
                <a:gd name="T9" fmla="*/ 30 h 29"/>
                <a:gd name="T10" fmla="*/ 210 w 58"/>
                <a:gd name="T11" fmla="*/ 0 h 29"/>
                <a:gd name="T12" fmla="*/ 90 w 58"/>
                <a:gd name="T13" fmla="*/ 0 h 29"/>
                <a:gd name="T14" fmla="*/ 48 w 58"/>
                <a:gd name="T15" fmla="*/ 114 h 29"/>
                <a:gd name="T16" fmla="*/ 0 w 58"/>
                <a:gd name="T17" fmla="*/ 114 h 2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8"/>
                <a:gd name="T28" fmla="*/ 0 h 29"/>
                <a:gd name="T29" fmla="*/ 58 w 58"/>
                <a:gd name="T30" fmla="*/ 29 h 2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8" h="29">
                  <a:moveTo>
                    <a:pt x="0" y="19"/>
                  </a:moveTo>
                  <a:lnTo>
                    <a:pt x="0" y="29"/>
                  </a:lnTo>
                  <a:lnTo>
                    <a:pt x="40" y="29"/>
                  </a:lnTo>
                  <a:lnTo>
                    <a:pt x="58" y="22"/>
                  </a:lnTo>
                  <a:lnTo>
                    <a:pt x="56" y="5"/>
                  </a:lnTo>
                  <a:lnTo>
                    <a:pt x="35" y="0"/>
                  </a:lnTo>
                  <a:lnTo>
                    <a:pt x="15" y="0"/>
                  </a:lnTo>
                  <a:lnTo>
                    <a:pt x="8" y="19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74" name="Oval 28"/>
            <p:cNvSpPr>
              <a:spLocks noChangeArrowheads="1"/>
            </p:cNvSpPr>
            <p:nvPr/>
          </p:nvSpPr>
          <p:spPr bwMode="auto">
            <a:xfrm>
              <a:off x="1131" y="1437"/>
              <a:ext cx="168" cy="16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75" name="Freeform 29"/>
            <p:cNvSpPr>
              <a:spLocks/>
            </p:cNvSpPr>
            <p:nvPr/>
          </p:nvSpPr>
          <p:spPr bwMode="auto">
            <a:xfrm>
              <a:off x="765" y="1251"/>
              <a:ext cx="78" cy="144"/>
            </a:xfrm>
            <a:custGeom>
              <a:avLst/>
              <a:gdLst>
                <a:gd name="T0" fmla="*/ 0 w 13"/>
                <a:gd name="T1" fmla="*/ 30 h 24"/>
                <a:gd name="T2" fmla="*/ 18 w 13"/>
                <a:gd name="T3" fmla="*/ 144 h 24"/>
                <a:gd name="T4" fmla="*/ 78 w 13"/>
                <a:gd name="T5" fmla="*/ 144 h 24"/>
                <a:gd name="T6" fmla="*/ 30 w 13"/>
                <a:gd name="T7" fmla="*/ 0 h 24"/>
                <a:gd name="T8" fmla="*/ 0 w 13"/>
                <a:gd name="T9" fmla="*/ 30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"/>
                <a:gd name="T16" fmla="*/ 0 h 24"/>
                <a:gd name="T17" fmla="*/ 13 w 13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" h="24">
                  <a:moveTo>
                    <a:pt x="0" y="5"/>
                  </a:moveTo>
                  <a:lnTo>
                    <a:pt x="3" y="24"/>
                  </a:lnTo>
                  <a:lnTo>
                    <a:pt x="13" y="24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76" name="Freeform 30"/>
            <p:cNvSpPr>
              <a:spLocks/>
            </p:cNvSpPr>
            <p:nvPr/>
          </p:nvSpPr>
          <p:spPr bwMode="auto">
            <a:xfrm>
              <a:off x="759" y="1395"/>
              <a:ext cx="114" cy="72"/>
            </a:xfrm>
            <a:custGeom>
              <a:avLst/>
              <a:gdLst>
                <a:gd name="T0" fmla="*/ 114 w 19"/>
                <a:gd name="T1" fmla="*/ 72 h 12"/>
                <a:gd name="T2" fmla="*/ 84 w 19"/>
                <a:gd name="T3" fmla="*/ 0 h 12"/>
                <a:gd name="T4" fmla="*/ 24 w 19"/>
                <a:gd name="T5" fmla="*/ 0 h 12"/>
                <a:gd name="T6" fmla="*/ 0 w 19"/>
                <a:gd name="T7" fmla="*/ 72 h 12"/>
                <a:gd name="T8" fmla="*/ 114 w 19"/>
                <a:gd name="T9" fmla="*/ 72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2"/>
                <a:gd name="T17" fmla="*/ 19 w 19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2">
                  <a:moveTo>
                    <a:pt x="19" y="12"/>
                  </a:moveTo>
                  <a:lnTo>
                    <a:pt x="14" y="0"/>
                  </a:lnTo>
                  <a:lnTo>
                    <a:pt x="4" y="0"/>
                  </a:lnTo>
                  <a:lnTo>
                    <a:pt x="0" y="12"/>
                  </a:lnTo>
                  <a:lnTo>
                    <a:pt x="19" y="12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77" name="Freeform 31"/>
            <p:cNvSpPr>
              <a:spLocks/>
            </p:cNvSpPr>
            <p:nvPr/>
          </p:nvSpPr>
          <p:spPr bwMode="auto">
            <a:xfrm>
              <a:off x="945" y="1425"/>
              <a:ext cx="60" cy="42"/>
            </a:xfrm>
            <a:custGeom>
              <a:avLst/>
              <a:gdLst>
                <a:gd name="T0" fmla="*/ 0 w 10"/>
                <a:gd name="T1" fmla="*/ 0 h 7"/>
                <a:gd name="T2" fmla="*/ 60 w 10"/>
                <a:gd name="T3" fmla="*/ 0 h 7"/>
                <a:gd name="T4" fmla="*/ 54 w 10"/>
                <a:gd name="T5" fmla="*/ 42 h 7"/>
                <a:gd name="T6" fmla="*/ 6 w 10"/>
                <a:gd name="T7" fmla="*/ 42 h 7"/>
                <a:gd name="T8" fmla="*/ 0 w 10"/>
                <a:gd name="T9" fmla="*/ 0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"/>
                <a:gd name="T16" fmla="*/ 0 h 7"/>
                <a:gd name="T17" fmla="*/ 10 w 10"/>
                <a:gd name="T18" fmla="*/ 7 h 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" h="7">
                  <a:moveTo>
                    <a:pt x="0" y="0"/>
                  </a:moveTo>
                  <a:lnTo>
                    <a:pt x="10" y="0"/>
                  </a:lnTo>
                  <a:lnTo>
                    <a:pt x="9" y="7"/>
                  </a:lnTo>
                  <a:lnTo>
                    <a:pt x="1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78" name="Freeform 32"/>
            <p:cNvSpPr>
              <a:spLocks/>
            </p:cNvSpPr>
            <p:nvPr/>
          </p:nvSpPr>
          <p:spPr bwMode="auto">
            <a:xfrm>
              <a:off x="453" y="957"/>
              <a:ext cx="342" cy="366"/>
            </a:xfrm>
            <a:custGeom>
              <a:avLst/>
              <a:gdLst>
                <a:gd name="T0" fmla="*/ 342 w 57"/>
                <a:gd name="T1" fmla="*/ 294 h 61"/>
                <a:gd name="T2" fmla="*/ 36 w 57"/>
                <a:gd name="T3" fmla="*/ 0 h 61"/>
                <a:gd name="T4" fmla="*/ 0 w 57"/>
                <a:gd name="T5" fmla="*/ 0 h 61"/>
                <a:gd name="T6" fmla="*/ 18 w 57"/>
                <a:gd name="T7" fmla="*/ 366 h 61"/>
                <a:gd name="T8" fmla="*/ 42 w 57"/>
                <a:gd name="T9" fmla="*/ 366 h 61"/>
                <a:gd name="T10" fmla="*/ 30 w 57"/>
                <a:gd name="T11" fmla="*/ 60 h 61"/>
                <a:gd name="T12" fmla="*/ 312 w 57"/>
                <a:gd name="T13" fmla="*/ 324 h 61"/>
                <a:gd name="T14" fmla="*/ 342 w 57"/>
                <a:gd name="T15" fmla="*/ 294 h 6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7"/>
                <a:gd name="T25" fmla="*/ 0 h 61"/>
                <a:gd name="T26" fmla="*/ 57 w 57"/>
                <a:gd name="T27" fmla="*/ 61 h 61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7" h="61">
                  <a:moveTo>
                    <a:pt x="57" y="49"/>
                  </a:moveTo>
                  <a:lnTo>
                    <a:pt x="6" y="0"/>
                  </a:lnTo>
                  <a:lnTo>
                    <a:pt x="0" y="0"/>
                  </a:lnTo>
                  <a:lnTo>
                    <a:pt x="3" y="61"/>
                  </a:lnTo>
                  <a:lnTo>
                    <a:pt x="7" y="61"/>
                  </a:lnTo>
                  <a:lnTo>
                    <a:pt x="5" y="10"/>
                  </a:lnTo>
                  <a:lnTo>
                    <a:pt x="52" y="54"/>
                  </a:lnTo>
                  <a:lnTo>
                    <a:pt x="57" y="49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79" name="Oval 33"/>
            <p:cNvSpPr>
              <a:spLocks noChangeArrowheads="1"/>
            </p:cNvSpPr>
            <p:nvPr/>
          </p:nvSpPr>
          <p:spPr bwMode="auto">
            <a:xfrm>
              <a:off x="729" y="1437"/>
              <a:ext cx="168" cy="16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grpSp>
        <p:nvGrpSpPr>
          <p:cNvPr id="12291" name="Group 36"/>
          <p:cNvGrpSpPr>
            <a:grpSpLocks noChangeAspect="1"/>
          </p:cNvGrpSpPr>
          <p:nvPr/>
        </p:nvGrpSpPr>
        <p:grpSpPr bwMode="auto">
          <a:xfrm>
            <a:off x="2562225" y="2555875"/>
            <a:ext cx="1638300" cy="1028700"/>
            <a:chOff x="1677" y="957"/>
            <a:chExt cx="1032" cy="648"/>
          </a:xfrm>
        </p:grpSpPr>
        <p:sp>
          <p:nvSpPr>
            <p:cNvPr id="12449" name="Freeform 37"/>
            <p:cNvSpPr>
              <a:spLocks/>
            </p:cNvSpPr>
            <p:nvPr/>
          </p:nvSpPr>
          <p:spPr bwMode="auto">
            <a:xfrm>
              <a:off x="1731" y="1323"/>
              <a:ext cx="18" cy="18"/>
            </a:xfrm>
            <a:custGeom>
              <a:avLst/>
              <a:gdLst>
                <a:gd name="T0" fmla="*/ 12 w 3"/>
                <a:gd name="T1" fmla="*/ 0 h 3"/>
                <a:gd name="T2" fmla="*/ 12 w 3"/>
                <a:gd name="T3" fmla="*/ 0 h 3"/>
                <a:gd name="T4" fmla="*/ 18 w 3"/>
                <a:gd name="T5" fmla="*/ 6 h 3"/>
                <a:gd name="T6" fmla="*/ 18 w 3"/>
                <a:gd name="T7" fmla="*/ 12 h 3"/>
                <a:gd name="T8" fmla="*/ 12 w 3"/>
                <a:gd name="T9" fmla="*/ 18 h 3"/>
                <a:gd name="T10" fmla="*/ 12 w 3"/>
                <a:gd name="T11" fmla="*/ 18 h 3"/>
                <a:gd name="T12" fmla="*/ 0 w 3"/>
                <a:gd name="T13" fmla="*/ 12 h 3"/>
                <a:gd name="T14" fmla="*/ 0 w 3"/>
                <a:gd name="T15" fmla="*/ 6 h 3"/>
                <a:gd name="T16" fmla="*/ 12 w 3"/>
                <a:gd name="T17" fmla="*/ 0 h 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"/>
                <a:gd name="T28" fmla="*/ 0 h 3"/>
                <a:gd name="T29" fmla="*/ 3 w 3"/>
                <a:gd name="T30" fmla="*/ 3 h 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" h="3">
                  <a:moveTo>
                    <a:pt x="2" y="0"/>
                  </a:moveTo>
                  <a:lnTo>
                    <a:pt x="2" y="0"/>
                  </a:lnTo>
                  <a:cubicBezTo>
                    <a:pt x="2" y="0"/>
                    <a:pt x="3" y="0"/>
                    <a:pt x="3" y="1"/>
                  </a:cubicBezTo>
                  <a:lnTo>
                    <a:pt x="3" y="2"/>
                  </a:lnTo>
                  <a:cubicBezTo>
                    <a:pt x="3" y="3"/>
                    <a:pt x="2" y="3"/>
                    <a:pt x="2" y="3"/>
                  </a:cubicBezTo>
                  <a:cubicBezTo>
                    <a:pt x="1" y="3"/>
                    <a:pt x="0" y="3"/>
                    <a:pt x="0" y="2"/>
                  </a:cubicBezTo>
                  <a:lnTo>
                    <a:pt x="0" y="1"/>
                  </a:lnTo>
                  <a:cubicBezTo>
                    <a:pt x="0" y="0"/>
                    <a:pt x="1" y="0"/>
                    <a:pt x="2" y="0"/>
                  </a:cubicBezTo>
                  <a:close/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50" name="Freeform 38"/>
            <p:cNvSpPr>
              <a:spLocks/>
            </p:cNvSpPr>
            <p:nvPr/>
          </p:nvSpPr>
          <p:spPr bwMode="auto">
            <a:xfrm>
              <a:off x="2145" y="1215"/>
              <a:ext cx="210" cy="210"/>
            </a:xfrm>
            <a:custGeom>
              <a:avLst/>
              <a:gdLst>
                <a:gd name="T0" fmla="*/ 114 w 35"/>
                <a:gd name="T1" fmla="*/ 12 h 35"/>
                <a:gd name="T2" fmla="*/ 108 w 35"/>
                <a:gd name="T3" fmla="*/ 0 h 35"/>
                <a:gd name="T4" fmla="*/ 210 w 35"/>
                <a:gd name="T5" fmla="*/ 0 h 35"/>
                <a:gd name="T6" fmla="*/ 210 w 35"/>
                <a:gd name="T7" fmla="*/ 150 h 35"/>
                <a:gd name="T8" fmla="*/ 156 w 35"/>
                <a:gd name="T9" fmla="*/ 210 h 35"/>
                <a:gd name="T10" fmla="*/ 36 w 35"/>
                <a:gd name="T11" fmla="*/ 210 h 35"/>
                <a:gd name="T12" fmla="*/ 6 w 35"/>
                <a:gd name="T13" fmla="*/ 174 h 35"/>
                <a:gd name="T14" fmla="*/ 114 w 35"/>
                <a:gd name="T15" fmla="*/ 12 h 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5"/>
                <a:gd name="T25" fmla="*/ 0 h 35"/>
                <a:gd name="T26" fmla="*/ 35 w 35"/>
                <a:gd name="T27" fmla="*/ 35 h 3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5" h="35">
                  <a:moveTo>
                    <a:pt x="19" y="2"/>
                  </a:moveTo>
                  <a:lnTo>
                    <a:pt x="18" y="0"/>
                  </a:lnTo>
                  <a:lnTo>
                    <a:pt x="35" y="0"/>
                  </a:lnTo>
                  <a:lnTo>
                    <a:pt x="35" y="25"/>
                  </a:lnTo>
                  <a:lnTo>
                    <a:pt x="26" y="35"/>
                  </a:lnTo>
                  <a:lnTo>
                    <a:pt x="6" y="35"/>
                  </a:lnTo>
                  <a:lnTo>
                    <a:pt x="1" y="29"/>
                  </a:lnTo>
                  <a:cubicBezTo>
                    <a:pt x="0" y="22"/>
                    <a:pt x="5" y="9"/>
                    <a:pt x="19" y="2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51" name="Freeform 39"/>
            <p:cNvSpPr>
              <a:spLocks/>
            </p:cNvSpPr>
            <p:nvPr/>
          </p:nvSpPr>
          <p:spPr bwMode="auto">
            <a:xfrm>
              <a:off x="2175" y="1245"/>
              <a:ext cx="156" cy="138"/>
            </a:xfrm>
            <a:custGeom>
              <a:avLst/>
              <a:gdLst>
                <a:gd name="T0" fmla="*/ 90 w 26"/>
                <a:gd name="T1" fmla="*/ 0 h 23"/>
                <a:gd name="T2" fmla="*/ 0 w 26"/>
                <a:gd name="T3" fmla="*/ 138 h 23"/>
                <a:gd name="T4" fmla="*/ 156 w 26"/>
                <a:gd name="T5" fmla="*/ 114 h 23"/>
                <a:gd name="T6" fmla="*/ 156 w 26"/>
                <a:gd name="T7" fmla="*/ 0 h 23"/>
                <a:gd name="T8" fmla="*/ 90 w 26"/>
                <a:gd name="T9" fmla="*/ 0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"/>
                <a:gd name="T16" fmla="*/ 0 h 23"/>
                <a:gd name="T17" fmla="*/ 26 w 26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" h="23">
                  <a:moveTo>
                    <a:pt x="15" y="0"/>
                  </a:moveTo>
                  <a:cubicBezTo>
                    <a:pt x="6" y="6"/>
                    <a:pt x="0" y="15"/>
                    <a:pt x="0" y="23"/>
                  </a:cubicBezTo>
                  <a:cubicBezTo>
                    <a:pt x="10" y="23"/>
                    <a:pt x="18" y="21"/>
                    <a:pt x="26" y="19"/>
                  </a:cubicBezTo>
                  <a:lnTo>
                    <a:pt x="26" y="0"/>
                  </a:lnTo>
                  <a:cubicBezTo>
                    <a:pt x="22" y="0"/>
                    <a:pt x="19" y="0"/>
                    <a:pt x="15" y="0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52" name="Rectangle 40"/>
            <p:cNvSpPr>
              <a:spLocks noChangeArrowheads="1"/>
            </p:cNvSpPr>
            <p:nvPr/>
          </p:nvSpPr>
          <p:spPr bwMode="auto">
            <a:xfrm>
              <a:off x="2007" y="1467"/>
              <a:ext cx="252" cy="54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53" name="Rectangle 41"/>
            <p:cNvSpPr>
              <a:spLocks noChangeArrowheads="1"/>
            </p:cNvSpPr>
            <p:nvPr/>
          </p:nvSpPr>
          <p:spPr bwMode="auto">
            <a:xfrm>
              <a:off x="1713" y="1341"/>
              <a:ext cx="54" cy="132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54" name="Oval 42"/>
            <p:cNvSpPr>
              <a:spLocks noChangeArrowheads="1"/>
            </p:cNvSpPr>
            <p:nvPr/>
          </p:nvSpPr>
          <p:spPr bwMode="auto">
            <a:xfrm>
              <a:off x="1677" y="1383"/>
              <a:ext cx="54" cy="54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55" name="Oval 43"/>
            <p:cNvSpPr>
              <a:spLocks noChangeArrowheads="1"/>
            </p:cNvSpPr>
            <p:nvPr/>
          </p:nvSpPr>
          <p:spPr bwMode="auto">
            <a:xfrm>
              <a:off x="1749" y="1383"/>
              <a:ext cx="48" cy="54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56" name="Rectangle 44"/>
            <p:cNvSpPr>
              <a:spLocks noChangeArrowheads="1"/>
            </p:cNvSpPr>
            <p:nvPr/>
          </p:nvSpPr>
          <p:spPr bwMode="auto">
            <a:xfrm>
              <a:off x="1683" y="1473"/>
              <a:ext cx="108" cy="24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57" name="Oval 45"/>
            <p:cNvSpPr>
              <a:spLocks noChangeArrowheads="1"/>
            </p:cNvSpPr>
            <p:nvPr/>
          </p:nvSpPr>
          <p:spPr bwMode="auto">
            <a:xfrm>
              <a:off x="1899" y="1467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58" name="Oval 46"/>
            <p:cNvSpPr>
              <a:spLocks noChangeArrowheads="1"/>
            </p:cNvSpPr>
            <p:nvPr/>
          </p:nvSpPr>
          <p:spPr bwMode="auto">
            <a:xfrm>
              <a:off x="2055" y="1467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59" name="Freeform 47"/>
            <p:cNvSpPr>
              <a:spLocks/>
            </p:cNvSpPr>
            <p:nvPr/>
          </p:nvSpPr>
          <p:spPr bwMode="auto">
            <a:xfrm>
              <a:off x="2301" y="1341"/>
              <a:ext cx="408" cy="186"/>
            </a:xfrm>
            <a:custGeom>
              <a:avLst/>
              <a:gdLst>
                <a:gd name="T0" fmla="*/ 0 w 68"/>
                <a:gd name="T1" fmla="*/ 126 h 31"/>
                <a:gd name="T2" fmla="*/ 0 w 68"/>
                <a:gd name="T3" fmla="*/ 186 h 31"/>
                <a:gd name="T4" fmla="*/ 276 w 68"/>
                <a:gd name="T5" fmla="*/ 186 h 31"/>
                <a:gd name="T6" fmla="*/ 408 w 68"/>
                <a:gd name="T7" fmla="*/ 144 h 31"/>
                <a:gd name="T8" fmla="*/ 396 w 68"/>
                <a:gd name="T9" fmla="*/ 36 h 31"/>
                <a:gd name="T10" fmla="*/ 246 w 68"/>
                <a:gd name="T11" fmla="*/ 0 h 31"/>
                <a:gd name="T12" fmla="*/ 102 w 68"/>
                <a:gd name="T13" fmla="*/ 0 h 31"/>
                <a:gd name="T14" fmla="*/ 54 w 68"/>
                <a:gd name="T15" fmla="*/ 120 h 31"/>
                <a:gd name="T16" fmla="*/ 0 w 68"/>
                <a:gd name="T17" fmla="*/ 126 h 3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8"/>
                <a:gd name="T28" fmla="*/ 0 h 31"/>
                <a:gd name="T29" fmla="*/ 68 w 68"/>
                <a:gd name="T30" fmla="*/ 31 h 3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8" h="31">
                  <a:moveTo>
                    <a:pt x="0" y="21"/>
                  </a:moveTo>
                  <a:lnTo>
                    <a:pt x="0" y="31"/>
                  </a:lnTo>
                  <a:lnTo>
                    <a:pt x="46" y="31"/>
                  </a:lnTo>
                  <a:lnTo>
                    <a:pt x="68" y="24"/>
                  </a:lnTo>
                  <a:lnTo>
                    <a:pt x="66" y="6"/>
                  </a:lnTo>
                  <a:lnTo>
                    <a:pt x="41" y="0"/>
                  </a:lnTo>
                  <a:lnTo>
                    <a:pt x="17" y="0"/>
                  </a:lnTo>
                  <a:lnTo>
                    <a:pt x="9" y="20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60" name="Oval 48"/>
            <p:cNvSpPr>
              <a:spLocks noChangeArrowheads="1"/>
            </p:cNvSpPr>
            <p:nvPr/>
          </p:nvSpPr>
          <p:spPr bwMode="auto">
            <a:xfrm>
              <a:off x="2421" y="1437"/>
              <a:ext cx="168" cy="16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61" name="Freeform 49"/>
            <p:cNvSpPr>
              <a:spLocks/>
            </p:cNvSpPr>
            <p:nvPr/>
          </p:nvSpPr>
          <p:spPr bwMode="auto">
            <a:xfrm>
              <a:off x="2025" y="1251"/>
              <a:ext cx="78" cy="144"/>
            </a:xfrm>
            <a:custGeom>
              <a:avLst/>
              <a:gdLst>
                <a:gd name="T0" fmla="*/ 0 w 13"/>
                <a:gd name="T1" fmla="*/ 30 h 24"/>
                <a:gd name="T2" fmla="*/ 18 w 13"/>
                <a:gd name="T3" fmla="*/ 144 h 24"/>
                <a:gd name="T4" fmla="*/ 78 w 13"/>
                <a:gd name="T5" fmla="*/ 138 h 24"/>
                <a:gd name="T6" fmla="*/ 30 w 13"/>
                <a:gd name="T7" fmla="*/ 0 h 24"/>
                <a:gd name="T8" fmla="*/ 0 w 13"/>
                <a:gd name="T9" fmla="*/ 30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"/>
                <a:gd name="T16" fmla="*/ 0 h 24"/>
                <a:gd name="T17" fmla="*/ 13 w 13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" h="24">
                  <a:moveTo>
                    <a:pt x="0" y="5"/>
                  </a:moveTo>
                  <a:lnTo>
                    <a:pt x="3" y="24"/>
                  </a:lnTo>
                  <a:lnTo>
                    <a:pt x="13" y="2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62" name="Freeform 50"/>
            <p:cNvSpPr>
              <a:spLocks/>
            </p:cNvSpPr>
            <p:nvPr/>
          </p:nvSpPr>
          <p:spPr bwMode="auto">
            <a:xfrm>
              <a:off x="2019" y="1389"/>
              <a:ext cx="114" cy="78"/>
            </a:xfrm>
            <a:custGeom>
              <a:avLst/>
              <a:gdLst>
                <a:gd name="T0" fmla="*/ 114 w 19"/>
                <a:gd name="T1" fmla="*/ 78 h 13"/>
                <a:gd name="T2" fmla="*/ 84 w 19"/>
                <a:gd name="T3" fmla="*/ 0 h 13"/>
                <a:gd name="T4" fmla="*/ 24 w 19"/>
                <a:gd name="T5" fmla="*/ 6 h 13"/>
                <a:gd name="T6" fmla="*/ 0 w 19"/>
                <a:gd name="T7" fmla="*/ 78 h 13"/>
                <a:gd name="T8" fmla="*/ 114 w 19"/>
                <a:gd name="T9" fmla="*/ 78 h 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3"/>
                <a:gd name="T17" fmla="*/ 19 w 19"/>
                <a:gd name="T18" fmla="*/ 13 h 1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3">
                  <a:moveTo>
                    <a:pt x="19" y="13"/>
                  </a:moveTo>
                  <a:lnTo>
                    <a:pt x="14" y="0"/>
                  </a:lnTo>
                  <a:lnTo>
                    <a:pt x="4" y="1"/>
                  </a:lnTo>
                  <a:lnTo>
                    <a:pt x="0" y="13"/>
                  </a:lnTo>
                  <a:lnTo>
                    <a:pt x="19" y="13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63" name="Freeform 51"/>
            <p:cNvSpPr>
              <a:spLocks/>
            </p:cNvSpPr>
            <p:nvPr/>
          </p:nvSpPr>
          <p:spPr bwMode="auto">
            <a:xfrm>
              <a:off x="2205" y="1425"/>
              <a:ext cx="60" cy="42"/>
            </a:xfrm>
            <a:custGeom>
              <a:avLst/>
              <a:gdLst>
                <a:gd name="T0" fmla="*/ 0 w 10"/>
                <a:gd name="T1" fmla="*/ 0 h 7"/>
                <a:gd name="T2" fmla="*/ 60 w 10"/>
                <a:gd name="T3" fmla="*/ 0 h 7"/>
                <a:gd name="T4" fmla="*/ 54 w 10"/>
                <a:gd name="T5" fmla="*/ 42 h 7"/>
                <a:gd name="T6" fmla="*/ 0 w 10"/>
                <a:gd name="T7" fmla="*/ 42 h 7"/>
                <a:gd name="T8" fmla="*/ 0 w 10"/>
                <a:gd name="T9" fmla="*/ 0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"/>
                <a:gd name="T16" fmla="*/ 0 h 7"/>
                <a:gd name="T17" fmla="*/ 10 w 10"/>
                <a:gd name="T18" fmla="*/ 7 h 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" h="7">
                  <a:moveTo>
                    <a:pt x="0" y="0"/>
                  </a:moveTo>
                  <a:lnTo>
                    <a:pt x="10" y="0"/>
                  </a:lnTo>
                  <a:lnTo>
                    <a:pt x="9" y="7"/>
                  </a:lnTo>
                  <a:lnTo>
                    <a:pt x="0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64" name="Freeform 52"/>
            <p:cNvSpPr>
              <a:spLocks/>
            </p:cNvSpPr>
            <p:nvPr/>
          </p:nvSpPr>
          <p:spPr bwMode="auto">
            <a:xfrm>
              <a:off x="1713" y="957"/>
              <a:ext cx="342" cy="366"/>
            </a:xfrm>
            <a:custGeom>
              <a:avLst/>
              <a:gdLst>
                <a:gd name="T0" fmla="*/ 342 w 57"/>
                <a:gd name="T1" fmla="*/ 294 h 61"/>
                <a:gd name="T2" fmla="*/ 36 w 57"/>
                <a:gd name="T3" fmla="*/ 0 h 61"/>
                <a:gd name="T4" fmla="*/ 0 w 57"/>
                <a:gd name="T5" fmla="*/ 0 h 61"/>
                <a:gd name="T6" fmla="*/ 12 w 57"/>
                <a:gd name="T7" fmla="*/ 366 h 61"/>
                <a:gd name="T8" fmla="*/ 36 w 57"/>
                <a:gd name="T9" fmla="*/ 366 h 61"/>
                <a:gd name="T10" fmla="*/ 30 w 57"/>
                <a:gd name="T11" fmla="*/ 60 h 61"/>
                <a:gd name="T12" fmla="*/ 312 w 57"/>
                <a:gd name="T13" fmla="*/ 324 h 61"/>
                <a:gd name="T14" fmla="*/ 342 w 57"/>
                <a:gd name="T15" fmla="*/ 294 h 6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7"/>
                <a:gd name="T25" fmla="*/ 0 h 61"/>
                <a:gd name="T26" fmla="*/ 57 w 57"/>
                <a:gd name="T27" fmla="*/ 61 h 61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7" h="61">
                  <a:moveTo>
                    <a:pt x="57" y="49"/>
                  </a:moveTo>
                  <a:lnTo>
                    <a:pt x="6" y="0"/>
                  </a:lnTo>
                  <a:lnTo>
                    <a:pt x="0" y="0"/>
                  </a:lnTo>
                  <a:lnTo>
                    <a:pt x="2" y="61"/>
                  </a:lnTo>
                  <a:lnTo>
                    <a:pt x="6" y="61"/>
                  </a:lnTo>
                  <a:lnTo>
                    <a:pt x="5" y="10"/>
                  </a:lnTo>
                  <a:lnTo>
                    <a:pt x="52" y="54"/>
                  </a:lnTo>
                  <a:lnTo>
                    <a:pt x="57" y="49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grpSp>
        <p:nvGrpSpPr>
          <p:cNvPr id="12292" name="Group 55"/>
          <p:cNvGrpSpPr>
            <a:grpSpLocks noChangeAspect="1"/>
          </p:cNvGrpSpPr>
          <p:nvPr/>
        </p:nvGrpSpPr>
        <p:grpSpPr bwMode="auto">
          <a:xfrm>
            <a:off x="4752975" y="2524125"/>
            <a:ext cx="1752600" cy="1057275"/>
            <a:chOff x="3117" y="912"/>
            <a:chExt cx="1104" cy="666"/>
          </a:xfrm>
        </p:grpSpPr>
        <p:sp>
          <p:nvSpPr>
            <p:cNvPr id="12432" name="Rectangle 56"/>
            <p:cNvSpPr>
              <a:spLocks noChangeArrowheads="1"/>
            </p:cNvSpPr>
            <p:nvPr/>
          </p:nvSpPr>
          <p:spPr bwMode="auto">
            <a:xfrm>
              <a:off x="3453" y="1446"/>
              <a:ext cx="264" cy="54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33" name="Oval 57"/>
            <p:cNvSpPr>
              <a:spLocks noChangeArrowheads="1"/>
            </p:cNvSpPr>
            <p:nvPr/>
          </p:nvSpPr>
          <p:spPr bwMode="auto">
            <a:xfrm>
              <a:off x="3351" y="1440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34" name="Oval 58"/>
            <p:cNvSpPr>
              <a:spLocks noChangeArrowheads="1"/>
            </p:cNvSpPr>
            <p:nvPr/>
          </p:nvSpPr>
          <p:spPr bwMode="auto">
            <a:xfrm>
              <a:off x="3519" y="1440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35" name="Freeform 59"/>
            <p:cNvSpPr>
              <a:spLocks/>
            </p:cNvSpPr>
            <p:nvPr/>
          </p:nvSpPr>
          <p:spPr bwMode="auto">
            <a:xfrm>
              <a:off x="3765" y="1314"/>
              <a:ext cx="456" cy="180"/>
            </a:xfrm>
            <a:custGeom>
              <a:avLst/>
              <a:gdLst>
                <a:gd name="T0" fmla="*/ 0 w 76"/>
                <a:gd name="T1" fmla="*/ 120 h 30"/>
                <a:gd name="T2" fmla="*/ 0 w 76"/>
                <a:gd name="T3" fmla="*/ 180 h 30"/>
                <a:gd name="T4" fmla="*/ 312 w 76"/>
                <a:gd name="T5" fmla="*/ 180 h 30"/>
                <a:gd name="T6" fmla="*/ 456 w 76"/>
                <a:gd name="T7" fmla="*/ 138 h 30"/>
                <a:gd name="T8" fmla="*/ 438 w 76"/>
                <a:gd name="T9" fmla="*/ 30 h 30"/>
                <a:gd name="T10" fmla="*/ 276 w 76"/>
                <a:gd name="T11" fmla="*/ 0 h 30"/>
                <a:gd name="T12" fmla="*/ 114 w 76"/>
                <a:gd name="T13" fmla="*/ 0 h 30"/>
                <a:gd name="T14" fmla="*/ 60 w 76"/>
                <a:gd name="T15" fmla="*/ 114 h 30"/>
                <a:gd name="T16" fmla="*/ 0 w 76"/>
                <a:gd name="T17" fmla="*/ 120 h 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"/>
                <a:gd name="T28" fmla="*/ 0 h 30"/>
                <a:gd name="T29" fmla="*/ 76 w 76"/>
                <a:gd name="T30" fmla="*/ 30 h 3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" h="30">
                  <a:moveTo>
                    <a:pt x="0" y="20"/>
                  </a:moveTo>
                  <a:lnTo>
                    <a:pt x="0" y="30"/>
                  </a:lnTo>
                  <a:lnTo>
                    <a:pt x="52" y="30"/>
                  </a:lnTo>
                  <a:lnTo>
                    <a:pt x="76" y="23"/>
                  </a:lnTo>
                  <a:lnTo>
                    <a:pt x="73" y="5"/>
                  </a:lnTo>
                  <a:lnTo>
                    <a:pt x="46" y="0"/>
                  </a:lnTo>
                  <a:lnTo>
                    <a:pt x="19" y="0"/>
                  </a:lnTo>
                  <a:lnTo>
                    <a:pt x="10" y="19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36" name="Freeform 60"/>
            <p:cNvSpPr>
              <a:spLocks/>
            </p:cNvSpPr>
            <p:nvPr/>
          </p:nvSpPr>
          <p:spPr bwMode="auto">
            <a:xfrm>
              <a:off x="3609" y="1182"/>
              <a:ext cx="216" cy="210"/>
            </a:xfrm>
            <a:custGeom>
              <a:avLst/>
              <a:gdLst>
                <a:gd name="T0" fmla="*/ 120 w 36"/>
                <a:gd name="T1" fmla="*/ 12 h 35"/>
                <a:gd name="T2" fmla="*/ 114 w 36"/>
                <a:gd name="T3" fmla="*/ 0 h 35"/>
                <a:gd name="T4" fmla="*/ 210 w 36"/>
                <a:gd name="T5" fmla="*/ 0 h 35"/>
                <a:gd name="T6" fmla="*/ 216 w 36"/>
                <a:gd name="T7" fmla="*/ 156 h 35"/>
                <a:gd name="T8" fmla="*/ 156 w 36"/>
                <a:gd name="T9" fmla="*/ 210 h 35"/>
                <a:gd name="T10" fmla="*/ 36 w 36"/>
                <a:gd name="T11" fmla="*/ 210 h 35"/>
                <a:gd name="T12" fmla="*/ 6 w 36"/>
                <a:gd name="T13" fmla="*/ 180 h 35"/>
                <a:gd name="T14" fmla="*/ 120 w 36"/>
                <a:gd name="T15" fmla="*/ 12 h 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6"/>
                <a:gd name="T25" fmla="*/ 0 h 35"/>
                <a:gd name="T26" fmla="*/ 36 w 36"/>
                <a:gd name="T27" fmla="*/ 35 h 3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6" h="35">
                  <a:moveTo>
                    <a:pt x="20" y="2"/>
                  </a:moveTo>
                  <a:lnTo>
                    <a:pt x="19" y="0"/>
                  </a:lnTo>
                  <a:lnTo>
                    <a:pt x="35" y="0"/>
                  </a:lnTo>
                  <a:lnTo>
                    <a:pt x="36" y="26"/>
                  </a:lnTo>
                  <a:lnTo>
                    <a:pt x="26" y="35"/>
                  </a:lnTo>
                  <a:lnTo>
                    <a:pt x="6" y="35"/>
                  </a:lnTo>
                  <a:lnTo>
                    <a:pt x="1" y="30"/>
                  </a:lnTo>
                  <a:cubicBezTo>
                    <a:pt x="0" y="22"/>
                    <a:pt x="5" y="9"/>
                    <a:pt x="20" y="2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37" name="Freeform 61"/>
            <p:cNvSpPr>
              <a:spLocks/>
            </p:cNvSpPr>
            <p:nvPr/>
          </p:nvSpPr>
          <p:spPr bwMode="auto">
            <a:xfrm>
              <a:off x="3639" y="1218"/>
              <a:ext cx="156" cy="132"/>
            </a:xfrm>
            <a:custGeom>
              <a:avLst/>
              <a:gdLst>
                <a:gd name="T0" fmla="*/ 90 w 26"/>
                <a:gd name="T1" fmla="*/ 0 h 22"/>
                <a:gd name="T2" fmla="*/ 0 w 26"/>
                <a:gd name="T3" fmla="*/ 132 h 22"/>
                <a:gd name="T4" fmla="*/ 156 w 26"/>
                <a:gd name="T5" fmla="*/ 108 h 22"/>
                <a:gd name="T6" fmla="*/ 156 w 26"/>
                <a:gd name="T7" fmla="*/ 0 h 22"/>
                <a:gd name="T8" fmla="*/ 90 w 26"/>
                <a:gd name="T9" fmla="*/ 0 h 2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"/>
                <a:gd name="T16" fmla="*/ 0 h 22"/>
                <a:gd name="T17" fmla="*/ 26 w 26"/>
                <a:gd name="T18" fmla="*/ 22 h 2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" h="22">
                  <a:moveTo>
                    <a:pt x="15" y="0"/>
                  </a:moveTo>
                  <a:cubicBezTo>
                    <a:pt x="6" y="6"/>
                    <a:pt x="0" y="14"/>
                    <a:pt x="0" y="22"/>
                  </a:cubicBezTo>
                  <a:cubicBezTo>
                    <a:pt x="10" y="22"/>
                    <a:pt x="18" y="21"/>
                    <a:pt x="26" y="18"/>
                  </a:cubicBezTo>
                  <a:lnTo>
                    <a:pt x="26" y="0"/>
                  </a:lnTo>
                  <a:cubicBezTo>
                    <a:pt x="23" y="0"/>
                    <a:pt x="19" y="0"/>
                    <a:pt x="15" y="0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38" name="Freeform 62"/>
            <p:cNvSpPr>
              <a:spLocks/>
            </p:cNvSpPr>
            <p:nvPr/>
          </p:nvSpPr>
          <p:spPr bwMode="auto">
            <a:xfrm>
              <a:off x="3489" y="1218"/>
              <a:ext cx="78" cy="144"/>
            </a:xfrm>
            <a:custGeom>
              <a:avLst/>
              <a:gdLst>
                <a:gd name="T0" fmla="*/ 0 w 13"/>
                <a:gd name="T1" fmla="*/ 36 h 24"/>
                <a:gd name="T2" fmla="*/ 18 w 13"/>
                <a:gd name="T3" fmla="*/ 144 h 24"/>
                <a:gd name="T4" fmla="*/ 78 w 13"/>
                <a:gd name="T5" fmla="*/ 144 h 24"/>
                <a:gd name="T6" fmla="*/ 30 w 13"/>
                <a:gd name="T7" fmla="*/ 0 h 24"/>
                <a:gd name="T8" fmla="*/ 0 w 13"/>
                <a:gd name="T9" fmla="*/ 36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"/>
                <a:gd name="T16" fmla="*/ 0 h 24"/>
                <a:gd name="T17" fmla="*/ 13 w 13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" h="24">
                  <a:moveTo>
                    <a:pt x="0" y="6"/>
                  </a:moveTo>
                  <a:lnTo>
                    <a:pt x="3" y="24"/>
                  </a:lnTo>
                  <a:lnTo>
                    <a:pt x="13" y="24"/>
                  </a:lnTo>
                  <a:lnTo>
                    <a:pt x="5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39" name="Freeform 63"/>
            <p:cNvSpPr>
              <a:spLocks/>
            </p:cNvSpPr>
            <p:nvPr/>
          </p:nvSpPr>
          <p:spPr bwMode="auto">
            <a:xfrm>
              <a:off x="3483" y="1362"/>
              <a:ext cx="114" cy="78"/>
            </a:xfrm>
            <a:custGeom>
              <a:avLst/>
              <a:gdLst>
                <a:gd name="T0" fmla="*/ 114 w 19"/>
                <a:gd name="T1" fmla="*/ 78 h 13"/>
                <a:gd name="T2" fmla="*/ 84 w 19"/>
                <a:gd name="T3" fmla="*/ 0 h 13"/>
                <a:gd name="T4" fmla="*/ 24 w 19"/>
                <a:gd name="T5" fmla="*/ 0 h 13"/>
                <a:gd name="T6" fmla="*/ 0 w 19"/>
                <a:gd name="T7" fmla="*/ 78 h 13"/>
                <a:gd name="T8" fmla="*/ 114 w 19"/>
                <a:gd name="T9" fmla="*/ 78 h 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3"/>
                <a:gd name="T17" fmla="*/ 19 w 19"/>
                <a:gd name="T18" fmla="*/ 13 h 1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3">
                  <a:moveTo>
                    <a:pt x="19" y="13"/>
                  </a:moveTo>
                  <a:lnTo>
                    <a:pt x="14" y="0"/>
                  </a:lnTo>
                  <a:lnTo>
                    <a:pt x="4" y="0"/>
                  </a:lnTo>
                  <a:lnTo>
                    <a:pt x="0" y="13"/>
                  </a:lnTo>
                  <a:lnTo>
                    <a:pt x="19" y="13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40" name="Freeform 64"/>
            <p:cNvSpPr>
              <a:spLocks/>
            </p:cNvSpPr>
            <p:nvPr/>
          </p:nvSpPr>
          <p:spPr bwMode="auto">
            <a:xfrm>
              <a:off x="3669" y="1392"/>
              <a:ext cx="60" cy="48"/>
            </a:xfrm>
            <a:custGeom>
              <a:avLst/>
              <a:gdLst>
                <a:gd name="T0" fmla="*/ 0 w 10"/>
                <a:gd name="T1" fmla="*/ 0 h 8"/>
                <a:gd name="T2" fmla="*/ 60 w 10"/>
                <a:gd name="T3" fmla="*/ 0 h 8"/>
                <a:gd name="T4" fmla="*/ 54 w 10"/>
                <a:gd name="T5" fmla="*/ 48 h 8"/>
                <a:gd name="T6" fmla="*/ 6 w 10"/>
                <a:gd name="T7" fmla="*/ 48 h 8"/>
                <a:gd name="T8" fmla="*/ 0 w 10"/>
                <a:gd name="T9" fmla="*/ 0 h 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"/>
                <a:gd name="T16" fmla="*/ 0 h 8"/>
                <a:gd name="T17" fmla="*/ 10 w 10"/>
                <a:gd name="T18" fmla="*/ 8 h 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" h="8">
                  <a:moveTo>
                    <a:pt x="0" y="0"/>
                  </a:moveTo>
                  <a:lnTo>
                    <a:pt x="10" y="0"/>
                  </a:lnTo>
                  <a:lnTo>
                    <a:pt x="9" y="8"/>
                  </a:lnTo>
                  <a:lnTo>
                    <a:pt x="1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41" name="Freeform 65"/>
            <p:cNvSpPr>
              <a:spLocks/>
            </p:cNvSpPr>
            <p:nvPr/>
          </p:nvSpPr>
          <p:spPr bwMode="auto">
            <a:xfrm>
              <a:off x="3117" y="912"/>
              <a:ext cx="402" cy="414"/>
            </a:xfrm>
            <a:custGeom>
              <a:avLst/>
              <a:gdLst>
                <a:gd name="T0" fmla="*/ 402 w 67"/>
                <a:gd name="T1" fmla="*/ 306 h 69"/>
                <a:gd name="T2" fmla="*/ 48 w 67"/>
                <a:gd name="T3" fmla="*/ 6 h 69"/>
                <a:gd name="T4" fmla="*/ 0 w 67"/>
                <a:gd name="T5" fmla="*/ 0 h 69"/>
                <a:gd name="T6" fmla="*/ 78 w 67"/>
                <a:gd name="T7" fmla="*/ 414 h 69"/>
                <a:gd name="T8" fmla="*/ 108 w 67"/>
                <a:gd name="T9" fmla="*/ 408 h 69"/>
                <a:gd name="T10" fmla="*/ 48 w 67"/>
                <a:gd name="T11" fmla="*/ 48 h 69"/>
                <a:gd name="T12" fmla="*/ 372 w 67"/>
                <a:gd name="T13" fmla="*/ 342 h 69"/>
                <a:gd name="T14" fmla="*/ 402 w 67"/>
                <a:gd name="T15" fmla="*/ 306 h 6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7"/>
                <a:gd name="T25" fmla="*/ 0 h 69"/>
                <a:gd name="T26" fmla="*/ 67 w 67"/>
                <a:gd name="T27" fmla="*/ 69 h 6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7" h="69">
                  <a:moveTo>
                    <a:pt x="67" y="51"/>
                  </a:moveTo>
                  <a:lnTo>
                    <a:pt x="8" y="1"/>
                  </a:lnTo>
                  <a:lnTo>
                    <a:pt x="0" y="0"/>
                  </a:lnTo>
                  <a:lnTo>
                    <a:pt x="13" y="69"/>
                  </a:lnTo>
                  <a:lnTo>
                    <a:pt x="18" y="68"/>
                  </a:lnTo>
                  <a:lnTo>
                    <a:pt x="8" y="8"/>
                  </a:lnTo>
                  <a:lnTo>
                    <a:pt x="62" y="57"/>
                  </a:lnTo>
                  <a:lnTo>
                    <a:pt x="67" y="51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42" name="Oval 66"/>
            <p:cNvSpPr>
              <a:spLocks noChangeArrowheads="1"/>
            </p:cNvSpPr>
            <p:nvPr/>
          </p:nvSpPr>
          <p:spPr bwMode="auto">
            <a:xfrm>
              <a:off x="3999" y="1434"/>
              <a:ext cx="144" cy="144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43" name="Oval 67"/>
            <p:cNvSpPr>
              <a:spLocks noChangeArrowheads="1"/>
            </p:cNvSpPr>
            <p:nvPr/>
          </p:nvSpPr>
          <p:spPr bwMode="auto">
            <a:xfrm>
              <a:off x="3831" y="1434"/>
              <a:ext cx="144" cy="144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44" name="Rectangle 68"/>
            <p:cNvSpPr>
              <a:spLocks noChangeArrowheads="1"/>
            </p:cNvSpPr>
            <p:nvPr/>
          </p:nvSpPr>
          <p:spPr bwMode="auto">
            <a:xfrm>
              <a:off x="3183" y="1338"/>
              <a:ext cx="54" cy="132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45" name="Oval 69"/>
            <p:cNvSpPr>
              <a:spLocks noChangeArrowheads="1"/>
            </p:cNvSpPr>
            <p:nvPr/>
          </p:nvSpPr>
          <p:spPr bwMode="auto">
            <a:xfrm>
              <a:off x="3147" y="1380"/>
              <a:ext cx="48" cy="54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46" name="Oval 70"/>
            <p:cNvSpPr>
              <a:spLocks noChangeArrowheads="1"/>
            </p:cNvSpPr>
            <p:nvPr/>
          </p:nvSpPr>
          <p:spPr bwMode="auto">
            <a:xfrm>
              <a:off x="3213" y="1380"/>
              <a:ext cx="54" cy="54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47" name="Rectangle 71"/>
            <p:cNvSpPr>
              <a:spLocks noChangeArrowheads="1"/>
            </p:cNvSpPr>
            <p:nvPr/>
          </p:nvSpPr>
          <p:spPr bwMode="auto">
            <a:xfrm>
              <a:off x="3153" y="1470"/>
              <a:ext cx="102" cy="30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48" name="Freeform 72"/>
            <p:cNvSpPr>
              <a:spLocks/>
            </p:cNvSpPr>
            <p:nvPr/>
          </p:nvSpPr>
          <p:spPr bwMode="auto">
            <a:xfrm>
              <a:off x="3201" y="1320"/>
              <a:ext cx="18" cy="18"/>
            </a:xfrm>
            <a:custGeom>
              <a:avLst/>
              <a:gdLst>
                <a:gd name="T0" fmla="*/ 12 w 3"/>
                <a:gd name="T1" fmla="*/ 0 h 3"/>
                <a:gd name="T2" fmla="*/ 12 w 3"/>
                <a:gd name="T3" fmla="*/ 0 h 3"/>
                <a:gd name="T4" fmla="*/ 18 w 3"/>
                <a:gd name="T5" fmla="*/ 6 h 3"/>
                <a:gd name="T6" fmla="*/ 18 w 3"/>
                <a:gd name="T7" fmla="*/ 18 h 3"/>
                <a:gd name="T8" fmla="*/ 12 w 3"/>
                <a:gd name="T9" fmla="*/ 18 h 3"/>
                <a:gd name="T10" fmla="*/ 12 w 3"/>
                <a:gd name="T11" fmla="*/ 18 h 3"/>
                <a:gd name="T12" fmla="*/ 0 w 3"/>
                <a:gd name="T13" fmla="*/ 18 h 3"/>
                <a:gd name="T14" fmla="*/ 0 w 3"/>
                <a:gd name="T15" fmla="*/ 6 h 3"/>
                <a:gd name="T16" fmla="*/ 12 w 3"/>
                <a:gd name="T17" fmla="*/ 0 h 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"/>
                <a:gd name="T28" fmla="*/ 0 h 3"/>
                <a:gd name="T29" fmla="*/ 3 w 3"/>
                <a:gd name="T30" fmla="*/ 3 h 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" h="3">
                  <a:moveTo>
                    <a:pt x="2" y="0"/>
                  </a:moveTo>
                  <a:lnTo>
                    <a:pt x="2" y="0"/>
                  </a:lnTo>
                  <a:cubicBezTo>
                    <a:pt x="2" y="0"/>
                    <a:pt x="3" y="1"/>
                    <a:pt x="3" y="1"/>
                  </a:cubicBezTo>
                  <a:lnTo>
                    <a:pt x="3" y="3"/>
                  </a:lnTo>
                  <a:cubicBezTo>
                    <a:pt x="3" y="3"/>
                    <a:pt x="2" y="3"/>
                    <a:pt x="2" y="3"/>
                  </a:cubicBezTo>
                  <a:cubicBezTo>
                    <a:pt x="1" y="3"/>
                    <a:pt x="0" y="3"/>
                    <a:pt x="0" y="3"/>
                  </a:cubicBezTo>
                  <a:lnTo>
                    <a:pt x="0" y="1"/>
                  </a:lnTo>
                  <a:cubicBezTo>
                    <a:pt x="0" y="1"/>
                    <a:pt x="1" y="0"/>
                    <a:pt x="2" y="0"/>
                  </a:cubicBezTo>
                  <a:close/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grpSp>
        <p:nvGrpSpPr>
          <p:cNvPr id="12293" name="Group 75"/>
          <p:cNvGrpSpPr>
            <a:grpSpLocks noChangeAspect="1"/>
          </p:cNvGrpSpPr>
          <p:nvPr/>
        </p:nvGrpSpPr>
        <p:grpSpPr bwMode="auto">
          <a:xfrm>
            <a:off x="7048500" y="2584450"/>
            <a:ext cx="1647825" cy="1028700"/>
            <a:chOff x="4557" y="957"/>
            <a:chExt cx="1038" cy="648"/>
          </a:xfrm>
        </p:grpSpPr>
        <p:sp>
          <p:nvSpPr>
            <p:cNvPr id="12419" name="Freeform 76"/>
            <p:cNvSpPr>
              <a:spLocks/>
            </p:cNvSpPr>
            <p:nvPr/>
          </p:nvSpPr>
          <p:spPr bwMode="auto">
            <a:xfrm>
              <a:off x="4617" y="957"/>
              <a:ext cx="612" cy="366"/>
            </a:xfrm>
            <a:custGeom>
              <a:avLst/>
              <a:gdLst>
                <a:gd name="T0" fmla="*/ 402 w 102"/>
                <a:gd name="T1" fmla="*/ 330 h 61"/>
                <a:gd name="T2" fmla="*/ 330 w 102"/>
                <a:gd name="T3" fmla="*/ 198 h 61"/>
                <a:gd name="T4" fmla="*/ 162 w 102"/>
                <a:gd name="T5" fmla="*/ 300 h 61"/>
                <a:gd name="T6" fmla="*/ 156 w 102"/>
                <a:gd name="T7" fmla="*/ 288 h 61"/>
                <a:gd name="T8" fmla="*/ 18 w 102"/>
                <a:gd name="T9" fmla="*/ 366 h 61"/>
                <a:gd name="T10" fmla="*/ 0 w 102"/>
                <a:gd name="T11" fmla="*/ 354 h 61"/>
                <a:gd name="T12" fmla="*/ 144 w 102"/>
                <a:gd name="T13" fmla="*/ 270 h 61"/>
                <a:gd name="T14" fmla="*/ 138 w 102"/>
                <a:gd name="T15" fmla="*/ 258 h 61"/>
                <a:gd name="T16" fmla="*/ 594 w 102"/>
                <a:gd name="T17" fmla="*/ 0 h 61"/>
                <a:gd name="T18" fmla="*/ 612 w 102"/>
                <a:gd name="T19" fmla="*/ 36 h 61"/>
                <a:gd name="T20" fmla="*/ 366 w 102"/>
                <a:gd name="T21" fmla="*/ 180 h 61"/>
                <a:gd name="T22" fmla="*/ 444 w 102"/>
                <a:gd name="T23" fmla="*/ 300 h 61"/>
                <a:gd name="T24" fmla="*/ 402 w 102"/>
                <a:gd name="T25" fmla="*/ 330 h 6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02"/>
                <a:gd name="T40" fmla="*/ 0 h 61"/>
                <a:gd name="T41" fmla="*/ 102 w 102"/>
                <a:gd name="T42" fmla="*/ 61 h 6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02" h="61">
                  <a:moveTo>
                    <a:pt x="67" y="55"/>
                  </a:moveTo>
                  <a:lnTo>
                    <a:pt x="55" y="33"/>
                  </a:lnTo>
                  <a:lnTo>
                    <a:pt x="27" y="50"/>
                  </a:lnTo>
                  <a:lnTo>
                    <a:pt x="26" y="48"/>
                  </a:lnTo>
                  <a:lnTo>
                    <a:pt x="3" y="61"/>
                  </a:lnTo>
                  <a:lnTo>
                    <a:pt x="0" y="59"/>
                  </a:lnTo>
                  <a:lnTo>
                    <a:pt x="24" y="45"/>
                  </a:lnTo>
                  <a:lnTo>
                    <a:pt x="23" y="43"/>
                  </a:lnTo>
                  <a:lnTo>
                    <a:pt x="99" y="0"/>
                  </a:lnTo>
                  <a:lnTo>
                    <a:pt x="102" y="6"/>
                  </a:lnTo>
                  <a:lnTo>
                    <a:pt x="61" y="30"/>
                  </a:lnTo>
                  <a:lnTo>
                    <a:pt x="74" y="50"/>
                  </a:lnTo>
                  <a:lnTo>
                    <a:pt x="67" y="55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20" name="Rectangle 77"/>
            <p:cNvSpPr>
              <a:spLocks noChangeArrowheads="1"/>
            </p:cNvSpPr>
            <p:nvPr/>
          </p:nvSpPr>
          <p:spPr bwMode="auto">
            <a:xfrm>
              <a:off x="4929" y="1461"/>
              <a:ext cx="162" cy="54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21" name="Freeform 78"/>
            <p:cNvSpPr>
              <a:spLocks/>
            </p:cNvSpPr>
            <p:nvPr/>
          </p:nvSpPr>
          <p:spPr bwMode="auto">
            <a:xfrm>
              <a:off x="5139" y="1323"/>
              <a:ext cx="456" cy="186"/>
            </a:xfrm>
            <a:custGeom>
              <a:avLst/>
              <a:gdLst>
                <a:gd name="T0" fmla="*/ 0 w 76"/>
                <a:gd name="T1" fmla="*/ 120 h 31"/>
                <a:gd name="T2" fmla="*/ 0 w 76"/>
                <a:gd name="T3" fmla="*/ 186 h 31"/>
                <a:gd name="T4" fmla="*/ 312 w 76"/>
                <a:gd name="T5" fmla="*/ 186 h 31"/>
                <a:gd name="T6" fmla="*/ 456 w 76"/>
                <a:gd name="T7" fmla="*/ 144 h 31"/>
                <a:gd name="T8" fmla="*/ 444 w 76"/>
                <a:gd name="T9" fmla="*/ 0 h 31"/>
                <a:gd name="T10" fmla="*/ 270 w 76"/>
                <a:gd name="T11" fmla="*/ 0 h 31"/>
                <a:gd name="T12" fmla="*/ 114 w 76"/>
                <a:gd name="T13" fmla="*/ 0 h 31"/>
                <a:gd name="T14" fmla="*/ 60 w 76"/>
                <a:gd name="T15" fmla="*/ 120 h 31"/>
                <a:gd name="T16" fmla="*/ 0 w 76"/>
                <a:gd name="T17" fmla="*/ 120 h 3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"/>
                <a:gd name="T28" fmla="*/ 0 h 31"/>
                <a:gd name="T29" fmla="*/ 76 w 76"/>
                <a:gd name="T30" fmla="*/ 31 h 3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" h="31">
                  <a:moveTo>
                    <a:pt x="0" y="20"/>
                  </a:moveTo>
                  <a:lnTo>
                    <a:pt x="0" y="31"/>
                  </a:lnTo>
                  <a:lnTo>
                    <a:pt x="52" y="31"/>
                  </a:lnTo>
                  <a:lnTo>
                    <a:pt x="76" y="24"/>
                  </a:lnTo>
                  <a:lnTo>
                    <a:pt x="74" y="0"/>
                  </a:lnTo>
                  <a:lnTo>
                    <a:pt x="45" y="0"/>
                  </a:lnTo>
                  <a:lnTo>
                    <a:pt x="19" y="0"/>
                  </a:lnTo>
                  <a:lnTo>
                    <a:pt x="10" y="2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22" name="Freeform 79"/>
            <p:cNvSpPr>
              <a:spLocks/>
            </p:cNvSpPr>
            <p:nvPr/>
          </p:nvSpPr>
          <p:spPr bwMode="auto">
            <a:xfrm>
              <a:off x="4989" y="1191"/>
              <a:ext cx="222" cy="210"/>
            </a:xfrm>
            <a:custGeom>
              <a:avLst/>
              <a:gdLst>
                <a:gd name="T0" fmla="*/ 96 w 37"/>
                <a:gd name="T1" fmla="*/ 0 h 35"/>
                <a:gd name="T2" fmla="*/ 222 w 37"/>
                <a:gd name="T3" fmla="*/ 6 h 35"/>
                <a:gd name="T4" fmla="*/ 222 w 37"/>
                <a:gd name="T5" fmla="*/ 18 h 35"/>
                <a:gd name="T6" fmla="*/ 204 w 37"/>
                <a:gd name="T7" fmla="*/ 24 h 35"/>
                <a:gd name="T8" fmla="*/ 204 w 37"/>
                <a:gd name="T9" fmla="*/ 156 h 35"/>
                <a:gd name="T10" fmla="*/ 150 w 37"/>
                <a:gd name="T11" fmla="*/ 210 h 35"/>
                <a:gd name="T12" fmla="*/ 30 w 37"/>
                <a:gd name="T13" fmla="*/ 210 h 35"/>
                <a:gd name="T14" fmla="*/ 0 w 37"/>
                <a:gd name="T15" fmla="*/ 180 h 35"/>
                <a:gd name="T16" fmla="*/ 18 w 37"/>
                <a:gd name="T17" fmla="*/ 66 h 35"/>
                <a:gd name="T18" fmla="*/ 96 w 37"/>
                <a:gd name="T19" fmla="*/ 0 h 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7"/>
                <a:gd name="T31" fmla="*/ 0 h 35"/>
                <a:gd name="T32" fmla="*/ 37 w 37"/>
                <a:gd name="T33" fmla="*/ 35 h 3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7" h="35">
                  <a:moveTo>
                    <a:pt x="16" y="0"/>
                  </a:moveTo>
                  <a:lnTo>
                    <a:pt x="37" y="1"/>
                  </a:lnTo>
                  <a:lnTo>
                    <a:pt x="37" y="3"/>
                  </a:lnTo>
                  <a:lnTo>
                    <a:pt x="34" y="4"/>
                  </a:lnTo>
                  <a:cubicBezTo>
                    <a:pt x="34" y="11"/>
                    <a:pt x="34" y="19"/>
                    <a:pt x="34" y="26"/>
                  </a:cubicBezTo>
                  <a:cubicBezTo>
                    <a:pt x="32" y="32"/>
                    <a:pt x="29" y="34"/>
                    <a:pt x="25" y="35"/>
                  </a:cubicBezTo>
                  <a:lnTo>
                    <a:pt x="5" y="35"/>
                  </a:lnTo>
                  <a:lnTo>
                    <a:pt x="0" y="30"/>
                  </a:lnTo>
                  <a:lnTo>
                    <a:pt x="3" y="1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23" name="Freeform 80"/>
            <p:cNvSpPr>
              <a:spLocks/>
            </p:cNvSpPr>
            <p:nvPr/>
          </p:nvSpPr>
          <p:spPr bwMode="auto">
            <a:xfrm>
              <a:off x="5025" y="1227"/>
              <a:ext cx="144" cy="120"/>
            </a:xfrm>
            <a:custGeom>
              <a:avLst/>
              <a:gdLst>
                <a:gd name="T0" fmla="*/ 66 w 24"/>
                <a:gd name="T1" fmla="*/ 0 h 20"/>
                <a:gd name="T2" fmla="*/ 12 w 24"/>
                <a:gd name="T3" fmla="*/ 48 h 20"/>
                <a:gd name="T4" fmla="*/ 0 w 24"/>
                <a:gd name="T5" fmla="*/ 120 h 20"/>
                <a:gd name="T6" fmla="*/ 144 w 24"/>
                <a:gd name="T7" fmla="*/ 120 h 20"/>
                <a:gd name="T8" fmla="*/ 144 w 24"/>
                <a:gd name="T9" fmla="*/ 0 h 20"/>
                <a:gd name="T10" fmla="*/ 66 w 24"/>
                <a:gd name="T11" fmla="*/ 0 h 2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20"/>
                <a:gd name="T20" fmla="*/ 24 w 24"/>
                <a:gd name="T21" fmla="*/ 20 h 2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20">
                  <a:moveTo>
                    <a:pt x="11" y="0"/>
                  </a:moveTo>
                  <a:lnTo>
                    <a:pt x="2" y="8"/>
                  </a:lnTo>
                  <a:lnTo>
                    <a:pt x="0" y="20"/>
                  </a:lnTo>
                  <a:lnTo>
                    <a:pt x="24" y="20"/>
                  </a:lnTo>
                  <a:lnTo>
                    <a:pt x="24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24" name="Freeform 81"/>
            <p:cNvSpPr>
              <a:spLocks/>
            </p:cNvSpPr>
            <p:nvPr/>
          </p:nvSpPr>
          <p:spPr bwMode="auto">
            <a:xfrm>
              <a:off x="5043" y="1401"/>
              <a:ext cx="60" cy="48"/>
            </a:xfrm>
            <a:custGeom>
              <a:avLst/>
              <a:gdLst>
                <a:gd name="T0" fmla="*/ 0 w 10"/>
                <a:gd name="T1" fmla="*/ 0 h 8"/>
                <a:gd name="T2" fmla="*/ 60 w 10"/>
                <a:gd name="T3" fmla="*/ 0 h 8"/>
                <a:gd name="T4" fmla="*/ 54 w 10"/>
                <a:gd name="T5" fmla="*/ 48 h 8"/>
                <a:gd name="T6" fmla="*/ 0 w 10"/>
                <a:gd name="T7" fmla="*/ 48 h 8"/>
                <a:gd name="T8" fmla="*/ 0 w 10"/>
                <a:gd name="T9" fmla="*/ 0 h 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"/>
                <a:gd name="T16" fmla="*/ 0 h 8"/>
                <a:gd name="T17" fmla="*/ 10 w 10"/>
                <a:gd name="T18" fmla="*/ 8 h 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" h="8">
                  <a:moveTo>
                    <a:pt x="0" y="0"/>
                  </a:moveTo>
                  <a:lnTo>
                    <a:pt x="10" y="0"/>
                  </a:lnTo>
                  <a:lnTo>
                    <a:pt x="9" y="8"/>
                  </a:lnTo>
                  <a:lnTo>
                    <a:pt x="0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25" name="Rectangle 82"/>
            <p:cNvSpPr>
              <a:spLocks noChangeArrowheads="1"/>
            </p:cNvSpPr>
            <p:nvPr/>
          </p:nvSpPr>
          <p:spPr bwMode="auto">
            <a:xfrm>
              <a:off x="4593" y="1341"/>
              <a:ext cx="54" cy="126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26" name="Oval 83"/>
            <p:cNvSpPr>
              <a:spLocks noChangeArrowheads="1"/>
            </p:cNvSpPr>
            <p:nvPr/>
          </p:nvSpPr>
          <p:spPr bwMode="auto">
            <a:xfrm>
              <a:off x="4557" y="1383"/>
              <a:ext cx="54" cy="4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27" name="Oval 84"/>
            <p:cNvSpPr>
              <a:spLocks noChangeArrowheads="1"/>
            </p:cNvSpPr>
            <p:nvPr/>
          </p:nvSpPr>
          <p:spPr bwMode="auto">
            <a:xfrm>
              <a:off x="4629" y="1383"/>
              <a:ext cx="48" cy="4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28" name="Rectangle 85"/>
            <p:cNvSpPr>
              <a:spLocks noChangeArrowheads="1"/>
            </p:cNvSpPr>
            <p:nvPr/>
          </p:nvSpPr>
          <p:spPr bwMode="auto">
            <a:xfrm>
              <a:off x="4563" y="1473"/>
              <a:ext cx="108" cy="24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29" name="Freeform 86"/>
            <p:cNvSpPr>
              <a:spLocks/>
            </p:cNvSpPr>
            <p:nvPr/>
          </p:nvSpPr>
          <p:spPr bwMode="auto">
            <a:xfrm>
              <a:off x="4611" y="1317"/>
              <a:ext cx="18" cy="24"/>
            </a:xfrm>
            <a:custGeom>
              <a:avLst/>
              <a:gdLst>
                <a:gd name="T0" fmla="*/ 12 w 3"/>
                <a:gd name="T1" fmla="*/ 0 h 4"/>
                <a:gd name="T2" fmla="*/ 12 w 3"/>
                <a:gd name="T3" fmla="*/ 0 h 4"/>
                <a:gd name="T4" fmla="*/ 18 w 3"/>
                <a:gd name="T5" fmla="*/ 6 h 4"/>
                <a:gd name="T6" fmla="*/ 18 w 3"/>
                <a:gd name="T7" fmla="*/ 18 h 4"/>
                <a:gd name="T8" fmla="*/ 12 w 3"/>
                <a:gd name="T9" fmla="*/ 24 h 4"/>
                <a:gd name="T10" fmla="*/ 12 w 3"/>
                <a:gd name="T11" fmla="*/ 24 h 4"/>
                <a:gd name="T12" fmla="*/ 0 w 3"/>
                <a:gd name="T13" fmla="*/ 18 h 4"/>
                <a:gd name="T14" fmla="*/ 0 w 3"/>
                <a:gd name="T15" fmla="*/ 6 h 4"/>
                <a:gd name="T16" fmla="*/ 12 w 3"/>
                <a:gd name="T17" fmla="*/ 0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"/>
                <a:gd name="T28" fmla="*/ 0 h 4"/>
                <a:gd name="T29" fmla="*/ 3 w 3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" h="4">
                  <a:moveTo>
                    <a:pt x="2" y="0"/>
                  </a:moveTo>
                  <a:lnTo>
                    <a:pt x="2" y="0"/>
                  </a:lnTo>
                  <a:cubicBezTo>
                    <a:pt x="3" y="0"/>
                    <a:pt x="3" y="1"/>
                    <a:pt x="3" y="1"/>
                  </a:cubicBezTo>
                  <a:lnTo>
                    <a:pt x="3" y="3"/>
                  </a:lnTo>
                  <a:cubicBezTo>
                    <a:pt x="3" y="3"/>
                    <a:pt x="3" y="4"/>
                    <a:pt x="2" y="4"/>
                  </a:cubicBezTo>
                  <a:cubicBezTo>
                    <a:pt x="1" y="4"/>
                    <a:pt x="0" y="3"/>
                    <a:pt x="0" y="3"/>
                  </a:cubicBezTo>
                  <a:lnTo>
                    <a:pt x="0" y="1"/>
                  </a:lnTo>
                  <a:cubicBezTo>
                    <a:pt x="0" y="1"/>
                    <a:pt x="1" y="0"/>
                    <a:pt x="2" y="0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30" name="Freeform 87"/>
            <p:cNvSpPr>
              <a:spLocks/>
            </p:cNvSpPr>
            <p:nvPr/>
          </p:nvSpPr>
          <p:spPr bwMode="auto">
            <a:xfrm>
              <a:off x="5199" y="1443"/>
              <a:ext cx="396" cy="156"/>
            </a:xfrm>
            <a:custGeom>
              <a:avLst/>
              <a:gdLst>
                <a:gd name="T0" fmla="*/ 156 w 66"/>
                <a:gd name="T1" fmla="*/ 12 h 26"/>
                <a:gd name="T2" fmla="*/ 336 w 66"/>
                <a:gd name="T3" fmla="*/ 60 h 26"/>
                <a:gd name="T4" fmla="*/ 312 w 66"/>
                <a:gd name="T5" fmla="*/ 156 h 26"/>
                <a:gd name="T6" fmla="*/ 60 w 66"/>
                <a:gd name="T7" fmla="*/ 156 h 26"/>
                <a:gd name="T8" fmla="*/ 54 w 66"/>
                <a:gd name="T9" fmla="*/ 66 h 26"/>
                <a:gd name="T10" fmla="*/ 156 w 66"/>
                <a:gd name="T11" fmla="*/ 12 h 2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6"/>
                <a:gd name="T19" fmla="*/ 0 h 26"/>
                <a:gd name="T20" fmla="*/ 66 w 66"/>
                <a:gd name="T21" fmla="*/ 26 h 2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6" h="26">
                  <a:moveTo>
                    <a:pt x="26" y="2"/>
                  </a:moveTo>
                  <a:cubicBezTo>
                    <a:pt x="32" y="0"/>
                    <a:pt x="44" y="6"/>
                    <a:pt x="56" y="10"/>
                  </a:cubicBezTo>
                  <a:cubicBezTo>
                    <a:pt x="64" y="13"/>
                    <a:pt x="66" y="26"/>
                    <a:pt x="52" y="26"/>
                  </a:cubicBezTo>
                  <a:cubicBezTo>
                    <a:pt x="32" y="26"/>
                    <a:pt x="30" y="26"/>
                    <a:pt x="10" y="26"/>
                  </a:cubicBezTo>
                  <a:cubicBezTo>
                    <a:pt x="0" y="25"/>
                    <a:pt x="3" y="15"/>
                    <a:pt x="9" y="11"/>
                  </a:cubicBezTo>
                  <a:cubicBezTo>
                    <a:pt x="16" y="6"/>
                    <a:pt x="20" y="4"/>
                    <a:pt x="26" y="2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31" name="Freeform 88"/>
            <p:cNvSpPr>
              <a:spLocks/>
            </p:cNvSpPr>
            <p:nvPr/>
          </p:nvSpPr>
          <p:spPr bwMode="auto">
            <a:xfrm>
              <a:off x="4713" y="1443"/>
              <a:ext cx="396" cy="162"/>
            </a:xfrm>
            <a:custGeom>
              <a:avLst/>
              <a:gdLst>
                <a:gd name="T0" fmla="*/ 234 w 66"/>
                <a:gd name="T1" fmla="*/ 12 h 27"/>
                <a:gd name="T2" fmla="*/ 54 w 66"/>
                <a:gd name="T3" fmla="*/ 60 h 27"/>
                <a:gd name="T4" fmla="*/ 84 w 66"/>
                <a:gd name="T5" fmla="*/ 156 h 27"/>
                <a:gd name="T6" fmla="*/ 330 w 66"/>
                <a:gd name="T7" fmla="*/ 156 h 27"/>
                <a:gd name="T8" fmla="*/ 342 w 66"/>
                <a:gd name="T9" fmla="*/ 66 h 27"/>
                <a:gd name="T10" fmla="*/ 234 w 66"/>
                <a:gd name="T11" fmla="*/ 12 h 2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6"/>
                <a:gd name="T19" fmla="*/ 0 h 27"/>
                <a:gd name="T20" fmla="*/ 66 w 66"/>
                <a:gd name="T21" fmla="*/ 27 h 2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6" h="27">
                  <a:moveTo>
                    <a:pt x="39" y="2"/>
                  </a:moveTo>
                  <a:cubicBezTo>
                    <a:pt x="34" y="0"/>
                    <a:pt x="22" y="6"/>
                    <a:pt x="9" y="10"/>
                  </a:cubicBezTo>
                  <a:cubicBezTo>
                    <a:pt x="1" y="13"/>
                    <a:pt x="0" y="27"/>
                    <a:pt x="14" y="26"/>
                  </a:cubicBezTo>
                  <a:cubicBezTo>
                    <a:pt x="33" y="26"/>
                    <a:pt x="36" y="26"/>
                    <a:pt x="55" y="26"/>
                  </a:cubicBezTo>
                  <a:cubicBezTo>
                    <a:pt x="66" y="25"/>
                    <a:pt x="63" y="15"/>
                    <a:pt x="57" y="11"/>
                  </a:cubicBezTo>
                  <a:cubicBezTo>
                    <a:pt x="50" y="7"/>
                    <a:pt x="46" y="4"/>
                    <a:pt x="39" y="2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grpSp>
        <p:nvGrpSpPr>
          <p:cNvPr id="12295" name="Group 107"/>
          <p:cNvGrpSpPr>
            <a:grpSpLocks noChangeAspect="1"/>
          </p:cNvGrpSpPr>
          <p:nvPr/>
        </p:nvGrpSpPr>
        <p:grpSpPr bwMode="auto">
          <a:xfrm>
            <a:off x="4959350" y="3900148"/>
            <a:ext cx="1333500" cy="1104900"/>
            <a:chOff x="1857" y="1812"/>
            <a:chExt cx="840" cy="696"/>
          </a:xfrm>
        </p:grpSpPr>
        <p:sp>
          <p:nvSpPr>
            <p:cNvPr id="12393" name="Freeform 108"/>
            <p:cNvSpPr>
              <a:spLocks/>
            </p:cNvSpPr>
            <p:nvPr/>
          </p:nvSpPr>
          <p:spPr bwMode="auto">
            <a:xfrm>
              <a:off x="2205" y="2106"/>
              <a:ext cx="126" cy="162"/>
            </a:xfrm>
            <a:custGeom>
              <a:avLst/>
              <a:gdLst>
                <a:gd name="T0" fmla="*/ 0 w 21"/>
                <a:gd name="T1" fmla="*/ 36 h 27"/>
                <a:gd name="T2" fmla="*/ 54 w 21"/>
                <a:gd name="T3" fmla="*/ 162 h 27"/>
                <a:gd name="T4" fmla="*/ 126 w 21"/>
                <a:gd name="T5" fmla="*/ 114 h 27"/>
                <a:gd name="T6" fmla="*/ 30 w 21"/>
                <a:gd name="T7" fmla="*/ 0 h 27"/>
                <a:gd name="T8" fmla="*/ 0 w 21"/>
                <a:gd name="T9" fmla="*/ 36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27"/>
                <a:gd name="T17" fmla="*/ 21 w 21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27">
                  <a:moveTo>
                    <a:pt x="0" y="6"/>
                  </a:moveTo>
                  <a:lnTo>
                    <a:pt x="9" y="27"/>
                  </a:lnTo>
                  <a:lnTo>
                    <a:pt x="21" y="19"/>
                  </a:lnTo>
                  <a:lnTo>
                    <a:pt x="5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94" name="Freeform 109"/>
            <p:cNvSpPr>
              <a:spLocks/>
            </p:cNvSpPr>
            <p:nvPr/>
          </p:nvSpPr>
          <p:spPr bwMode="auto">
            <a:xfrm>
              <a:off x="1911" y="2178"/>
              <a:ext cx="18" cy="24"/>
            </a:xfrm>
            <a:custGeom>
              <a:avLst/>
              <a:gdLst>
                <a:gd name="T0" fmla="*/ 6 w 3"/>
                <a:gd name="T1" fmla="*/ 0 h 4"/>
                <a:gd name="T2" fmla="*/ 6 w 3"/>
                <a:gd name="T3" fmla="*/ 0 h 4"/>
                <a:gd name="T4" fmla="*/ 18 w 3"/>
                <a:gd name="T5" fmla="*/ 6 h 4"/>
                <a:gd name="T6" fmla="*/ 18 w 3"/>
                <a:gd name="T7" fmla="*/ 18 h 4"/>
                <a:gd name="T8" fmla="*/ 6 w 3"/>
                <a:gd name="T9" fmla="*/ 24 h 4"/>
                <a:gd name="T10" fmla="*/ 6 w 3"/>
                <a:gd name="T11" fmla="*/ 24 h 4"/>
                <a:gd name="T12" fmla="*/ 0 w 3"/>
                <a:gd name="T13" fmla="*/ 18 h 4"/>
                <a:gd name="T14" fmla="*/ 0 w 3"/>
                <a:gd name="T15" fmla="*/ 6 h 4"/>
                <a:gd name="T16" fmla="*/ 6 w 3"/>
                <a:gd name="T17" fmla="*/ 0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"/>
                <a:gd name="T28" fmla="*/ 0 h 4"/>
                <a:gd name="T29" fmla="*/ 3 w 3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" h="4">
                  <a:moveTo>
                    <a:pt x="1" y="0"/>
                  </a:moveTo>
                  <a:lnTo>
                    <a:pt x="1" y="0"/>
                  </a:lnTo>
                  <a:cubicBezTo>
                    <a:pt x="2" y="0"/>
                    <a:pt x="3" y="1"/>
                    <a:pt x="3" y="1"/>
                  </a:cubicBezTo>
                  <a:lnTo>
                    <a:pt x="3" y="3"/>
                  </a:lnTo>
                  <a:cubicBezTo>
                    <a:pt x="3" y="3"/>
                    <a:pt x="2" y="4"/>
                    <a:pt x="1" y="4"/>
                  </a:cubicBezTo>
                  <a:cubicBezTo>
                    <a:pt x="1" y="4"/>
                    <a:pt x="0" y="3"/>
                    <a:pt x="0" y="3"/>
                  </a:cubicBezTo>
                  <a:lnTo>
                    <a:pt x="0" y="1"/>
                  </a:lnTo>
                  <a:cubicBezTo>
                    <a:pt x="0" y="1"/>
                    <a:pt x="1" y="0"/>
                    <a:pt x="1" y="0"/>
                  </a:cubicBezTo>
                  <a:close/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95" name="Freeform 110"/>
            <p:cNvSpPr>
              <a:spLocks/>
            </p:cNvSpPr>
            <p:nvPr/>
          </p:nvSpPr>
          <p:spPr bwMode="auto">
            <a:xfrm>
              <a:off x="2259" y="2166"/>
              <a:ext cx="168" cy="204"/>
            </a:xfrm>
            <a:custGeom>
              <a:avLst/>
              <a:gdLst>
                <a:gd name="T0" fmla="*/ 168 w 28"/>
                <a:gd name="T1" fmla="*/ 0 h 34"/>
                <a:gd name="T2" fmla="*/ 168 w 28"/>
                <a:gd name="T3" fmla="*/ 204 h 34"/>
                <a:gd name="T4" fmla="*/ 18 w 28"/>
                <a:gd name="T5" fmla="*/ 204 h 34"/>
                <a:gd name="T6" fmla="*/ 0 w 28"/>
                <a:gd name="T7" fmla="*/ 198 h 34"/>
                <a:gd name="T8" fmla="*/ 0 w 28"/>
                <a:gd name="T9" fmla="*/ 132 h 34"/>
                <a:gd name="T10" fmla="*/ 102 w 28"/>
                <a:gd name="T11" fmla="*/ 0 h 34"/>
                <a:gd name="T12" fmla="*/ 168 w 28"/>
                <a:gd name="T13" fmla="*/ 0 h 3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"/>
                <a:gd name="T22" fmla="*/ 0 h 34"/>
                <a:gd name="T23" fmla="*/ 28 w 28"/>
                <a:gd name="T24" fmla="*/ 34 h 3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" h="34">
                  <a:moveTo>
                    <a:pt x="28" y="0"/>
                  </a:moveTo>
                  <a:lnTo>
                    <a:pt x="28" y="34"/>
                  </a:lnTo>
                  <a:lnTo>
                    <a:pt x="3" y="34"/>
                  </a:lnTo>
                  <a:cubicBezTo>
                    <a:pt x="2" y="34"/>
                    <a:pt x="0" y="34"/>
                    <a:pt x="0" y="33"/>
                  </a:cubicBezTo>
                  <a:lnTo>
                    <a:pt x="0" y="22"/>
                  </a:lnTo>
                  <a:cubicBezTo>
                    <a:pt x="1" y="15"/>
                    <a:pt x="7" y="4"/>
                    <a:pt x="17" y="0"/>
                  </a:cubicBezTo>
                  <a:lnTo>
                    <a:pt x="28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96" name="Freeform 111"/>
            <p:cNvSpPr>
              <a:spLocks/>
            </p:cNvSpPr>
            <p:nvPr/>
          </p:nvSpPr>
          <p:spPr bwMode="auto">
            <a:xfrm>
              <a:off x="1893" y="1812"/>
              <a:ext cx="342" cy="366"/>
            </a:xfrm>
            <a:custGeom>
              <a:avLst/>
              <a:gdLst>
                <a:gd name="T0" fmla="*/ 342 w 57"/>
                <a:gd name="T1" fmla="*/ 294 h 61"/>
                <a:gd name="T2" fmla="*/ 36 w 57"/>
                <a:gd name="T3" fmla="*/ 0 h 61"/>
                <a:gd name="T4" fmla="*/ 0 w 57"/>
                <a:gd name="T5" fmla="*/ 0 h 61"/>
                <a:gd name="T6" fmla="*/ 12 w 57"/>
                <a:gd name="T7" fmla="*/ 366 h 61"/>
                <a:gd name="T8" fmla="*/ 36 w 57"/>
                <a:gd name="T9" fmla="*/ 366 h 61"/>
                <a:gd name="T10" fmla="*/ 30 w 57"/>
                <a:gd name="T11" fmla="*/ 60 h 61"/>
                <a:gd name="T12" fmla="*/ 312 w 57"/>
                <a:gd name="T13" fmla="*/ 330 h 61"/>
                <a:gd name="T14" fmla="*/ 342 w 57"/>
                <a:gd name="T15" fmla="*/ 294 h 6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7"/>
                <a:gd name="T25" fmla="*/ 0 h 61"/>
                <a:gd name="T26" fmla="*/ 57 w 57"/>
                <a:gd name="T27" fmla="*/ 61 h 61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7" h="61">
                  <a:moveTo>
                    <a:pt x="57" y="49"/>
                  </a:moveTo>
                  <a:lnTo>
                    <a:pt x="6" y="0"/>
                  </a:lnTo>
                  <a:lnTo>
                    <a:pt x="0" y="0"/>
                  </a:lnTo>
                  <a:lnTo>
                    <a:pt x="2" y="61"/>
                  </a:lnTo>
                  <a:lnTo>
                    <a:pt x="6" y="61"/>
                  </a:lnTo>
                  <a:lnTo>
                    <a:pt x="5" y="10"/>
                  </a:lnTo>
                  <a:lnTo>
                    <a:pt x="52" y="55"/>
                  </a:lnTo>
                  <a:lnTo>
                    <a:pt x="57" y="49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97" name="Rectangle 112"/>
            <p:cNvSpPr>
              <a:spLocks noChangeArrowheads="1"/>
            </p:cNvSpPr>
            <p:nvPr/>
          </p:nvSpPr>
          <p:spPr bwMode="auto">
            <a:xfrm>
              <a:off x="1893" y="2196"/>
              <a:ext cx="54" cy="132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98" name="Oval 113"/>
            <p:cNvSpPr>
              <a:spLocks noChangeArrowheads="1"/>
            </p:cNvSpPr>
            <p:nvPr/>
          </p:nvSpPr>
          <p:spPr bwMode="auto">
            <a:xfrm>
              <a:off x="1929" y="2238"/>
              <a:ext cx="48" cy="54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99" name="Rectangle 114"/>
            <p:cNvSpPr>
              <a:spLocks noChangeArrowheads="1"/>
            </p:cNvSpPr>
            <p:nvPr/>
          </p:nvSpPr>
          <p:spPr bwMode="auto">
            <a:xfrm>
              <a:off x="1863" y="2328"/>
              <a:ext cx="108" cy="24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00" name="Freeform 115"/>
            <p:cNvSpPr>
              <a:spLocks/>
            </p:cNvSpPr>
            <p:nvPr/>
          </p:nvSpPr>
          <p:spPr bwMode="auto">
            <a:xfrm>
              <a:off x="2283" y="2190"/>
              <a:ext cx="126" cy="132"/>
            </a:xfrm>
            <a:custGeom>
              <a:avLst/>
              <a:gdLst>
                <a:gd name="T0" fmla="*/ 126 w 21"/>
                <a:gd name="T1" fmla="*/ 0 h 22"/>
                <a:gd name="T2" fmla="*/ 126 w 21"/>
                <a:gd name="T3" fmla="*/ 132 h 22"/>
                <a:gd name="T4" fmla="*/ 0 w 21"/>
                <a:gd name="T5" fmla="*/ 132 h 22"/>
                <a:gd name="T6" fmla="*/ 0 w 21"/>
                <a:gd name="T7" fmla="*/ 96 h 22"/>
                <a:gd name="T8" fmla="*/ 78 w 21"/>
                <a:gd name="T9" fmla="*/ 0 h 22"/>
                <a:gd name="T10" fmla="*/ 126 w 21"/>
                <a:gd name="T11" fmla="*/ 0 h 2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"/>
                <a:gd name="T19" fmla="*/ 0 h 22"/>
                <a:gd name="T20" fmla="*/ 21 w 21"/>
                <a:gd name="T21" fmla="*/ 22 h 2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" h="22">
                  <a:moveTo>
                    <a:pt x="21" y="0"/>
                  </a:moveTo>
                  <a:lnTo>
                    <a:pt x="21" y="22"/>
                  </a:lnTo>
                  <a:lnTo>
                    <a:pt x="0" y="22"/>
                  </a:lnTo>
                  <a:lnTo>
                    <a:pt x="0" y="16"/>
                  </a:lnTo>
                  <a:cubicBezTo>
                    <a:pt x="2" y="10"/>
                    <a:pt x="7" y="3"/>
                    <a:pt x="13" y="0"/>
                  </a:cubicBezTo>
                  <a:lnTo>
                    <a:pt x="21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01" name="Rectangle 116"/>
            <p:cNvSpPr>
              <a:spLocks noChangeArrowheads="1"/>
            </p:cNvSpPr>
            <p:nvPr/>
          </p:nvSpPr>
          <p:spPr bwMode="auto">
            <a:xfrm>
              <a:off x="2313" y="2394"/>
              <a:ext cx="294" cy="72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02" name="Freeform 117"/>
            <p:cNvSpPr>
              <a:spLocks/>
            </p:cNvSpPr>
            <p:nvPr/>
          </p:nvSpPr>
          <p:spPr bwMode="auto">
            <a:xfrm>
              <a:off x="2433" y="2268"/>
              <a:ext cx="264" cy="102"/>
            </a:xfrm>
            <a:custGeom>
              <a:avLst/>
              <a:gdLst>
                <a:gd name="T0" fmla="*/ 6 w 44"/>
                <a:gd name="T1" fmla="*/ 0 h 17"/>
                <a:gd name="T2" fmla="*/ 258 w 44"/>
                <a:gd name="T3" fmla="*/ 0 h 17"/>
                <a:gd name="T4" fmla="*/ 264 w 44"/>
                <a:gd name="T5" fmla="*/ 6 h 17"/>
                <a:gd name="T6" fmla="*/ 264 w 44"/>
                <a:gd name="T7" fmla="*/ 96 h 17"/>
                <a:gd name="T8" fmla="*/ 258 w 44"/>
                <a:gd name="T9" fmla="*/ 102 h 17"/>
                <a:gd name="T10" fmla="*/ 6 w 44"/>
                <a:gd name="T11" fmla="*/ 102 h 17"/>
                <a:gd name="T12" fmla="*/ 0 w 44"/>
                <a:gd name="T13" fmla="*/ 96 h 17"/>
                <a:gd name="T14" fmla="*/ 0 w 44"/>
                <a:gd name="T15" fmla="*/ 6 h 17"/>
                <a:gd name="T16" fmla="*/ 6 w 44"/>
                <a:gd name="T17" fmla="*/ 0 h 1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4"/>
                <a:gd name="T28" fmla="*/ 0 h 17"/>
                <a:gd name="T29" fmla="*/ 44 w 44"/>
                <a:gd name="T30" fmla="*/ 17 h 1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4" h="17">
                  <a:moveTo>
                    <a:pt x="1" y="0"/>
                  </a:moveTo>
                  <a:lnTo>
                    <a:pt x="43" y="0"/>
                  </a:lnTo>
                  <a:cubicBezTo>
                    <a:pt x="44" y="0"/>
                    <a:pt x="44" y="1"/>
                    <a:pt x="44" y="1"/>
                  </a:cubicBezTo>
                  <a:lnTo>
                    <a:pt x="44" y="16"/>
                  </a:lnTo>
                  <a:cubicBezTo>
                    <a:pt x="44" y="17"/>
                    <a:pt x="44" y="17"/>
                    <a:pt x="43" y="17"/>
                  </a:cubicBezTo>
                  <a:lnTo>
                    <a:pt x="1" y="17"/>
                  </a:lnTo>
                  <a:cubicBezTo>
                    <a:pt x="0" y="17"/>
                    <a:pt x="0" y="17"/>
                    <a:pt x="0" y="16"/>
                  </a:cubicBezTo>
                  <a:lnTo>
                    <a:pt x="0" y="1"/>
                  </a:lnTo>
                  <a:cubicBezTo>
                    <a:pt x="0" y="1"/>
                    <a:pt x="0" y="0"/>
                    <a:pt x="1" y="0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03" name="Oval 118"/>
            <p:cNvSpPr>
              <a:spLocks noChangeArrowheads="1"/>
            </p:cNvSpPr>
            <p:nvPr/>
          </p:nvSpPr>
          <p:spPr bwMode="auto">
            <a:xfrm>
              <a:off x="2253" y="2388"/>
              <a:ext cx="120" cy="120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04" name="Oval 119"/>
            <p:cNvSpPr>
              <a:spLocks noChangeArrowheads="1"/>
            </p:cNvSpPr>
            <p:nvPr/>
          </p:nvSpPr>
          <p:spPr bwMode="auto">
            <a:xfrm>
              <a:off x="2529" y="2394"/>
              <a:ext cx="114" cy="114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05" name="Oval 120"/>
            <p:cNvSpPr>
              <a:spLocks noChangeArrowheads="1"/>
            </p:cNvSpPr>
            <p:nvPr/>
          </p:nvSpPr>
          <p:spPr bwMode="auto">
            <a:xfrm>
              <a:off x="1857" y="2238"/>
              <a:ext cx="54" cy="54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grpSp>
        <p:nvGrpSpPr>
          <p:cNvPr id="12296" name="Group 123"/>
          <p:cNvGrpSpPr>
            <a:grpSpLocks noChangeAspect="1"/>
          </p:cNvGrpSpPr>
          <p:nvPr/>
        </p:nvGrpSpPr>
        <p:grpSpPr bwMode="auto">
          <a:xfrm>
            <a:off x="7405665" y="3713050"/>
            <a:ext cx="942975" cy="1343025"/>
            <a:chOff x="2982" y="1767"/>
            <a:chExt cx="594" cy="846"/>
          </a:xfrm>
        </p:grpSpPr>
        <p:sp>
          <p:nvSpPr>
            <p:cNvPr id="12381" name="Freeform 124"/>
            <p:cNvSpPr>
              <a:spLocks/>
            </p:cNvSpPr>
            <p:nvPr/>
          </p:nvSpPr>
          <p:spPr bwMode="auto">
            <a:xfrm>
              <a:off x="3036" y="1767"/>
              <a:ext cx="318" cy="438"/>
            </a:xfrm>
            <a:custGeom>
              <a:avLst/>
              <a:gdLst>
                <a:gd name="T0" fmla="*/ 318 w 53"/>
                <a:gd name="T1" fmla="*/ 426 h 73"/>
                <a:gd name="T2" fmla="*/ 192 w 53"/>
                <a:gd name="T3" fmla="*/ 6 h 73"/>
                <a:gd name="T4" fmla="*/ 168 w 53"/>
                <a:gd name="T5" fmla="*/ 0 h 73"/>
                <a:gd name="T6" fmla="*/ 0 w 53"/>
                <a:gd name="T7" fmla="*/ 330 h 73"/>
                <a:gd name="T8" fmla="*/ 24 w 53"/>
                <a:gd name="T9" fmla="*/ 342 h 73"/>
                <a:gd name="T10" fmla="*/ 174 w 53"/>
                <a:gd name="T11" fmla="*/ 60 h 73"/>
                <a:gd name="T12" fmla="*/ 276 w 53"/>
                <a:gd name="T13" fmla="*/ 438 h 73"/>
                <a:gd name="T14" fmla="*/ 318 w 53"/>
                <a:gd name="T15" fmla="*/ 426 h 7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3"/>
                <a:gd name="T25" fmla="*/ 0 h 73"/>
                <a:gd name="T26" fmla="*/ 53 w 53"/>
                <a:gd name="T27" fmla="*/ 73 h 7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3" h="73">
                  <a:moveTo>
                    <a:pt x="53" y="71"/>
                  </a:moveTo>
                  <a:lnTo>
                    <a:pt x="32" y="1"/>
                  </a:lnTo>
                  <a:lnTo>
                    <a:pt x="28" y="0"/>
                  </a:lnTo>
                  <a:lnTo>
                    <a:pt x="0" y="55"/>
                  </a:lnTo>
                  <a:lnTo>
                    <a:pt x="4" y="57"/>
                  </a:lnTo>
                  <a:lnTo>
                    <a:pt x="29" y="10"/>
                  </a:lnTo>
                  <a:lnTo>
                    <a:pt x="46" y="73"/>
                  </a:lnTo>
                  <a:lnTo>
                    <a:pt x="53" y="71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82" name="Freeform 125"/>
            <p:cNvSpPr>
              <a:spLocks/>
            </p:cNvSpPr>
            <p:nvPr/>
          </p:nvSpPr>
          <p:spPr bwMode="auto">
            <a:xfrm>
              <a:off x="3036" y="2103"/>
              <a:ext cx="18" cy="18"/>
            </a:xfrm>
            <a:custGeom>
              <a:avLst/>
              <a:gdLst>
                <a:gd name="T0" fmla="*/ 6 w 3"/>
                <a:gd name="T1" fmla="*/ 0 h 3"/>
                <a:gd name="T2" fmla="*/ 6 w 3"/>
                <a:gd name="T3" fmla="*/ 0 h 3"/>
                <a:gd name="T4" fmla="*/ 18 w 3"/>
                <a:gd name="T5" fmla="*/ 6 h 3"/>
                <a:gd name="T6" fmla="*/ 18 w 3"/>
                <a:gd name="T7" fmla="*/ 18 h 3"/>
                <a:gd name="T8" fmla="*/ 6 w 3"/>
                <a:gd name="T9" fmla="*/ 18 h 3"/>
                <a:gd name="T10" fmla="*/ 6 w 3"/>
                <a:gd name="T11" fmla="*/ 18 h 3"/>
                <a:gd name="T12" fmla="*/ 0 w 3"/>
                <a:gd name="T13" fmla="*/ 18 h 3"/>
                <a:gd name="T14" fmla="*/ 0 w 3"/>
                <a:gd name="T15" fmla="*/ 6 h 3"/>
                <a:gd name="T16" fmla="*/ 6 w 3"/>
                <a:gd name="T17" fmla="*/ 0 h 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"/>
                <a:gd name="T28" fmla="*/ 0 h 3"/>
                <a:gd name="T29" fmla="*/ 3 w 3"/>
                <a:gd name="T30" fmla="*/ 3 h 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" h="3">
                  <a:moveTo>
                    <a:pt x="1" y="0"/>
                  </a:moveTo>
                  <a:lnTo>
                    <a:pt x="1" y="0"/>
                  </a:lnTo>
                  <a:cubicBezTo>
                    <a:pt x="2" y="0"/>
                    <a:pt x="3" y="0"/>
                    <a:pt x="3" y="1"/>
                  </a:cubicBezTo>
                  <a:lnTo>
                    <a:pt x="3" y="3"/>
                  </a:lnTo>
                  <a:cubicBezTo>
                    <a:pt x="3" y="3"/>
                    <a:pt x="2" y="3"/>
                    <a:pt x="1" y="3"/>
                  </a:cubicBezTo>
                  <a:cubicBezTo>
                    <a:pt x="1" y="3"/>
                    <a:pt x="0" y="3"/>
                    <a:pt x="0" y="3"/>
                  </a:cubicBezTo>
                  <a:lnTo>
                    <a:pt x="0" y="1"/>
                  </a:lnTo>
                  <a:cubicBezTo>
                    <a:pt x="0" y="0"/>
                    <a:pt x="1" y="0"/>
                    <a:pt x="1" y="0"/>
                  </a:cubicBezTo>
                  <a:close/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83" name="Rectangle 126"/>
            <p:cNvSpPr>
              <a:spLocks noChangeArrowheads="1"/>
            </p:cNvSpPr>
            <p:nvPr/>
          </p:nvSpPr>
          <p:spPr bwMode="auto">
            <a:xfrm>
              <a:off x="3018" y="2121"/>
              <a:ext cx="54" cy="132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84" name="Oval 127"/>
            <p:cNvSpPr>
              <a:spLocks noChangeArrowheads="1"/>
            </p:cNvSpPr>
            <p:nvPr/>
          </p:nvSpPr>
          <p:spPr bwMode="auto">
            <a:xfrm>
              <a:off x="2982" y="2163"/>
              <a:ext cx="54" cy="54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85" name="Oval 128"/>
            <p:cNvSpPr>
              <a:spLocks noChangeArrowheads="1"/>
            </p:cNvSpPr>
            <p:nvPr/>
          </p:nvSpPr>
          <p:spPr bwMode="auto">
            <a:xfrm>
              <a:off x="3054" y="2163"/>
              <a:ext cx="48" cy="54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86" name="Rectangle 129"/>
            <p:cNvSpPr>
              <a:spLocks noChangeArrowheads="1"/>
            </p:cNvSpPr>
            <p:nvPr/>
          </p:nvSpPr>
          <p:spPr bwMode="auto">
            <a:xfrm>
              <a:off x="2988" y="2253"/>
              <a:ext cx="108" cy="24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87" name="Freeform 130"/>
            <p:cNvSpPr>
              <a:spLocks/>
            </p:cNvSpPr>
            <p:nvPr/>
          </p:nvSpPr>
          <p:spPr bwMode="auto">
            <a:xfrm>
              <a:off x="3234" y="2187"/>
              <a:ext cx="324" cy="228"/>
            </a:xfrm>
            <a:custGeom>
              <a:avLst/>
              <a:gdLst>
                <a:gd name="T0" fmla="*/ 24 w 54"/>
                <a:gd name="T1" fmla="*/ 6 h 38"/>
                <a:gd name="T2" fmla="*/ 198 w 54"/>
                <a:gd name="T3" fmla="*/ 0 h 38"/>
                <a:gd name="T4" fmla="*/ 210 w 54"/>
                <a:gd name="T5" fmla="*/ 24 h 38"/>
                <a:gd name="T6" fmla="*/ 324 w 54"/>
                <a:gd name="T7" fmla="*/ 30 h 38"/>
                <a:gd name="T8" fmla="*/ 324 w 54"/>
                <a:gd name="T9" fmla="*/ 228 h 38"/>
                <a:gd name="T10" fmla="*/ 24 w 54"/>
                <a:gd name="T11" fmla="*/ 228 h 38"/>
                <a:gd name="T12" fmla="*/ 0 w 54"/>
                <a:gd name="T13" fmla="*/ 192 h 38"/>
                <a:gd name="T14" fmla="*/ 24 w 54"/>
                <a:gd name="T15" fmla="*/ 6 h 3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4"/>
                <a:gd name="T25" fmla="*/ 0 h 38"/>
                <a:gd name="T26" fmla="*/ 54 w 54"/>
                <a:gd name="T27" fmla="*/ 38 h 3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4" h="38">
                  <a:moveTo>
                    <a:pt x="4" y="1"/>
                  </a:moveTo>
                  <a:lnTo>
                    <a:pt x="33" y="0"/>
                  </a:lnTo>
                  <a:lnTo>
                    <a:pt x="35" y="4"/>
                  </a:lnTo>
                  <a:lnTo>
                    <a:pt x="54" y="5"/>
                  </a:lnTo>
                  <a:lnTo>
                    <a:pt x="54" y="38"/>
                  </a:lnTo>
                  <a:lnTo>
                    <a:pt x="4" y="38"/>
                  </a:lnTo>
                  <a:lnTo>
                    <a:pt x="0" y="32"/>
                  </a:lnTo>
                  <a:lnTo>
                    <a:pt x="4" y="1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88" name="Freeform 131"/>
            <p:cNvSpPr>
              <a:spLocks/>
            </p:cNvSpPr>
            <p:nvPr/>
          </p:nvSpPr>
          <p:spPr bwMode="auto">
            <a:xfrm>
              <a:off x="3270" y="2217"/>
              <a:ext cx="120" cy="126"/>
            </a:xfrm>
            <a:custGeom>
              <a:avLst/>
              <a:gdLst>
                <a:gd name="T0" fmla="*/ 18 w 20"/>
                <a:gd name="T1" fmla="*/ 0 h 21"/>
                <a:gd name="T2" fmla="*/ 120 w 20"/>
                <a:gd name="T3" fmla="*/ 0 h 21"/>
                <a:gd name="T4" fmla="*/ 114 w 20"/>
                <a:gd name="T5" fmla="*/ 120 h 21"/>
                <a:gd name="T6" fmla="*/ 24 w 20"/>
                <a:gd name="T7" fmla="*/ 126 h 21"/>
                <a:gd name="T8" fmla="*/ 0 w 20"/>
                <a:gd name="T9" fmla="*/ 102 h 21"/>
                <a:gd name="T10" fmla="*/ 18 w 20"/>
                <a:gd name="T11" fmla="*/ 0 h 2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0"/>
                <a:gd name="T19" fmla="*/ 0 h 21"/>
                <a:gd name="T20" fmla="*/ 20 w 20"/>
                <a:gd name="T21" fmla="*/ 21 h 2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0" h="21">
                  <a:moveTo>
                    <a:pt x="3" y="0"/>
                  </a:moveTo>
                  <a:lnTo>
                    <a:pt x="20" y="0"/>
                  </a:lnTo>
                  <a:lnTo>
                    <a:pt x="19" y="20"/>
                  </a:lnTo>
                  <a:lnTo>
                    <a:pt x="4" y="21"/>
                  </a:lnTo>
                  <a:lnTo>
                    <a:pt x="0" y="17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89" name="Freeform 132"/>
            <p:cNvSpPr>
              <a:spLocks/>
            </p:cNvSpPr>
            <p:nvPr/>
          </p:nvSpPr>
          <p:spPr bwMode="auto">
            <a:xfrm>
              <a:off x="3300" y="2409"/>
              <a:ext cx="144" cy="90"/>
            </a:xfrm>
            <a:custGeom>
              <a:avLst/>
              <a:gdLst>
                <a:gd name="T0" fmla="*/ 0 w 24"/>
                <a:gd name="T1" fmla="*/ 6 h 15"/>
                <a:gd name="T2" fmla="*/ 12 w 24"/>
                <a:gd name="T3" fmla="*/ 60 h 15"/>
                <a:gd name="T4" fmla="*/ 144 w 24"/>
                <a:gd name="T5" fmla="*/ 90 h 15"/>
                <a:gd name="T6" fmla="*/ 144 w 24"/>
                <a:gd name="T7" fmla="*/ 0 h 15"/>
                <a:gd name="T8" fmla="*/ 0 w 24"/>
                <a:gd name="T9" fmla="*/ 6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5"/>
                <a:gd name="T17" fmla="*/ 24 w 24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5">
                  <a:moveTo>
                    <a:pt x="0" y="1"/>
                  </a:moveTo>
                  <a:lnTo>
                    <a:pt x="2" y="10"/>
                  </a:lnTo>
                  <a:lnTo>
                    <a:pt x="24" y="15"/>
                  </a:lnTo>
                  <a:lnTo>
                    <a:pt x="24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90" name="Line 133"/>
            <p:cNvSpPr>
              <a:spLocks noChangeShapeType="1"/>
            </p:cNvSpPr>
            <p:nvPr/>
          </p:nvSpPr>
          <p:spPr bwMode="auto">
            <a:xfrm>
              <a:off x="3444" y="2211"/>
              <a:ext cx="1" cy="20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2391" name="Freeform 134"/>
            <p:cNvSpPr>
              <a:spLocks/>
            </p:cNvSpPr>
            <p:nvPr/>
          </p:nvSpPr>
          <p:spPr bwMode="auto">
            <a:xfrm>
              <a:off x="3156" y="2427"/>
              <a:ext cx="420" cy="186"/>
            </a:xfrm>
            <a:custGeom>
              <a:avLst/>
              <a:gdLst>
                <a:gd name="T0" fmla="*/ 84 w 70"/>
                <a:gd name="T1" fmla="*/ 6 h 31"/>
                <a:gd name="T2" fmla="*/ 360 w 70"/>
                <a:gd name="T3" fmla="*/ 78 h 31"/>
                <a:gd name="T4" fmla="*/ 414 w 70"/>
                <a:gd name="T5" fmla="*/ 144 h 31"/>
                <a:gd name="T6" fmla="*/ 414 w 70"/>
                <a:gd name="T7" fmla="*/ 144 h 31"/>
                <a:gd name="T8" fmla="*/ 330 w 70"/>
                <a:gd name="T9" fmla="*/ 174 h 31"/>
                <a:gd name="T10" fmla="*/ 60 w 70"/>
                <a:gd name="T11" fmla="*/ 108 h 31"/>
                <a:gd name="T12" fmla="*/ 6 w 70"/>
                <a:gd name="T13" fmla="*/ 42 h 31"/>
                <a:gd name="T14" fmla="*/ 6 w 70"/>
                <a:gd name="T15" fmla="*/ 42 h 31"/>
                <a:gd name="T16" fmla="*/ 84 w 70"/>
                <a:gd name="T17" fmla="*/ 6 h 3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0"/>
                <a:gd name="T28" fmla="*/ 0 h 31"/>
                <a:gd name="T29" fmla="*/ 70 w 70"/>
                <a:gd name="T30" fmla="*/ 31 h 3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0" h="31">
                  <a:moveTo>
                    <a:pt x="14" y="1"/>
                  </a:moveTo>
                  <a:lnTo>
                    <a:pt x="60" y="13"/>
                  </a:lnTo>
                  <a:cubicBezTo>
                    <a:pt x="66" y="14"/>
                    <a:pt x="70" y="19"/>
                    <a:pt x="69" y="24"/>
                  </a:cubicBezTo>
                  <a:cubicBezTo>
                    <a:pt x="68" y="29"/>
                    <a:pt x="62" y="31"/>
                    <a:pt x="55" y="29"/>
                  </a:cubicBezTo>
                  <a:lnTo>
                    <a:pt x="10" y="18"/>
                  </a:lnTo>
                  <a:cubicBezTo>
                    <a:pt x="4" y="17"/>
                    <a:pt x="0" y="12"/>
                    <a:pt x="1" y="7"/>
                  </a:cubicBezTo>
                  <a:cubicBezTo>
                    <a:pt x="2" y="2"/>
                    <a:pt x="8" y="0"/>
                    <a:pt x="14" y="1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92" name="Freeform 135"/>
            <p:cNvSpPr>
              <a:spLocks/>
            </p:cNvSpPr>
            <p:nvPr/>
          </p:nvSpPr>
          <p:spPr bwMode="auto">
            <a:xfrm>
              <a:off x="3156" y="2427"/>
              <a:ext cx="420" cy="186"/>
            </a:xfrm>
            <a:custGeom>
              <a:avLst/>
              <a:gdLst>
                <a:gd name="T0" fmla="*/ 84 w 70"/>
                <a:gd name="T1" fmla="*/ 6 h 31"/>
                <a:gd name="T2" fmla="*/ 360 w 70"/>
                <a:gd name="T3" fmla="*/ 78 h 31"/>
                <a:gd name="T4" fmla="*/ 414 w 70"/>
                <a:gd name="T5" fmla="*/ 144 h 31"/>
                <a:gd name="T6" fmla="*/ 414 w 70"/>
                <a:gd name="T7" fmla="*/ 144 h 31"/>
                <a:gd name="T8" fmla="*/ 330 w 70"/>
                <a:gd name="T9" fmla="*/ 174 h 31"/>
                <a:gd name="T10" fmla="*/ 60 w 70"/>
                <a:gd name="T11" fmla="*/ 108 h 31"/>
                <a:gd name="T12" fmla="*/ 6 w 70"/>
                <a:gd name="T13" fmla="*/ 42 h 31"/>
                <a:gd name="T14" fmla="*/ 6 w 70"/>
                <a:gd name="T15" fmla="*/ 42 h 31"/>
                <a:gd name="T16" fmla="*/ 84 w 70"/>
                <a:gd name="T17" fmla="*/ 6 h 3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0"/>
                <a:gd name="T28" fmla="*/ 0 h 31"/>
                <a:gd name="T29" fmla="*/ 70 w 70"/>
                <a:gd name="T30" fmla="*/ 31 h 3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0" h="31">
                  <a:moveTo>
                    <a:pt x="14" y="1"/>
                  </a:moveTo>
                  <a:lnTo>
                    <a:pt x="60" y="13"/>
                  </a:lnTo>
                  <a:cubicBezTo>
                    <a:pt x="66" y="14"/>
                    <a:pt x="70" y="19"/>
                    <a:pt x="69" y="24"/>
                  </a:cubicBezTo>
                  <a:cubicBezTo>
                    <a:pt x="68" y="29"/>
                    <a:pt x="62" y="31"/>
                    <a:pt x="55" y="29"/>
                  </a:cubicBezTo>
                  <a:lnTo>
                    <a:pt x="10" y="18"/>
                  </a:lnTo>
                  <a:cubicBezTo>
                    <a:pt x="4" y="17"/>
                    <a:pt x="0" y="12"/>
                    <a:pt x="1" y="7"/>
                  </a:cubicBezTo>
                  <a:cubicBezTo>
                    <a:pt x="2" y="2"/>
                    <a:pt x="8" y="0"/>
                    <a:pt x="14" y="1"/>
                  </a:cubicBezTo>
                  <a:close/>
                </a:path>
              </a:pathLst>
            </a:custGeom>
            <a:noFill/>
            <a:ln w="1905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grpSp>
        <p:nvGrpSpPr>
          <p:cNvPr id="12297" name="Group 138"/>
          <p:cNvGrpSpPr>
            <a:grpSpLocks noChangeAspect="1"/>
          </p:cNvGrpSpPr>
          <p:nvPr/>
        </p:nvGrpSpPr>
        <p:grpSpPr bwMode="auto">
          <a:xfrm>
            <a:off x="5119563" y="5290798"/>
            <a:ext cx="1162050" cy="1038225"/>
            <a:chOff x="4062" y="1812"/>
            <a:chExt cx="732" cy="654"/>
          </a:xfrm>
        </p:grpSpPr>
        <p:sp>
          <p:nvSpPr>
            <p:cNvPr id="12369" name="Freeform 139"/>
            <p:cNvSpPr>
              <a:spLocks/>
            </p:cNvSpPr>
            <p:nvPr/>
          </p:nvSpPr>
          <p:spPr bwMode="auto">
            <a:xfrm>
              <a:off x="4362" y="2322"/>
              <a:ext cx="366" cy="132"/>
            </a:xfrm>
            <a:custGeom>
              <a:avLst/>
              <a:gdLst>
                <a:gd name="T0" fmla="*/ 162 w 61"/>
                <a:gd name="T1" fmla="*/ 0 h 22"/>
                <a:gd name="T2" fmla="*/ 162 w 61"/>
                <a:gd name="T3" fmla="*/ 18 h 22"/>
                <a:gd name="T4" fmla="*/ 0 w 61"/>
                <a:gd name="T5" fmla="*/ 132 h 22"/>
                <a:gd name="T6" fmla="*/ 48 w 61"/>
                <a:gd name="T7" fmla="*/ 132 h 22"/>
                <a:gd name="T8" fmla="*/ 180 w 61"/>
                <a:gd name="T9" fmla="*/ 36 h 22"/>
                <a:gd name="T10" fmla="*/ 282 w 61"/>
                <a:gd name="T11" fmla="*/ 36 h 22"/>
                <a:gd name="T12" fmla="*/ 348 w 61"/>
                <a:gd name="T13" fmla="*/ 90 h 22"/>
                <a:gd name="T14" fmla="*/ 366 w 61"/>
                <a:gd name="T15" fmla="*/ 66 h 22"/>
                <a:gd name="T16" fmla="*/ 300 w 61"/>
                <a:gd name="T17" fmla="*/ 18 h 22"/>
                <a:gd name="T18" fmla="*/ 300 w 61"/>
                <a:gd name="T19" fmla="*/ 0 h 22"/>
                <a:gd name="T20" fmla="*/ 162 w 61"/>
                <a:gd name="T21" fmla="*/ 0 h 2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1"/>
                <a:gd name="T34" fmla="*/ 0 h 22"/>
                <a:gd name="T35" fmla="*/ 61 w 61"/>
                <a:gd name="T36" fmla="*/ 22 h 2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1" h="22">
                  <a:moveTo>
                    <a:pt x="27" y="0"/>
                  </a:moveTo>
                  <a:lnTo>
                    <a:pt x="27" y="3"/>
                  </a:lnTo>
                  <a:lnTo>
                    <a:pt x="0" y="22"/>
                  </a:lnTo>
                  <a:lnTo>
                    <a:pt x="8" y="22"/>
                  </a:lnTo>
                  <a:lnTo>
                    <a:pt x="30" y="6"/>
                  </a:lnTo>
                  <a:lnTo>
                    <a:pt x="47" y="6"/>
                  </a:lnTo>
                  <a:lnTo>
                    <a:pt x="58" y="15"/>
                  </a:lnTo>
                  <a:lnTo>
                    <a:pt x="61" y="11"/>
                  </a:lnTo>
                  <a:lnTo>
                    <a:pt x="50" y="3"/>
                  </a:lnTo>
                  <a:lnTo>
                    <a:pt x="50" y="0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70" name="Freeform 140"/>
            <p:cNvSpPr>
              <a:spLocks/>
            </p:cNvSpPr>
            <p:nvPr/>
          </p:nvSpPr>
          <p:spPr bwMode="auto">
            <a:xfrm>
              <a:off x="4116" y="2130"/>
              <a:ext cx="18" cy="24"/>
            </a:xfrm>
            <a:custGeom>
              <a:avLst/>
              <a:gdLst>
                <a:gd name="T0" fmla="*/ 12 w 3"/>
                <a:gd name="T1" fmla="*/ 0 h 4"/>
                <a:gd name="T2" fmla="*/ 12 w 3"/>
                <a:gd name="T3" fmla="*/ 0 h 4"/>
                <a:gd name="T4" fmla="*/ 18 w 3"/>
                <a:gd name="T5" fmla="*/ 6 h 4"/>
                <a:gd name="T6" fmla="*/ 18 w 3"/>
                <a:gd name="T7" fmla="*/ 18 h 4"/>
                <a:gd name="T8" fmla="*/ 12 w 3"/>
                <a:gd name="T9" fmla="*/ 24 h 4"/>
                <a:gd name="T10" fmla="*/ 12 w 3"/>
                <a:gd name="T11" fmla="*/ 24 h 4"/>
                <a:gd name="T12" fmla="*/ 0 w 3"/>
                <a:gd name="T13" fmla="*/ 18 h 4"/>
                <a:gd name="T14" fmla="*/ 0 w 3"/>
                <a:gd name="T15" fmla="*/ 6 h 4"/>
                <a:gd name="T16" fmla="*/ 12 w 3"/>
                <a:gd name="T17" fmla="*/ 0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"/>
                <a:gd name="T28" fmla="*/ 0 h 4"/>
                <a:gd name="T29" fmla="*/ 3 w 3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" h="4">
                  <a:moveTo>
                    <a:pt x="2" y="0"/>
                  </a:moveTo>
                  <a:lnTo>
                    <a:pt x="2" y="0"/>
                  </a:lnTo>
                  <a:cubicBezTo>
                    <a:pt x="2" y="0"/>
                    <a:pt x="3" y="1"/>
                    <a:pt x="3" y="1"/>
                  </a:cubicBezTo>
                  <a:lnTo>
                    <a:pt x="3" y="3"/>
                  </a:lnTo>
                  <a:cubicBezTo>
                    <a:pt x="3" y="3"/>
                    <a:pt x="2" y="4"/>
                    <a:pt x="2" y="4"/>
                  </a:cubicBezTo>
                  <a:cubicBezTo>
                    <a:pt x="1" y="4"/>
                    <a:pt x="0" y="3"/>
                    <a:pt x="0" y="3"/>
                  </a:cubicBezTo>
                  <a:lnTo>
                    <a:pt x="0" y="1"/>
                  </a:lnTo>
                  <a:cubicBezTo>
                    <a:pt x="0" y="1"/>
                    <a:pt x="1" y="0"/>
                    <a:pt x="2" y="0"/>
                  </a:cubicBezTo>
                  <a:close/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71" name="Rectangle 141"/>
            <p:cNvSpPr>
              <a:spLocks noChangeArrowheads="1"/>
            </p:cNvSpPr>
            <p:nvPr/>
          </p:nvSpPr>
          <p:spPr bwMode="auto">
            <a:xfrm>
              <a:off x="4098" y="2154"/>
              <a:ext cx="54" cy="132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72" name="Oval 142"/>
            <p:cNvSpPr>
              <a:spLocks noChangeArrowheads="1"/>
            </p:cNvSpPr>
            <p:nvPr/>
          </p:nvSpPr>
          <p:spPr bwMode="auto">
            <a:xfrm>
              <a:off x="4062" y="2196"/>
              <a:ext cx="54" cy="54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73" name="Oval 143"/>
            <p:cNvSpPr>
              <a:spLocks noChangeArrowheads="1"/>
            </p:cNvSpPr>
            <p:nvPr/>
          </p:nvSpPr>
          <p:spPr bwMode="auto">
            <a:xfrm>
              <a:off x="4134" y="2196"/>
              <a:ext cx="48" cy="54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74" name="Rectangle 144"/>
            <p:cNvSpPr>
              <a:spLocks noChangeArrowheads="1"/>
            </p:cNvSpPr>
            <p:nvPr/>
          </p:nvSpPr>
          <p:spPr bwMode="auto">
            <a:xfrm>
              <a:off x="4068" y="2286"/>
              <a:ext cx="108" cy="24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75" name="Freeform 145"/>
            <p:cNvSpPr>
              <a:spLocks/>
            </p:cNvSpPr>
            <p:nvPr/>
          </p:nvSpPr>
          <p:spPr bwMode="auto">
            <a:xfrm>
              <a:off x="4416" y="2058"/>
              <a:ext cx="120" cy="150"/>
            </a:xfrm>
            <a:custGeom>
              <a:avLst/>
              <a:gdLst>
                <a:gd name="T0" fmla="*/ 0 w 20"/>
                <a:gd name="T1" fmla="*/ 24 h 25"/>
                <a:gd name="T2" fmla="*/ 66 w 20"/>
                <a:gd name="T3" fmla="*/ 150 h 25"/>
                <a:gd name="T4" fmla="*/ 120 w 20"/>
                <a:gd name="T5" fmla="*/ 114 h 25"/>
                <a:gd name="T6" fmla="*/ 24 w 20"/>
                <a:gd name="T7" fmla="*/ 0 h 25"/>
                <a:gd name="T8" fmla="*/ 0 w 20"/>
                <a:gd name="T9" fmla="*/ 24 h 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25"/>
                <a:gd name="T17" fmla="*/ 20 w 20"/>
                <a:gd name="T18" fmla="*/ 25 h 2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25">
                  <a:moveTo>
                    <a:pt x="0" y="4"/>
                  </a:moveTo>
                  <a:lnTo>
                    <a:pt x="11" y="25"/>
                  </a:lnTo>
                  <a:lnTo>
                    <a:pt x="20" y="19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76" name="Freeform 146"/>
            <p:cNvSpPr>
              <a:spLocks/>
            </p:cNvSpPr>
            <p:nvPr/>
          </p:nvSpPr>
          <p:spPr bwMode="auto">
            <a:xfrm>
              <a:off x="4464" y="2118"/>
              <a:ext cx="258" cy="204"/>
            </a:xfrm>
            <a:custGeom>
              <a:avLst/>
              <a:gdLst>
                <a:gd name="T0" fmla="*/ 174 w 43"/>
                <a:gd name="T1" fmla="*/ 0 h 34"/>
                <a:gd name="T2" fmla="*/ 198 w 43"/>
                <a:gd name="T3" fmla="*/ 96 h 34"/>
                <a:gd name="T4" fmla="*/ 246 w 43"/>
                <a:gd name="T5" fmla="*/ 108 h 34"/>
                <a:gd name="T6" fmla="*/ 222 w 43"/>
                <a:gd name="T7" fmla="*/ 204 h 34"/>
                <a:gd name="T8" fmla="*/ 24 w 43"/>
                <a:gd name="T9" fmla="*/ 204 h 34"/>
                <a:gd name="T10" fmla="*/ 0 w 43"/>
                <a:gd name="T11" fmla="*/ 198 h 34"/>
                <a:gd name="T12" fmla="*/ 0 w 43"/>
                <a:gd name="T13" fmla="*/ 132 h 34"/>
                <a:gd name="T14" fmla="*/ 108 w 43"/>
                <a:gd name="T15" fmla="*/ 0 h 34"/>
                <a:gd name="T16" fmla="*/ 174 w 43"/>
                <a:gd name="T17" fmla="*/ 0 h 3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3"/>
                <a:gd name="T28" fmla="*/ 0 h 34"/>
                <a:gd name="T29" fmla="*/ 43 w 43"/>
                <a:gd name="T30" fmla="*/ 34 h 3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3" h="34">
                  <a:moveTo>
                    <a:pt x="29" y="0"/>
                  </a:moveTo>
                  <a:cubicBezTo>
                    <a:pt x="32" y="2"/>
                    <a:pt x="33" y="10"/>
                    <a:pt x="33" y="16"/>
                  </a:cubicBezTo>
                  <a:cubicBezTo>
                    <a:pt x="37" y="16"/>
                    <a:pt x="40" y="16"/>
                    <a:pt x="41" y="18"/>
                  </a:cubicBezTo>
                  <a:cubicBezTo>
                    <a:pt x="42" y="22"/>
                    <a:pt x="43" y="31"/>
                    <a:pt x="37" y="34"/>
                  </a:cubicBezTo>
                  <a:lnTo>
                    <a:pt x="4" y="34"/>
                  </a:lnTo>
                  <a:cubicBezTo>
                    <a:pt x="3" y="34"/>
                    <a:pt x="1" y="34"/>
                    <a:pt x="0" y="33"/>
                  </a:cubicBezTo>
                  <a:lnTo>
                    <a:pt x="0" y="22"/>
                  </a:lnTo>
                  <a:cubicBezTo>
                    <a:pt x="2" y="15"/>
                    <a:pt x="8" y="4"/>
                    <a:pt x="18" y="0"/>
                  </a:cubicBezTo>
                  <a:lnTo>
                    <a:pt x="29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77" name="Freeform 147"/>
            <p:cNvSpPr>
              <a:spLocks/>
            </p:cNvSpPr>
            <p:nvPr/>
          </p:nvSpPr>
          <p:spPr bwMode="auto">
            <a:xfrm>
              <a:off x="4500" y="2142"/>
              <a:ext cx="126" cy="132"/>
            </a:xfrm>
            <a:custGeom>
              <a:avLst/>
              <a:gdLst>
                <a:gd name="T0" fmla="*/ 126 w 21"/>
                <a:gd name="T1" fmla="*/ 0 h 22"/>
                <a:gd name="T2" fmla="*/ 126 w 21"/>
                <a:gd name="T3" fmla="*/ 132 h 22"/>
                <a:gd name="T4" fmla="*/ 0 w 21"/>
                <a:gd name="T5" fmla="*/ 132 h 22"/>
                <a:gd name="T6" fmla="*/ 0 w 21"/>
                <a:gd name="T7" fmla="*/ 102 h 22"/>
                <a:gd name="T8" fmla="*/ 72 w 21"/>
                <a:gd name="T9" fmla="*/ 0 h 22"/>
                <a:gd name="T10" fmla="*/ 126 w 21"/>
                <a:gd name="T11" fmla="*/ 0 h 2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"/>
                <a:gd name="T19" fmla="*/ 0 h 22"/>
                <a:gd name="T20" fmla="*/ 21 w 21"/>
                <a:gd name="T21" fmla="*/ 22 h 2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" h="22">
                  <a:moveTo>
                    <a:pt x="21" y="0"/>
                  </a:moveTo>
                  <a:lnTo>
                    <a:pt x="21" y="22"/>
                  </a:lnTo>
                  <a:lnTo>
                    <a:pt x="0" y="22"/>
                  </a:lnTo>
                  <a:lnTo>
                    <a:pt x="0" y="17"/>
                  </a:lnTo>
                  <a:cubicBezTo>
                    <a:pt x="1" y="11"/>
                    <a:pt x="7" y="3"/>
                    <a:pt x="12" y="0"/>
                  </a:cubicBezTo>
                  <a:lnTo>
                    <a:pt x="21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78" name="Freeform 148"/>
            <p:cNvSpPr>
              <a:spLocks/>
            </p:cNvSpPr>
            <p:nvPr/>
          </p:nvSpPr>
          <p:spPr bwMode="auto">
            <a:xfrm>
              <a:off x="4116" y="1812"/>
              <a:ext cx="324" cy="318"/>
            </a:xfrm>
            <a:custGeom>
              <a:avLst/>
              <a:gdLst>
                <a:gd name="T0" fmla="*/ 324 w 54"/>
                <a:gd name="T1" fmla="*/ 246 h 53"/>
                <a:gd name="T2" fmla="*/ 72 w 54"/>
                <a:gd name="T3" fmla="*/ 6 h 53"/>
                <a:gd name="T4" fmla="*/ 42 w 54"/>
                <a:gd name="T5" fmla="*/ 0 h 53"/>
                <a:gd name="T6" fmla="*/ 0 w 54"/>
                <a:gd name="T7" fmla="*/ 318 h 53"/>
                <a:gd name="T8" fmla="*/ 24 w 54"/>
                <a:gd name="T9" fmla="*/ 318 h 53"/>
                <a:gd name="T10" fmla="*/ 78 w 54"/>
                <a:gd name="T11" fmla="*/ 54 h 53"/>
                <a:gd name="T12" fmla="*/ 300 w 54"/>
                <a:gd name="T13" fmla="*/ 270 h 53"/>
                <a:gd name="T14" fmla="*/ 324 w 54"/>
                <a:gd name="T15" fmla="*/ 246 h 5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4"/>
                <a:gd name="T25" fmla="*/ 0 h 53"/>
                <a:gd name="T26" fmla="*/ 54 w 54"/>
                <a:gd name="T27" fmla="*/ 53 h 5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4" h="53">
                  <a:moveTo>
                    <a:pt x="54" y="41"/>
                  </a:moveTo>
                  <a:lnTo>
                    <a:pt x="12" y="1"/>
                  </a:lnTo>
                  <a:lnTo>
                    <a:pt x="7" y="0"/>
                  </a:lnTo>
                  <a:lnTo>
                    <a:pt x="0" y="53"/>
                  </a:lnTo>
                  <a:lnTo>
                    <a:pt x="4" y="53"/>
                  </a:lnTo>
                  <a:lnTo>
                    <a:pt x="13" y="9"/>
                  </a:lnTo>
                  <a:lnTo>
                    <a:pt x="50" y="45"/>
                  </a:lnTo>
                  <a:lnTo>
                    <a:pt x="54" y="41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79" name="Oval 149"/>
            <p:cNvSpPr>
              <a:spLocks noChangeArrowheads="1"/>
            </p:cNvSpPr>
            <p:nvPr/>
          </p:nvSpPr>
          <p:spPr bwMode="auto">
            <a:xfrm>
              <a:off x="4680" y="2346"/>
              <a:ext cx="114" cy="120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80" name="Freeform 150"/>
            <p:cNvSpPr>
              <a:spLocks/>
            </p:cNvSpPr>
            <p:nvPr/>
          </p:nvSpPr>
          <p:spPr bwMode="auto">
            <a:xfrm>
              <a:off x="4332" y="2448"/>
              <a:ext cx="114" cy="12"/>
            </a:xfrm>
            <a:custGeom>
              <a:avLst/>
              <a:gdLst>
                <a:gd name="T0" fmla="*/ 0 w 19"/>
                <a:gd name="T1" fmla="*/ 12 h 2"/>
                <a:gd name="T2" fmla="*/ 114 w 19"/>
                <a:gd name="T3" fmla="*/ 12 h 2"/>
                <a:gd name="T4" fmla="*/ 0 60000 65536"/>
                <a:gd name="T5" fmla="*/ 0 60000 65536"/>
                <a:gd name="T6" fmla="*/ 0 w 19"/>
                <a:gd name="T7" fmla="*/ 0 h 2"/>
                <a:gd name="T8" fmla="*/ 19 w 19"/>
                <a:gd name="T9" fmla="*/ 2 h 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9" h="2">
                  <a:moveTo>
                    <a:pt x="0" y="2"/>
                  </a:moveTo>
                  <a:cubicBezTo>
                    <a:pt x="6" y="0"/>
                    <a:pt x="12" y="0"/>
                    <a:pt x="19" y="2"/>
                  </a:cubicBezTo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grpSp>
        <p:nvGrpSpPr>
          <p:cNvPr id="12298" name="Group 153"/>
          <p:cNvGrpSpPr>
            <a:grpSpLocks noChangeAspect="1"/>
          </p:cNvGrpSpPr>
          <p:nvPr/>
        </p:nvGrpSpPr>
        <p:grpSpPr bwMode="auto">
          <a:xfrm>
            <a:off x="285750" y="5519738"/>
            <a:ext cx="1943100" cy="885825"/>
            <a:chOff x="417" y="2937"/>
            <a:chExt cx="1224" cy="558"/>
          </a:xfrm>
        </p:grpSpPr>
        <p:sp>
          <p:nvSpPr>
            <p:cNvPr id="12354" name="Freeform 154"/>
            <p:cNvSpPr>
              <a:spLocks/>
            </p:cNvSpPr>
            <p:nvPr/>
          </p:nvSpPr>
          <p:spPr bwMode="auto">
            <a:xfrm>
              <a:off x="1251" y="3249"/>
              <a:ext cx="252" cy="120"/>
            </a:xfrm>
            <a:custGeom>
              <a:avLst/>
              <a:gdLst>
                <a:gd name="T0" fmla="*/ 252 w 42"/>
                <a:gd name="T1" fmla="*/ 54 h 20"/>
                <a:gd name="T2" fmla="*/ 216 w 42"/>
                <a:gd name="T3" fmla="*/ 12 h 20"/>
                <a:gd name="T4" fmla="*/ 72 w 42"/>
                <a:gd name="T5" fmla="*/ 0 h 20"/>
                <a:gd name="T6" fmla="*/ 6 w 42"/>
                <a:gd name="T7" fmla="*/ 36 h 20"/>
                <a:gd name="T8" fmla="*/ 0 w 42"/>
                <a:gd name="T9" fmla="*/ 120 h 20"/>
                <a:gd name="T10" fmla="*/ 246 w 42"/>
                <a:gd name="T11" fmla="*/ 114 h 20"/>
                <a:gd name="T12" fmla="*/ 252 w 42"/>
                <a:gd name="T13" fmla="*/ 54 h 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2"/>
                <a:gd name="T22" fmla="*/ 0 h 20"/>
                <a:gd name="T23" fmla="*/ 42 w 42"/>
                <a:gd name="T24" fmla="*/ 20 h 2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2" h="20">
                  <a:moveTo>
                    <a:pt x="42" y="9"/>
                  </a:moveTo>
                  <a:lnTo>
                    <a:pt x="36" y="2"/>
                  </a:lnTo>
                  <a:lnTo>
                    <a:pt x="12" y="0"/>
                  </a:lnTo>
                  <a:lnTo>
                    <a:pt x="1" y="6"/>
                  </a:lnTo>
                  <a:lnTo>
                    <a:pt x="0" y="20"/>
                  </a:lnTo>
                  <a:lnTo>
                    <a:pt x="41" y="19"/>
                  </a:lnTo>
                  <a:lnTo>
                    <a:pt x="42" y="9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55" name="Rectangle 155"/>
            <p:cNvSpPr>
              <a:spLocks noChangeArrowheads="1"/>
            </p:cNvSpPr>
            <p:nvPr/>
          </p:nvSpPr>
          <p:spPr bwMode="auto">
            <a:xfrm>
              <a:off x="1077" y="3363"/>
              <a:ext cx="480" cy="60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56" name="Oval 156"/>
            <p:cNvSpPr>
              <a:spLocks noChangeArrowheads="1"/>
            </p:cNvSpPr>
            <p:nvPr/>
          </p:nvSpPr>
          <p:spPr bwMode="auto">
            <a:xfrm>
              <a:off x="1443" y="3297"/>
              <a:ext cx="198" cy="19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57" name="Freeform 157"/>
            <p:cNvSpPr>
              <a:spLocks/>
            </p:cNvSpPr>
            <p:nvPr/>
          </p:nvSpPr>
          <p:spPr bwMode="auto">
            <a:xfrm>
              <a:off x="1083" y="3129"/>
              <a:ext cx="168" cy="216"/>
            </a:xfrm>
            <a:custGeom>
              <a:avLst/>
              <a:gdLst>
                <a:gd name="T0" fmla="*/ 168 w 28"/>
                <a:gd name="T1" fmla="*/ 24 h 36"/>
                <a:gd name="T2" fmla="*/ 108 w 28"/>
                <a:gd name="T3" fmla="*/ 0 h 36"/>
                <a:gd name="T4" fmla="*/ 30 w 28"/>
                <a:gd name="T5" fmla="*/ 0 h 36"/>
                <a:gd name="T6" fmla="*/ 0 w 28"/>
                <a:gd name="T7" fmla="*/ 174 h 36"/>
                <a:gd name="T8" fmla="*/ 36 w 28"/>
                <a:gd name="T9" fmla="*/ 216 h 36"/>
                <a:gd name="T10" fmla="*/ 114 w 28"/>
                <a:gd name="T11" fmla="*/ 216 h 36"/>
                <a:gd name="T12" fmla="*/ 144 w 28"/>
                <a:gd name="T13" fmla="*/ 216 h 36"/>
                <a:gd name="T14" fmla="*/ 144 w 28"/>
                <a:gd name="T15" fmla="*/ 180 h 36"/>
                <a:gd name="T16" fmla="*/ 168 w 28"/>
                <a:gd name="T17" fmla="*/ 138 h 36"/>
                <a:gd name="T18" fmla="*/ 168 w 28"/>
                <a:gd name="T19" fmla="*/ 24 h 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8"/>
                <a:gd name="T31" fmla="*/ 0 h 36"/>
                <a:gd name="T32" fmla="*/ 28 w 28"/>
                <a:gd name="T33" fmla="*/ 36 h 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8" h="36">
                  <a:moveTo>
                    <a:pt x="28" y="4"/>
                  </a:moveTo>
                  <a:lnTo>
                    <a:pt x="18" y="0"/>
                  </a:lnTo>
                  <a:lnTo>
                    <a:pt x="5" y="0"/>
                  </a:lnTo>
                  <a:lnTo>
                    <a:pt x="0" y="29"/>
                  </a:lnTo>
                  <a:lnTo>
                    <a:pt x="6" y="36"/>
                  </a:lnTo>
                  <a:lnTo>
                    <a:pt x="19" y="36"/>
                  </a:lnTo>
                  <a:lnTo>
                    <a:pt x="24" y="36"/>
                  </a:lnTo>
                  <a:lnTo>
                    <a:pt x="24" y="30"/>
                  </a:lnTo>
                  <a:lnTo>
                    <a:pt x="28" y="23"/>
                  </a:lnTo>
                  <a:lnTo>
                    <a:pt x="28" y="4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58" name="Rectangle 158"/>
            <p:cNvSpPr>
              <a:spLocks noChangeArrowheads="1"/>
            </p:cNvSpPr>
            <p:nvPr/>
          </p:nvSpPr>
          <p:spPr bwMode="auto">
            <a:xfrm>
              <a:off x="1125" y="3345"/>
              <a:ext cx="72" cy="24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59" name="Freeform 159"/>
            <p:cNvSpPr>
              <a:spLocks/>
            </p:cNvSpPr>
            <p:nvPr/>
          </p:nvSpPr>
          <p:spPr bwMode="auto">
            <a:xfrm>
              <a:off x="1113" y="3153"/>
              <a:ext cx="108" cy="114"/>
            </a:xfrm>
            <a:custGeom>
              <a:avLst/>
              <a:gdLst>
                <a:gd name="T0" fmla="*/ 78 w 18"/>
                <a:gd name="T1" fmla="*/ 0 h 19"/>
                <a:gd name="T2" fmla="*/ 12 w 18"/>
                <a:gd name="T3" fmla="*/ 0 h 19"/>
                <a:gd name="T4" fmla="*/ 0 w 18"/>
                <a:gd name="T5" fmla="*/ 114 h 19"/>
                <a:gd name="T6" fmla="*/ 108 w 18"/>
                <a:gd name="T7" fmla="*/ 114 h 19"/>
                <a:gd name="T8" fmla="*/ 108 w 18"/>
                <a:gd name="T9" fmla="*/ 24 h 19"/>
                <a:gd name="T10" fmla="*/ 78 w 18"/>
                <a:gd name="T11" fmla="*/ 0 h 1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8"/>
                <a:gd name="T19" fmla="*/ 0 h 19"/>
                <a:gd name="T20" fmla="*/ 18 w 18"/>
                <a:gd name="T21" fmla="*/ 19 h 1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8" h="19">
                  <a:moveTo>
                    <a:pt x="13" y="0"/>
                  </a:moveTo>
                  <a:lnTo>
                    <a:pt x="2" y="0"/>
                  </a:lnTo>
                  <a:lnTo>
                    <a:pt x="0" y="19"/>
                  </a:lnTo>
                  <a:lnTo>
                    <a:pt x="18" y="19"/>
                  </a:lnTo>
                  <a:lnTo>
                    <a:pt x="18" y="4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60" name="Line 160"/>
            <p:cNvSpPr>
              <a:spLocks noChangeShapeType="1"/>
            </p:cNvSpPr>
            <p:nvPr/>
          </p:nvSpPr>
          <p:spPr bwMode="auto">
            <a:xfrm flipH="1">
              <a:off x="891" y="3399"/>
              <a:ext cx="48" cy="1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2361" name="Freeform 161"/>
            <p:cNvSpPr>
              <a:spLocks/>
            </p:cNvSpPr>
            <p:nvPr/>
          </p:nvSpPr>
          <p:spPr bwMode="auto">
            <a:xfrm>
              <a:off x="855" y="3315"/>
              <a:ext cx="66" cy="102"/>
            </a:xfrm>
            <a:custGeom>
              <a:avLst/>
              <a:gdLst>
                <a:gd name="T0" fmla="*/ 6 w 11"/>
                <a:gd name="T1" fmla="*/ 0 h 17"/>
                <a:gd name="T2" fmla="*/ 0 w 11"/>
                <a:gd name="T3" fmla="*/ 96 h 17"/>
                <a:gd name="T4" fmla="*/ 0 60000 65536"/>
                <a:gd name="T5" fmla="*/ 0 60000 65536"/>
                <a:gd name="T6" fmla="*/ 0 w 11"/>
                <a:gd name="T7" fmla="*/ 0 h 17"/>
                <a:gd name="T8" fmla="*/ 11 w 11"/>
                <a:gd name="T9" fmla="*/ 17 h 1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" h="17">
                  <a:moveTo>
                    <a:pt x="1" y="0"/>
                  </a:moveTo>
                  <a:cubicBezTo>
                    <a:pt x="11" y="15"/>
                    <a:pt x="4" y="17"/>
                    <a:pt x="0" y="16"/>
                  </a:cubicBezTo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62" name="Rectangle 162"/>
            <p:cNvSpPr>
              <a:spLocks noChangeArrowheads="1"/>
            </p:cNvSpPr>
            <p:nvPr/>
          </p:nvSpPr>
          <p:spPr bwMode="auto">
            <a:xfrm>
              <a:off x="447" y="3171"/>
              <a:ext cx="54" cy="126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63" name="Oval 163"/>
            <p:cNvSpPr>
              <a:spLocks noChangeArrowheads="1"/>
            </p:cNvSpPr>
            <p:nvPr/>
          </p:nvSpPr>
          <p:spPr bwMode="auto">
            <a:xfrm>
              <a:off x="489" y="3213"/>
              <a:ext cx="48" cy="4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64" name="Oval 164"/>
            <p:cNvSpPr>
              <a:spLocks noChangeArrowheads="1"/>
            </p:cNvSpPr>
            <p:nvPr/>
          </p:nvSpPr>
          <p:spPr bwMode="auto">
            <a:xfrm>
              <a:off x="417" y="3213"/>
              <a:ext cx="54" cy="4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65" name="Rectangle 165"/>
            <p:cNvSpPr>
              <a:spLocks noChangeArrowheads="1"/>
            </p:cNvSpPr>
            <p:nvPr/>
          </p:nvSpPr>
          <p:spPr bwMode="auto">
            <a:xfrm>
              <a:off x="429" y="3297"/>
              <a:ext cx="102" cy="30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66" name="Oval 166"/>
            <p:cNvSpPr>
              <a:spLocks noChangeArrowheads="1"/>
            </p:cNvSpPr>
            <p:nvPr/>
          </p:nvSpPr>
          <p:spPr bwMode="auto">
            <a:xfrm>
              <a:off x="915" y="3297"/>
              <a:ext cx="198" cy="19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67" name="Freeform 167"/>
            <p:cNvSpPr>
              <a:spLocks/>
            </p:cNvSpPr>
            <p:nvPr/>
          </p:nvSpPr>
          <p:spPr bwMode="auto">
            <a:xfrm>
              <a:off x="477" y="2937"/>
              <a:ext cx="774" cy="216"/>
            </a:xfrm>
            <a:custGeom>
              <a:avLst/>
              <a:gdLst>
                <a:gd name="T0" fmla="*/ 732 w 129"/>
                <a:gd name="T1" fmla="*/ 144 h 36"/>
                <a:gd name="T2" fmla="*/ 414 w 129"/>
                <a:gd name="T3" fmla="*/ 0 h 36"/>
                <a:gd name="T4" fmla="*/ 0 w 129"/>
                <a:gd name="T5" fmla="*/ 210 h 36"/>
                <a:gd name="T6" fmla="*/ 18 w 129"/>
                <a:gd name="T7" fmla="*/ 210 h 36"/>
                <a:gd name="T8" fmla="*/ 414 w 129"/>
                <a:gd name="T9" fmla="*/ 36 h 36"/>
                <a:gd name="T10" fmla="*/ 702 w 129"/>
                <a:gd name="T11" fmla="*/ 180 h 36"/>
                <a:gd name="T12" fmla="*/ 774 w 129"/>
                <a:gd name="T13" fmla="*/ 216 h 36"/>
                <a:gd name="T14" fmla="*/ 732 w 129"/>
                <a:gd name="T15" fmla="*/ 144 h 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29"/>
                <a:gd name="T25" fmla="*/ 0 h 36"/>
                <a:gd name="T26" fmla="*/ 129 w 129"/>
                <a:gd name="T27" fmla="*/ 36 h 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29" h="36">
                  <a:moveTo>
                    <a:pt x="122" y="24"/>
                  </a:moveTo>
                  <a:lnTo>
                    <a:pt x="69" y="0"/>
                  </a:lnTo>
                  <a:lnTo>
                    <a:pt x="0" y="35"/>
                  </a:lnTo>
                  <a:lnTo>
                    <a:pt x="3" y="35"/>
                  </a:lnTo>
                  <a:lnTo>
                    <a:pt x="69" y="6"/>
                  </a:lnTo>
                  <a:lnTo>
                    <a:pt x="117" y="30"/>
                  </a:lnTo>
                  <a:lnTo>
                    <a:pt x="129" y="36"/>
                  </a:lnTo>
                  <a:lnTo>
                    <a:pt x="122" y="24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68" name="Freeform 168"/>
            <p:cNvSpPr>
              <a:spLocks/>
            </p:cNvSpPr>
            <p:nvPr/>
          </p:nvSpPr>
          <p:spPr bwMode="auto">
            <a:xfrm>
              <a:off x="471" y="3147"/>
              <a:ext cx="18" cy="24"/>
            </a:xfrm>
            <a:custGeom>
              <a:avLst/>
              <a:gdLst>
                <a:gd name="T0" fmla="*/ 6 w 3"/>
                <a:gd name="T1" fmla="*/ 0 h 4"/>
                <a:gd name="T2" fmla="*/ 6 w 3"/>
                <a:gd name="T3" fmla="*/ 0 h 4"/>
                <a:gd name="T4" fmla="*/ 0 w 3"/>
                <a:gd name="T5" fmla="*/ 6 h 4"/>
                <a:gd name="T6" fmla="*/ 0 w 3"/>
                <a:gd name="T7" fmla="*/ 18 h 4"/>
                <a:gd name="T8" fmla="*/ 6 w 3"/>
                <a:gd name="T9" fmla="*/ 24 h 4"/>
                <a:gd name="T10" fmla="*/ 6 w 3"/>
                <a:gd name="T11" fmla="*/ 24 h 4"/>
                <a:gd name="T12" fmla="*/ 18 w 3"/>
                <a:gd name="T13" fmla="*/ 18 h 4"/>
                <a:gd name="T14" fmla="*/ 18 w 3"/>
                <a:gd name="T15" fmla="*/ 6 h 4"/>
                <a:gd name="T16" fmla="*/ 6 w 3"/>
                <a:gd name="T17" fmla="*/ 0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"/>
                <a:gd name="T28" fmla="*/ 0 h 4"/>
                <a:gd name="T29" fmla="*/ 3 w 3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" h="4">
                  <a:moveTo>
                    <a:pt x="1" y="0"/>
                  </a:moveTo>
                  <a:lnTo>
                    <a:pt x="1" y="0"/>
                  </a:lnTo>
                  <a:cubicBezTo>
                    <a:pt x="0" y="0"/>
                    <a:pt x="0" y="1"/>
                    <a:pt x="0" y="1"/>
                  </a:cubicBezTo>
                  <a:lnTo>
                    <a:pt x="0" y="3"/>
                  </a:lnTo>
                  <a:cubicBezTo>
                    <a:pt x="0" y="3"/>
                    <a:pt x="0" y="4"/>
                    <a:pt x="1" y="4"/>
                  </a:cubicBezTo>
                  <a:cubicBezTo>
                    <a:pt x="2" y="4"/>
                    <a:pt x="3" y="3"/>
                    <a:pt x="3" y="3"/>
                  </a:cubicBezTo>
                  <a:lnTo>
                    <a:pt x="3" y="1"/>
                  </a:lnTo>
                  <a:cubicBezTo>
                    <a:pt x="3" y="1"/>
                    <a:pt x="2" y="0"/>
                    <a:pt x="1" y="0"/>
                  </a:cubicBezTo>
                  <a:close/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grpSp>
        <p:nvGrpSpPr>
          <p:cNvPr id="12299" name="Group 193"/>
          <p:cNvGrpSpPr>
            <a:grpSpLocks noChangeAspect="1"/>
          </p:cNvGrpSpPr>
          <p:nvPr/>
        </p:nvGrpSpPr>
        <p:grpSpPr bwMode="auto">
          <a:xfrm>
            <a:off x="2500313" y="5429250"/>
            <a:ext cx="2438400" cy="933450"/>
            <a:chOff x="3702" y="2847"/>
            <a:chExt cx="1536" cy="588"/>
          </a:xfrm>
        </p:grpSpPr>
        <p:sp>
          <p:nvSpPr>
            <p:cNvPr id="12332" name="Freeform 194"/>
            <p:cNvSpPr>
              <a:spLocks/>
            </p:cNvSpPr>
            <p:nvPr/>
          </p:nvSpPr>
          <p:spPr bwMode="auto">
            <a:xfrm>
              <a:off x="4020" y="3231"/>
              <a:ext cx="900" cy="42"/>
            </a:xfrm>
            <a:custGeom>
              <a:avLst/>
              <a:gdLst>
                <a:gd name="T0" fmla="*/ 0 w 150"/>
                <a:gd name="T1" fmla="*/ 18 h 7"/>
                <a:gd name="T2" fmla="*/ 900 w 150"/>
                <a:gd name="T3" fmla="*/ 42 h 7"/>
                <a:gd name="T4" fmla="*/ 894 w 150"/>
                <a:gd name="T5" fmla="*/ 18 h 7"/>
                <a:gd name="T6" fmla="*/ 0 w 150"/>
                <a:gd name="T7" fmla="*/ 0 h 7"/>
                <a:gd name="T8" fmla="*/ 0 w 150"/>
                <a:gd name="T9" fmla="*/ 18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0"/>
                <a:gd name="T16" fmla="*/ 0 h 7"/>
                <a:gd name="T17" fmla="*/ 150 w 150"/>
                <a:gd name="T18" fmla="*/ 7 h 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0" h="7">
                  <a:moveTo>
                    <a:pt x="0" y="3"/>
                  </a:moveTo>
                  <a:lnTo>
                    <a:pt x="150" y="7"/>
                  </a:lnTo>
                  <a:lnTo>
                    <a:pt x="149" y="3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33" name="Freeform 195"/>
            <p:cNvSpPr>
              <a:spLocks/>
            </p:cNvSpPr>
            <p:nvPr/>
          </p:nvSpPr>
          <p:spPr bwMode="auto">
            <a:xfrm>
              <a:off x="3750" y="3255"/>
              <a:ext cx="312" cy="108"/>
            </a:xfrm>
            <a:custGeom>
              <a:avLst/>
              <a:gdLst>
                <a:gd name="T0" fmla="*/ 282 w 52"/>
                <a:gd name="T1" fmla="*/ 0 h 18"/>
                <a:gd name="T2" fmla="*/ 0 w 52"/>
                <a:gd name="T3" fmla="*/ 108 h 18"/>
                <a:gd name="T4" fmla="*/ 42 w 52"/>
                <a:gd name="T5" fmla="*/ 108 h 18"/>
                <a:gd name="T6" fmla="*/ 312 w 52"/>
                <a:gd name="T7" fmla="*/ 12 h 18"/>
                <a:gd name="T8" fmla="*/ 282 w 5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2"/>
                <a:gd name="T16" fmla="*/ 0 h 18"/>
                <a:gd name="T17" fmla="*/ 52 w 5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2" h="18">
                  <a:moveTo>
                    <a:pt x="47" y="0"/>
                  </a:moveTo>
                  <a:lnTo>
                    <a:pt x="0" y="18"/>
                  </a:lnTo>
                  <a:lnTo>
                    <a:pt x="7" y="18"/>
                  </a:lnTo>
                  <a:lnTo>
                    <a:pt x="52" y="2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DDDDDC"/>
            </a:solidFill>
            <a:ln w="19050" cap="rnd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34" name="Freeform 196"/>
            <p:cNvSpPr>
              <a:spLocks/>
            </p:cNvSpPr>
            <p:nvPr/>
          </p:nvSpPr>
          <p:spPr bwMode="auto">
            <a:xfrm>
              <a:off x="4542" y="3267"/>
              <a:ext cx="306" cy="108"/>
            </a:xfrm>
            <a:custGeom>
              <a:avLst/>
              <a:gdLst>
                <a:gd name="T0" fmla="*/ 282 w 51"/>
                <a:gd name="T1" fmla="*/ 0 h 18"/>
                <a:gd name="T2" fmla="*/ 0 w 51"/>
                <a:gd name="T3" fmla="*/ 108 h 18"/>
                <a:gd name="T4" fmla="*/ 42 w 51"/>
                <a:gd name="T5" fmla="*/ 108 h 18"/>
                <a:gd name="T6" fmla="*/ 306 w 51"/>
                <a:gd name="T7" fmla="*/ 12 h 18"/>
                <a:gd name="T8" fmla="*/ 282 w 51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1"/>
                <a:gd name="T16" fmla="*/ 0 h 18"/>
                <a:gd name="T17" fmla="*/ 51 w 51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1" h="18">
                  <a:moveTo>
                    <a:pt x="47" y="0"/>
                  </a:moveTo>
                  <a:lnTo>
                    <a:pt x="0" y="18"/>
                  </a:lnTo>
                  <a:lnTo>
                    <a:pt x="7" y="18"/>
                  </a:lnTo>
                  <a:lnTo>
                    <a:pt x="51" y="2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DDDDDC"/>
            </a:solidFill>
            <a:ln w="19050" cap="rnd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35" name="Freeform 197"/>
            <p:cNvSpPr>
              <a:spLocks/>
            </p:cNvSpPr>
            <p:nvPr/>
          </p:nvSpPr>
          <p:spPr bwMode="auto">
            <a:xfrm>
              <a:off x="4068" y="3261"/>
              <a:ext cx="144" cy="156"/>
            </a:xfrm>
            <a:custGeom>
              <a:avLst/>
              <a:gdLst>
                <a:gd name="T0" fmla="*/ 0 w 24"/>
                <a:gd name="T1" fmla="*/ 6 h 26"/>
                <a:gd name="T2" fmla="*/ 108 w 24"/>
                <a:gd name="T3" fmla="*/ 156 h 26"/>
                <a:gd name="T4" fmla="*/ 144 w 24"/>
                <a:gd name="T5" fmla="*/ 156 h 26"/>
                <a:gd name="T6" fmla="*/ 24 w 24"/>
                <a:gd name="T7" fmla="*/ 0 h 26"/>
                <a:gd name="T8" fmla="*/ 0 w 24"/>
                <a:gd name="T9" fmla="*/ 6 h 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6"/>
                <a:gd name="T17" fmla="*/ 24 w 24"/>
                <a:gd name="T18" fmla="*/ 26 h 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6">
                  <a:moveTo>
                    <a:pt x="0" y="1"/>
                  </a:moveTo>
                  <a:lnTo>
                    <a:pt x="18" y="26"/>
                  </a:lnTo>
                  <a:lnTo>
                    <a:pt x="24" y="26"/>
                  </a:lnTo>
                  <a:lnTo>
                    <a:pt x="4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36" name="Freeform 198"/>
            <p:cNvSpPr>
              <a:spLocks/>
            </p:cNvSpPr>
            <p:nvPr/>
          </p:nvSpPr>
          <p:spPr bwMode="auto">
            <a:xfrm>
              <a:off x="4860" y="3273"/>
              <a:ext cx="144" cy="156"/>
            </a:xfrm>
            <a:custGeom>
              <a:avLst/>
              <a:gdLst>
                <a:gd name="T0" fmla="*/ 0 w 24"/>
                <a:gd name="T1" fmla="*/ 6 h 26"/>
                <a:gd name="T2" fmla="*/ 108 w 24"/>
                <a:gd name="T3" fmla="*/ 156 h 26"/>
                <a:gd name="T4" fmla="*/ 144 w 24"/>
                <a:gd name="T5" fmla="*/ 156 h 26"/>
                <a:gd name="T6" fmla="*/ 24 w 24"/>
                <a:gd name="T7" fmla="*/ 0 h 26"/>
                <a:gd name="T8" fmla="*/ 0 w 24"/>
                <a:gd name="T9" fmla="*/ 6 h 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6"/>
                <a:gd name="T17" fmla="*/ 24 w 24"/>
                <a:gd name="T18" fmla="*/ 26 h 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6">
                  <a:moveTo>
                    <a:pt x="0" y="1"/>
                  </a:moveTo>
                  <a:lnTo>
                    <a:pt x="18" y="26"/>
                  </a:lnTo>
                  <a:lnTo>
                    <a:pt x="24" y="26"/>
                  </a:lnTo>
                  <a:lnTo>
                    <a:pt x="4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37" name="Freeform 199"/>
            <p:cNvSpPr>
              <a:spLocks/>
            </p:cNvSpPr>
            <p:nvPr/>
          </p:nvSpPr>
          <p:spPr bwMode="auto">
            <a:xfrm>
              <a:off x="4086" y="3255"/>
              <a:ext cx="348" cy="114"/>
            </a:xfrm>
            <a:custGeom>
              <a:avLst/>
              <a:gdLst>
                <a:gd name="T0" fmla="*/ 24 w 58"/>
                <a:gd name="T1" fmla="*/ 0 h 19"/>
                <a:gd name="T2" fmla="*/ 348 w 58"/>
                <a:gd name="T3" fmla="*/ 114 h 19"/>
                <a:gd name="T4" fmla="*/ 294 w 58"/>
                <a:gd name="T5" fmla="*/ 108 h 19"/>
                <a:gd name="T6" fmla="*/ 0 w 58"/>
                <a:gd name="T7" fmla="*/ 12 h 19"/>
                <a:gd name="T8" fmla="*/ 24 w 58"/>
                <a:gd name="T9" fmla="*/ 0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8"/>
                <a:gd name="T16" fmla="*/ 0 h 19"/>
                <a:gd name="T17" fmla="*/ 58 w 58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8" h="19">
                  <a:moveTo>
                    <a:pt x="4" y="0"/>
                  </a:moveTo>
                  <a:lnTo>
                    <a:pt x="58" y="19"/>
                  </a:lnTo>
                  <a:lnTo>
                    <a:pt x="49" y="18"/>
                  </a:lnTo>
                  <a:lnTo>
                    <a:pt x="0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DDDDDC"/>
            </a:solidFill>
            <a:ln w="19050" cap="rnd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38" name="Freeform 200"/>
            <p:cNvSpPr>
              <a:spLocks/>
            </p:cNvSpPr>
            <p:nvPr/>
          </p:nvSpPr>
          <p:spPr bwMode="auto">
            <a:xfrm>
              <a:off x="4878" y="3273"/>
              <a:ext cx="348" cy="108"/>
            </a:xfrm>
            <a:custGeom>
              <a:avLst/>
              <a:gdLst>
                <a:gd name="T0" fmla="*/ 24 w 58"/>
                <a:gd name="T1" fmla="*/ 0 h 18"/>
                <a:gd name="T2" fmla="*/ 348 w 58"/>
                <a:gd name="T3" fmla="*/ 108 h 18"/>
                <a:gd name="T4" fmla="*/ 294 w 58"/>
                <a:gd name="T5" fmla="*/ 108 h 18"/>
                <a:gd name="T6" fmla="*/ 0 w 58"/>
                <a:gd name="T7" fmla="*/ 6 h 18"/>
                <a:gd name="T8" fmla="*/ 24 w 58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8"/>
                <a:gd name="T16" fmla="*/ 0 h 18"/>
                <a:gd name="T17" fmla="*/ 58 w 58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8" h="18">
                  <a:moveTo>
                    <a:pt x="4" y="0"/>
                  </a:moveTo>
                  <a:lnTo>
                    <a:pt x="58" y="18"/>
                  </a:lnTo>
                  <a:lnTo>
                    <a:pt x="49" y="18"/>
                  </a:lnTo>
                  <a:lnTo>
                    <a:pt x="0" y="1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DDDDDC"/>
            </a:solidFill>
            <a:ln w="19050" cap="rnd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39" name="Freeform 201"/>
            <p:cNvSpPr>
              <a:spLocks/>
            </p:cNvSpPr>
            <p:nvPr/>
          </p:nvSpPr>
          <p:spPr bwMode="auto">
            <a:xfrm>
              <a:off x="3720" y="3363"/>
              <a:ext cx="108" cy="6"/>
            </a:xfrm>
            <a:custGeom>
              <a:avLst/>
              <a:gdLst>
                <a:gd name="T0" fmla="*/ 108 w 18"/>
                <a:gd name="T1" fmla="*/ 6 h 1"/>
                <a:gd name="T2" fmla="*/ 0 w 18"/>
                <a:gd name="T3" fmla="*/ 6 h 1"/>
                <a:gd name="T4" fmla="*/ 0 60000 65536"/>
                <a:gd name="T5" fmla="*/ 0 60000 65536"/>
                <a:gd name="T6" fmla="*/ 0 w 18"/>
                <a:gd name="T7" fmla="*/ 0 h 1"/>
                <a:gd name="T8" fmla="*/ 18 w 1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8" h="1">
                  <a:moveTo>
                    <a:pt x="18" y="1"/>
                  </a:moveTo>
                  <a:cubicBezTo>
                    <a:pt x="12" y="0"/>
                    <a:pt x="6" y="0"/>
                    <a:pt x="0" y="1"/>
                  </a:cubicBezTo>
                </a:path>
              </a:pathLst>
            </a:custGeom>
            <a:noFill/>
            <a:ln w="19050" cap="rnd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40" name="Freeform 202"/>
            <p:cNvSpPr>
              <a:spLocks/>
            </p:cNvSpPr>
            <p:nvPr/>
          </p:nvSpPr>
          <p:spPr bwMode="auto">
            <a:xfrm>
              <a:off x="4512" y="3375"/>
              <a:ext cx="102" cy="6"/>
            </a:xfrm>
            <a:custGeom>
              <a:avLst/>
              <a:gdLst>
                <a:gd name="T0" fmla="*/ 102 w 17"/>
                <a:gd name="T1" fmla="*/ 6 h 1"/>
                <a:gd name="T2" fmla="*/ 0 w 17"/>
                <a:gd name="T3" fmla="*/ 6 h 1"/>
                <a:gd name="T4" fmla="*/ 0 60000 65536"/>
                <a:gd name="T5" fmla="*/ 0 60000 65536"/>
                <a:gd name="T6" fmla="*/ 0 w 17"/>
                <a:gd name="T7" fmla="*/ 0 h 1"/>
                <a:gd name="T8" fmla="*/ 17 w 1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" h="1">
                  <a:moveTo>
                    <a:pt x="17" y="1"/>
                  </a:moveTo>
                  <a:cubicBezTo>
                    <a:pt x="12" y="0"/>
                    <a:pt x="6" y="0"/>
                    <a:pt x="0" y="1"/>
                  </a:cubicBezTo>
                </a:path>
              </a:pathLst>
            </a:custGeom>
            <a:noFill/>
            <a:ln w="19050" cap="rnd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41" name="Freeform 203"/>
            <p:cNvSpPr>
              <a:spLocks/>
            </p:cNvSpPr>
            <p:nvPr/>
          </p:nvSpPr>
          <p:spPr bwMode="auto">
            <a:xfrm>
              <a:off x="4146" y="3411"/>
              <a:ext cx="102" cy="12"/>
            </a:xfrm>
            <a:custGeom>
              <a:avLst/>
              <a:gdLst>
                <a:gd name="T0" fmla="*/ 102 w 17"/>
                <a:gd name="T1" fmla="*/ 12 h 2"/>
                <a:gd name="T2" fmla="*/ 0 w 17"/>
                <a:gd name="T3" fmla="*/ 12 h 2"/>
                <a:gd name="T4" fmla="*/ 0 60000 65536"/>
                <a:gd name="T5" fmla="*/ 0 60000 65536"/>
                <a:gd name="T6" fmla="*/ 0 w 17"/>
                <a:gd name="T7" fmla="*/ 0 h 2"/>
                <a:gd name="T8" fmla="*/ 17 w 17"/>
                <a:gd name="T9" fmla="*/ 2 h 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" h="2">
                  <a:moveTo>
                    <a:pt x="17" y="2"/>
                  </a:moveTo>
                  <a:cubicBezTo>
                    <a:pt x="12" y="0"/>
                    <a:pt x="6" y="0"/>
                    <a:pt x="0" y="2"/>
                  </a:cubicBezTo>
                </a:path>
              </a:pathLst>
            </a:custGeom>
            <a:noFill/>
            <a:ln w="19050" cap="rnd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42" name="Freeform 204"/>
            <p:cNvSpPr>
              <a:spLocks/>
            </p:cNvSpPr>
            <p:nvPr/>
          </p:nvSpPr>
          <p:spPr bwMode="auto">
            <a:xfrm>
              <a:off x="4938" y="3423"/>
              <a:ext cx="102" cy="12"/>
            </a:xfrm>
            <a:custGeom>
              <a:avLst/>
              <a:gdLst>
                <a:gd name="T0" fmla="*/ 102 w 17"/>
                <a:gd name="T1" fmla="*/ 12 h 2"/>
                <a:gd name="T2" fmla="*/ 0 w 17"/>
                <a:gd name="T3" fmla="*/ 12 h 2"/>
                <a:gd name="T4" fmla="*/ 0 60000 65536"/>
                <a:gd name="T5" fmla="*/ 0 60000 65536"/>
                <a:gd name="T6" fmla="*/ 0 w 17"/>
                <a:gd name="T7" fmla="*/ 0 h 2"/>
                <a:gd name="T8" fmla="*/ 17 w 17"/>
                <a:gd name="T9" fmla="*/ 2 h 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" h="2">
                  <a:moveTo>
                    <a:pt x="17" y="2"/>
                  </a:moveTo>
                  <a:cubicBezTo>
                    <a:pt x="12" y="0"/>
                    <a:pt x="6" y="0"/>
                    <a:pt x="0" y="2"/>
                  </a:cubicBezTo>
                </a:path>
              </a:pathLst>
            </a:custGeom>
            <a:noFill/>
            <a:ln w="19050" cap="rnd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43" name="Rectangle 205"/>
            <p:cNvSpPr>
              <a:spLocks noChangeArrowheads="1"/>
            </p:cNvSpPr>
            <p:nvPr/>
          </p:nvSpPr>
          <p:spPr bwMode="auto">
            <a:xfrm>
              <a:off x="3732" y="3081"/>
              <a:ext cx="54" cy="126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44" name="Oval 206"/>
            <p:cNvSpPr>
              <a:spLocks noChangeArrowheads="1"/>
            </p:cNvSpPr>
            <p:nvPr/>
          </p:nvSpPr>
          <p:spPr bwMode="auto">
            <a:xfrm>
              <a:off x="3774" y="3123"/>
              <a:ext cx="48" cy="4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45" name="Oval 207"/>
            <p:cNvSpPr>
              <a:spLocks noChangeArrowheads="1"/>
            </p:cNvSpPr>
            <p:nvPr/>
          </p:nvSpPr>
          <p:spPr bwMode="auto">
            <a:xfrm>
              <a:off x="3702" y="3123"/>
              <a:ext cx="54" cy="4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46" name="Rectangle 208"/>
            <p:cNvSpPr>
              <a:spLocks noChangeArrowheads="1"/>
            </p:cNvSpPr>
            <p:nvPr/>
          </p:nvSpPr>
          <p:spPr bwMode="auto">
            <a:xfrm>
              <a:off x="3714" y="3207"/>
              <a:ext cx="102" cy="30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47" name="Freeform 209"/>
            <p:cNvSpPr>
              <a:spLocks/>
            </p:cNvSpPr>
            <p:nvPr/>
          </p:nvSpPr>
          <p:spPr bwMode="auto">
            <a:xfrm>
              <a:off x="3762" y="2847"/>
              <a:ext cx="774" cy="216"/>
            </a:xfrm>
            <a:custGeom>
              <a:avLst/>
              <a:gdLst>
                <a:gd name="T0" fmla="*/ 738 w 129"/>
                <a:gd name="T1" fmla="*/ 144 h 36"/>
                <a:gd name="T2" fmla="*/ 414 w 129"/>
                <a:gd name="T3" fmla="*/ 0 h 36"/>
                <a:gd name="T4" fmla="*/ 0 w 129"/>
                <a:gd name="T5" fmla="*/ 210 h 36"/>
                <a:gd name="T6" fmla="*/ 18 w 129"/>
                <a:gd name="T7" fmla="*/ 210 h 36"/>
                <a:gd name="T8" fmla="*/ 414 w 129"/>
                <a:gd name="T9" fmla="*/ 36 h 36"/>
                <a:gd name="T10" fmla="*/ 702 w 129"/>
                <a:gd name="T11" fmla="*/ 180 h 36"/>
                <a:gd name="T12" fmla="*/ 774 w 129"/>
                <a:gd name="T13" fmla="*/ 216 h 36"/>
                <a:gd name="T14" fmla="*/ 738 w 129"/>
                <a:gd name="T15" fmla="*/ 144 h 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29"/>
                <a:gd name="T25" fmla="*/ 0 h 36"/>
                <a:gd name="T26" fmla="*/ 129 w 129"/>
                <a:gd name="T27" fmla="*/ 36 h 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29" h="36">
                  <a:moveTo>
                    <a:pt x="123" y="24"/>
                  </a:moveTo>
                  <a:lnTo>
                    <a:pt x="69" y="0"/>
                  </a:lnTo>
                  <a:lnTo>
                    <a:pt x="0" y="35"/>
                  </a:lnTo>
                  <a:lnTo>
                    <a:pt x="3" y="35"/>
                  </a:lnTo>
                  <a:lnTo>
                    <a:pt x="69" y="6"/>
                  </a:lnTo>
                  <a:lnTo>
                    <a:pt x="117" y="30"/>
                  </a:lnTo>
                  <a:lnTo>
                    <a:pt x="129" y="36"/>
                  </a:lnTo>
                  <a:lnTo>
                    <a:pt x="123" y="24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48" name="Freeform 210"/>
            <p:cNvSpPr>
              <a:spLocks/>
            </p:cNvSpPr>
            <p:nvPr/>
          </p:nvSpPr>
          <p:spPr bwMode="auto">
            <a:xfrm>
              <a:off x="3756" y="3057"/>
              <a:ext cx="18" cy="18"/>
            </a:xfrm>
            <a:custGeom>
              <a:avLst/>
              <a:gdLst>
                <a:gd name="T0" fmla="*/ 6 w 3"/>
                <a:gd name="T1" fmla="*/ 0 h 3"/>
                <a:gd name="T2" fmla="*/ 6 w 3"/>
                <a:gd name="T3" fmla="*/ 0 h 3"/>
                <a:gd name="T4" fmla="*/ 0 w 3"/>
                <a:gd name="T5" fmla="*/ 6 h 3"/>
                <a:gd name="T6" fmla="*/ 0 w 3"/>
                <a:gd name="T7" fmla="*/ 18 h 3"/>
                <a:gd name="T8" fmla="*/ 6 w 3"/>
                <a:gd name="T9" fmla="*/ 18 h 3"/>
                <a:gd name="T10" fmla="*/ 6 w 3"/>
                <a:gd name="T11" fmla="*/ 18 h 3"/>
                <a:gd name="T12" fmla="*/ 18 w 3"/>
                <a:gd name="T13" fmla="*/ 18 h 3"/>
                <a:gd name="T14" fmla="*/ 18 w 3"/>
                <a:gd name="T15" fmla="*/ 6 h 3"/>
                <a:gd name="T16" fmla="*/ 6 w 3"/>
                <a:gd name="T17" fmla="*/ 0 h 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"/>
                <a:gd name="T28" fmla="*/ 0 h 3"/>
                <a:gd name="T29" fmla="*/ 3 w 3"/>
                <a:gd name="T30" fmla="*/ 3 h 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" h="3">
                  <a:moveTo>
                    <a:pt x="1" y="0"/>
                  </a:moveTo>
                  <a:lnTo>
                    <a:pt x="1" y="0"/>
                  </a:lnTo>
                  <a:cubicBezTo>
                    <a:pt x="0" y="0"/>
                    <a:pt x="0" y="1"/>
                    <a:pt x="0" y="1"/>
                  </a:cubicBezTo>
                  <a:lnTo>
                    <a:pt x="0" y="3"/>
                  </a:lnTo>
                  <a:cubicBezTo>
                    <a:pt x="0" y="3"/>
                    <a:pt x="0" y="3"/>
                    <a:pt x="1" y="3"/>
                  </a:cubicBezTo>
                  <a:cubicBezTo>
                    <a:pt x="2" y="3"/>
                    <a:pt x="3" y="3"/>
                    <a:pt x="3" y="3"/>
                  </a:cubicBezTo>
                  <a:lnTo>
                    <a:pt x="3" y="1"/>
                  </a:lnTo>
                  <a:cubicBezTo>
                    <a:pt x="3" y="1"/>
                    <a:pt x="2" y="0"/>
                    <a:pt x="1" y="0"/>
                  </a:cubicBezTo>
                  <a:close/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49" name="Freeform 211"/>
            <p:cNvSpPr>
              <a:spLocks/>
            </p:cNvSpPr>
            <p:nvPr/>
          </p:nvSpPr>
          <p:spPr bwMode="auto">
            <a:xfrm>
              <a:off x="4404" y="2991"/>
              <a:ext cx="264" cy="216"/>
            </a:xfrm>
            <a:custGeom>
              <a:avLst/>
              <a:gdLst>
                <a:gd name="T0" fmla="*/ 180 w 44"/>
                <a:gd name="T1" fmla="*/ 6 h 36"/>
                <a:gd name="T2" fmla="*/ 108 w 44"/>
                <a:gd name="T3" fmla="*/ 6 h 36"/>
                <a:gd name="T4" fmla="*/ 60 w 44"/>
                <a:gd name="T5" fmla="*/ 210 h 36"/>
                <a:gd name="T6" fmla="*/ 168 w 44"/>
                <a:gd name="T7" fmla="*/ 216 h 36"/>
                <a:gd name="T8" fmla="*/ 264 w 44"/>
                <a:gd name="T9" fmla="*/ 180 h 36"/>
                <a:gd name="T10" fmla="*/ 234 w 44"/>
                <a:gd name="T11" fmla="*/ 72 h 36"/>
                <a:gd name="T12" fmla="*/ 210 w 44"/>
                <a:gd name="T13" fmla="*/ 66 h 36"/>
                <a:gd name="T14" fmla="*/ 180 w 44"/>
                <a:gd name="T15" fmla="*/ 6 h 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4"/>
                <a:gd name="T25" fmla="*/ 0 h 36"/>
                <a:gd name="T26" fmla="*/ 44 w 44"/>
                <a:gd name="T27" fmla="*/ 36 h 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4" h="36">
                  <a:moveTo>
                    <a:pt x="30" y="1"/>
                  </a:moveTo>
                  <a:cubicBezTo>
                    <a:pt x="24" y="0"/>
                    <a:pt x="22" y="0"/>
                    <a:pt x="18" y="1"/>
                  </a:cubicBezTo>
                  <a:cubicBezTo>
                    <a:pt x="6" y="9"/>
                    <a:pt x="0" y="23"/>
                    <a:pt x="10" y="35"/>
                  </a:cubicBezTo>
                  <a:lnTo>
                    <a:pt x="28" y="36"/>
                  </a:lnTo>
                  <a:lnTo>
                    <a:pt x="44" y="30"/>
                  </a:lnTo>
                  <a:lnTo>
                    <a:pt x="39" y="12"/>
                  </a:lnTo>
                  <a:lnTo>
                    <a:pt x="35" y="11"/>
                  </a:lnTo>
                  <a:lnTo>
                    <a:pt x="30" y="1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50" name="Freeform 212"/>
            <p:cNvSpPr>
              <a:spLocks/>
            </p:cNvSpPr>
            <p:nvPr/>
          </p:nvSpPr>
          <p:spPr bwMode="auto">
            <a:xfrm>
              <a:off x="4458" y="3015"/>
              <a:ext cx="144" cy="126"/>
            </a:xfrm>
            <a:custGeom>
              <a:avLst/>
              <a:gdLst>
                <a:gd name="T0" fmla="*/ 120 w 24"/>
                <a:gd name="T1" fmla="*/ 6 h 21"/>
                <a:gd name="T2" fmla="*/ 60 w 24"/>
                <a:gd name="T3" fmla="*/ 6 h 21"/>
                <a:gd name="T4" fmla="*/ 0 w 24"/>
                <a:gd name="T5" fmla="*/ 126 h 21"/>
                <a:gd name="T6" fmla="*/ 144 w 24"/>
                <a:gd name="T7" fmla="*/ 54 h 21"/>
                <a:gd name="T8" fmla="*/ 144 w 24"/>
                <a:gd name="T9" fmla="*/ 54 h 21"/>
                <a:gd name="T10" fmla="*/ 120 w 24"/>
                <a:gd name="T11" fmla="*/ 6 h 2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21"/>
                <a:gd name="T20" fmla="*/ 24 w 24"/>
                <a:gd name="T21" fmla="*/ 21 h 2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21">
                  <a:moveTo>
                    <a:pt x="20" y="1"/>
                  </a:moveTo>
                  <a:cubicBezTo>
                    <a:pt x="15" y="0"/>
                    <a:pt x="13" y="0"/>
                    <a:pt x="10" y="1"/>
                  </a:cubicBezTo>
                  <a:cubicBezTo>
                    <a:pt x="2" y="7"/>
                    <a:pt x="1" y="11"/>
                    <a:pt x="0" y="21"/>
                  </a:cubicBezTo>
                  <a:cubicBezTo>
                    <a:pt x="9" y="20"/>
                    <a:pt x="17" y="16"/>
                    <a:pt x="24" y="9"/>
                  </a:cubicBezTo>
                  <a:lnTo>
                    <a:pt x="20" y="1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51" name="Freeform 213"/>
            <p:cNvSpPr>
              <a:spLocks/>
            </p:cNvSpPr>
            <p:nvPr/>
          </p:nvSpPr>
          <p:spPr bwMode="auto">
            <a:xfrm>
              <a:off x="4452" y="3213"/>
              <a:ext cx="108" cy="60"/>
            </a:xfrm>
            <a:custGeom>
              <a:avLst/>
              <a:gdLst>
                <a:gd name="T0" fmla="*/ 84 w 18"/>
                <a:gd name="T1" fmla="*/ 0 h 10"/>
                <a:gd name="T2" fmla="*/ 30 w 18"/>
                <a:gd name="T3" fmla="*/ 0 h 10"/>
                <a:gd name="T4" fmla="*/ 0 w 18"/>
                <a:gd name="T5" fmla="*/ 12 h 10"/>
                <a:gd name="T6" fmla="*/ 0 w 18"/>
                <a:gd name="T7" fmla="*/ 42 h 10"/>
                <a:gd name="T8" fmla="*/ 18 w 18"/>
                <a:gd name="T9" fmla="*/ 60 h 10"/>
                <a:gd name="T10" fmla="*/ 72 w 18"/>
                <a:gd name="T11" fmla="*/ 60 h 10"/>
                <a:gd name="T12" fmla="*/ 108 w 18"/>
                <a:gd name="T13" fmla="*/ 48 h 10"/>
                <a:gd name="T14" fmla="*/ 108 w 18"/>
                <a:gd name="T15" fmla="*/ 18 h 10"/>
                <a:gd name="T16" fmla="*/ 84 w 18"/>
                <a:gd name="T17" fmla="*/ 0 h 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"/>
                <a:gd name="T28" fmla="*/ 0 h 10"/>
                <a:gd name="T29" fmla="*/ 18 w 18"/>
                <a:gd name="T30" fmla="*/ 10 h 1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" h="10">
                  <a:moveTo>
                    <a:pt x="14" y="0"/>
                  </a:moveTo>
                  <a:lnTo>
                    <a:pt x="5" y="0"/>
                  </a:lnTo>
                  <a:lnTo>
                    <a:pt x="0" y="2"/>
                  </a:lnTo>
                  <a:lnTo>
                    <a:pt x="0" y="7"/>
                  </a:lnTo>
                  <a:lnTo>
                    <a:pt x="3" y="10"/>
                  </a:lnTo>
                  <a:lnTo>
                    <a:pt x="12" y="10"/>
                  </a:lnTo>
                  <a:lnTo>
                    <a:pt x="18" y="8"/>
                  </a:lnTo>
                  <a:lnTo>
                    <a:pt x="18" y="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52" name="Freeform 214"/>
            <p:cNvSpPr>
              <a:spLocks/>
            </p:cNvSpPr>
            <p:nvPr/>
          </p:nvSpPr>
          <p:spPr bwMode="auto">
            <a:xfrm>
              <a:off x="4344" y="3363"/>
              <a:ext cx="102" cy="6"/>
            </a:xfrm>
            <a:custGeom>
              <a:avLst/>
              <a:gdLst>
                <a:gd name="T0" fmla="*/ 102 w 17"/>
                <a:gd name="T1" fmla="*/ 6 h 1"/>
                <a:gd name="T2" fmla="*/ 0 w 17"/>
                <a:gd name="T3" fmla="*/ 6 h 1"/>
                <a:gd name="T4" fmla="*/ 0 60000 65536"/>
                <a:gd name="T5" fmla="*/ 0 60000 65536"/>
                <a:gd name="T6" fmla="*/ 0 w 17"/>
                <a:gd name="T7" fmla="*/ 0 h 1"/>
                <a:gd name="T8" fmla="*/ 17 w 1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" h="1">
                  <a:moveTo>
                    <a:pt x="17" y="1"/>
                  </a:moveTo>
                  <a:cubicBezTo>
                    <a:pt x="11" y="0"/>
                    <a:pt x="6" y="0"/>
                    <a:pt x="0" y="1"/>
                  </a:cubicBezTo>
                </a:path>
              </a:pathLst>
            </a:custGeom>
            <a:noFill/>
            <a:ln w="19050" cap="rnd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53" name="Freeform 215"/>
            <p:cNvSpPr>
              <a:spLocks/>
            </p:cNvSpPr>
            <p:nvPr/>
          </p:nvSpPr>
          <p:spPr bwMode="auto">
            <a:xfrm>
              <a:off x="5136" y="3375"/>
              <a:ext cx="102" cy="12"/>
            </a:xfrm>
            <a:custGeom>
              <a:avLst/>
              <a:gdLst>
                <a:gd name="T0" fmla="*/ 102 w 17"/>
                <a:gd name="T1" fmla="*/ 12 h 2"/>
                <a:gd name="T2" fmla="*/ 0 w 17"/>
                <a:gd name="T3" fmla="*/ 12 h 2"/>
                <a:gd name="T4" fmla="*/ 0 60000 65536"/>
                <a:gd name="T5" fmla="*/ 0 60000 65536"/>
                <a:gd name="T6" fmla="*/ 0 w 17"/>
                <a:gd name="T7" fmla="*/ 0 h 2"/>
                <a:gd name="T8" fmla="*/ 17 w 17"/>
                <a:gd name="T9" fmla="*/ 2 h 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" h="2">
                  <a:moveTo>
                    <a:pt x="17" y="2"/>
                  </a:moveTo>
                  <a:cubicBezTo>
                    <a:pt x="11" y="0"/>
                    <a:pt x="5" y="0"/>
                    <a:pt x="0" y="2"/>
                  </a:cubicBezTo>
                </a:path>
              </a:pathLst>
            </a:custGeom>
            <a:noFill/>
            <a:ln w="19050" cap="rnd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sp>
        <p:nvSpPr>
          <p:cNvPr id="12300" name="Oval 162"/>
          <p:cNvSpPr>
            <a:spLocks noChangeArrowheads="1"/>
          </p:cNvSpPr>
          <p:nvPr/>
        </p:nvSpPr>
        <p:spPr bwMode="auto">
          <a:xfrm>
            <a:off x="1539875" y="3314700"/>
            <a:ext cx="309563" cy="309563"/>
          </a:xfrm>
          <a:prstGeom prst="ellipse">
            <a:avLst/>
          </a:prstGeom>
          <a:noFill/>
          <a:ln w="19050" cap="rnd" cmpd="tri">
            <a:solidFill>
              <a:srgbClr val="24211D"/>
            </a:solidFill>
            <a:prstDash val="sysDash"/>
            <a:miter lim="800000"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sp>
        <p:nvSpPr>
          <p:cNvPr id="12301" name="Oval 162"/>
          <p:cNvSpPr>
            <a:spLocks noChangeArrowheads="1"/>
          </p:cNvSpPr>
          <p:nvPr/>
        </p:nvSpPr>
        <p:spPr bwMode="auto">
          <a:xfrm>
            <a:off x="901700" y="3313113"/>
            <a:ext cx="309563" cy="309562"/>
          </a:xfrm>
          <a:prstGeom prst="ellipse">
            <a:avLst/>
          </a:prstGeom>
          <a:noFill/>
          <a:ln w="19050" cap="rnd" cmpd="tri">
            <a:solidFill>
              <a:srgbClr val="24211D"/>
            </a:solidFill>
            <a:prstDash val="sysDash"/>
            <a:miter lim="800000"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sp>
        <p:nvSpPr>
          <p:cNvPr id="12302" name="Oval 162"/>
          <p:cNvSpPr>
            <a:spLocks noChangeArrowheads="1"/>
          </p:cNvSpPr>
          <p:nvPr/>
        </p:nvSpPr>
        <p:spPr bwMode="auto">
          <a:xfrm>
            <a:off x="3721100" y="3298825"/>
            <a:ext cx="309563" cy="309563"/>
          </a:xfrm>
          <a:prstGeom prst="ellipse">
            <a:avLst/>
          </a:prstGeom>
          <a:noFill/>
          <a:ln w="19050" cap="rnd" cmpd="tri">
            <a:solidFill>
              <a:srgbClr val="24211D"/>
            </a:solidFill>
            <a:prstDash val="sysDash"/>
            <a:miter lim="800000"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sp>
        <p:nvSpPr>
          <p:cNvPr id="12303" name="Oval 162"/>
          <p:cNvSpPr>
            <a:spLocks noChangeArrowheads="1"/>
          </p:cNvSpPr>
          <p:nvPr/>
        </p:nvSpPr>
        <p:spPr bwMode="auto">
          <a:xfrm>
            <a:off x="1890713" y="6067425"/>
            <a:ext cx="360362" cy="360363"/>
          </a:xfrm>
          <a:prstGeom prst="ellipse">
            <a:avLst/>
          </a:prstGeom>
          <a:noFill/>
          <a:ln w="19050" cap="rnd" cmpd="dbl">
            <a:solidFill>
              <a:srgbClr val="24211D"/>
            </a:solidFill>
            <a:prstDash val="sysDash"/>
            <a:miter lim="800000"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sp>
        <p:nvSpPr>
          <p:cNvPr id="12304" name="Oval 162"/>
          <p:cNvSpPr>
            <a:spLocks noChangeArrowheads="1"/>
          </p:cNvSpPr>
          <p:nvPr/>
        </p:nvSpPr>
        <p:spPr bwMode="auto">
          <a:xfrm>
            <a:off x="1054100" y="6069013"/>
            <a:ext cx="360363" cy="360362"/>
          </a:xfrm>
          <a:prstGeom prst="ellipse">
            <a:avLst/>
          </a:prstGeom>
          <a:noFill/>
          <a:ln w="19050" cap="rnd" cmpd="dbl">
            <a:solidFill>
              <a:srgbClr val="24211D"/>
            </a:solidFill>
            <a:prstDash val="sysDash"/>
            <a:miter lim="800000"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sp>
        <p:nvSpPr>
          <p:cNvPr id="12305" name="Freeform 301"/>
          <p:cNvSpPr>
            <a:spLocks/>
          </p:cNvSpPr>
          <p:nvPr/>
        </p:nvSpPr>
        <p:spPr bwMode="auto">
          <a:xfrm>
            <a:off x="2889250" y="3344863"/>
            <a:ext cx="522288" cy="263525"/>
          </a:xfrm>
          <a:custGeom>
            <a:avLst/>
            <a:gdLst>
              <a:gd name="T0" fmla="*/ 121867 w 60"/>
              <a:gd name="T1" fmla="*/ 0 h 29"/>
              <a:gd name="T2" fmla="*/ 400421 w 60"/>
              <a:gd name="T3" fmla="*/ 0 h 29"/>
              <a:gd name="T4" fmla="*/ 522288 w 60"/>
              <a:gd name="T5" fmla="*/ 127219 h 29"/>
              <a:gd name="T6" fmla="*/ 522288 w 60"/>
              <a:gd name="T7" fmla="*/ 127219 h 29"/>
              <a:gd name="T8" fmla="*/ 400421 w 60"/>
              <a:gd name="T9" fmla="*/ 263525 h 29"/>
              <a:gd name="T10" fmla="*/ 121867 w 60"/>
              <a:gd name="T11" fmla="*/ 263525 h 29"/>
              <a:gd name="T12" fmla="*/ 0 w 60"/>
              <a:gd name="T13" fmla="*/ 127219 h 29"/>
              <a:gd name="T14" fmla="*/ 0 w 60"/>
              <a:gd name="T15" fmla="*/ 127219 h 29"/>
              <a:gd name="T16" fmla="*/ 121867 w 60"/>
              <a:gd name="T17" fmla="*/ 0 h 2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60"/>
              <a:gd name="T28" fmla="*/ 0 h 29"/>
              <a:gd name="T29" fmla="*/ 60 w 60"/>
              <a:gd name="T30" fmla="*/ 29 h 2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0" h="29">
                <a:moveTo>
                  <a:pt x="14" y="0"/>
                </a:moveTo>
                <a:lnTo>
                  <a:pt x="46" y="0"/>
                </a:lnTo>
                <a:cubicBezTo>
                  <a:pt x="54" y="0"/>
                  <a:pt x="60" y="7"/>
                  <a:pt x="60" y="14"/>
                </a:cubicBezTo>
                <a:cubicBezTo>
                  <a:pt x="60" y="22"/>
                  <a:pt x="54" y="29"/>
                  <a:pt x="46" y="29"/>
                </a:cubicBezTo>
                <a:lnTo>
                  <a:pt x="14" y="29"/>
                </a:lnTo>
                <a:cubicBezTo>
                  <a:pt x="6" y="29"/>
                  <a:pt x="0" y="22"/>
                  <a:pt x="0" y="14"/>
                </a:cubicBezTo>
                <a:cubicBezTo>
                  <a:pt x="0" y="7"/>
                  <a:pt x="6" y="0"/>
                  <a:pt x="14" y="0"/>
                </a:cubicBezTo>
                <a:close/>
              </a:path>
            </a:pathLst>
          </a:custGeom>
          <a:noFill/>
          <a:ln w="19050" cap="rnd">
            <a:solidFill>
              <a:srgbClr val="24211D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sp>
        <p:nvSpPr>
          <p:cNvPr id="12306" name="Freeform 301"/>
          <p:cNvSpPr>
            <a:spLocks/>
          </p:cNvSpPr>
          <p:nvPr/>
        </p:nvSpPr>
        <p:spPr bwMode="auto">
          <a:xfrm>
            <a:off x="5864225" y="3338513"/>
            <a:ext cx="542925" cy="263525"/>
          </a:xfrm>
          <a:custGeom>
            <a:avLst/>
            <a:gdLst>
              <a:gd name="T0" fmla="*/ 126683 w 60"/>
              <a:gd name="T1" fmla="*/ 0 h 29"/>
              <a:gd name="T2" fmla="*/ 416243 w 60"/>
              <a:gd name="T3" fmla="*/ 0 h 29"/>
              <a:gd name="T4" fmla="*/ 542925 w 60"/>
              <a:gd name="T5" fmla="*/ 127219 h 29"/>
              <a:gd name="T6" fmla="*/ 542925 w 60"/>
              <a:gd name="T7" fmla="*/ 127219 h 29"/>
              <a:gd name="T8" fmla="*/ 416243 w 60"/>
              <a:gd name="T9" fmla="*/ 263525 h 29"/>
              <a:gd name="T10" fmla="*/ 126683 w 60"/>
              <a:gd name="T11" fmla="*/ 263525 h 29"/>
              <a:gd name="T12" fmla="*/ 0 w 60"/>
              <a:gd name="T13" fmla="*/ 127219 h 29"/>
              <a:gd name="T14" fmla="*/ 0 w 60"/>
              <a:gd name="T15" fmla="*/ 127219 h 29"/>
              <a:gd name="T16" fmla="*/ 126683 w 60"/>
              <a:gd name="T17" fmla="*/ 0 h 2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60"/>
              <a:gd name="T28" fmla="*/ 0 h 29"/>
              <a:gd name="T29" fmla="*/ 60 w 60"/>
              <a:gd name="T30" fmla="*/ 29 h 2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0" h="29">
                <a:moveTo>
                  <a:pt x="14" y="0"/>
                </a:moveTo>
                <a:lnTo>
                  <a:pt x="46" y="0"/>
                </a:lnTo>
                <a:cubicBezTo>
                  <a:pt x="54" y="0"/>
                  <a:pt x="60" y="7"/>
                  <a:pt x="60" y="14"/>
                </a:cubicBezTo>
                <a:cubicBezTo>
                  <a:pt x="60" y="22"/>
                  <a:pt x="54" y="29"/>
                  <a:pt x="46" y="29"/>
                </a:cubicBezTo>
                <a:lnTo>
                  <a:pt x="14" y="29"/>
                </a:lnTo>
                <a:cubicBezTo>
                  <a:pt x="6" y="29"/>
                  <a:pt x="0" y="22"/>
                  <a:pt x="0" y="14"/>
                </a:cubicBezTo>
                <a:cubicBezTo>
                  <a:pt x="0" y="7"/>
                  <a:pt x="6" y="0"/>
                  <a:pt x="14" y="0"/>
                </a:cubicBezTo>
                <a:close/>
              </a:path>
            </a:pathLst>
          </a:custGeom>
          <a:noFill/>
          <a:ln w="19050" cap="rnd">
            <a:solidFill>
              <a:srgbClr val="24211D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sp>
        <p:nvSpPr>
          <p:cNvPr id="12307" name="Freeform 301"/>
          <p:cNvSpPr>
            <a:spLocks/>
          </p:cNvSpPr>
          <p:nvPr/>
        </p:nvSpPr>
        <p:spPr bwMode="auto">
          <a:xfrm>
            <a:off x="5105400" y="3338513"/>
            <a:ext cx="520700" cy="263525"/>
          </a:xfrm>
          <a:custGeom>
            <a:avLst/>
            <a:gdLst>
              <a:gd name="T0" fmla="*/ 121497 w 60"/>
              <a:gd name="T1" fmla="*/ 0 h 29"/>
              <a:gd name="T2" fmla="*/ 399203 w 60"/>
              <a:gd name="T3" fmla="*/ 0 h 29"/>
              <a:gd name="T4" fmla="*/ 520700 w 60"/>
              <a:gd name="T5" fmla="*/ 127219 h 29"/>
              <a:gd name="T6" fmla="*/ 520700 w 60"/>
              <a:gd name="T7" fmla="*/ 127219 h 29"/>
              <a:gd name="T8" fmla="*/ 399203 w 60"/>
              <a:gd name="T9" fmla="*/ 263525 h 29"/>
              <a:gd name="T10" fmla="*/ 121497 w 60"/>
              <a:gd name="T11" fmla="*/ 263525 h 29"/>
              <a:gd name="T12" fmla="*/ 0 w 60"/>
              <a:gd name="T13" fmla="*/ 127219 h 29"/>
              <a:gd name="T14" fmla="*/ 0 w 60"/>
              <a:gd name="T15" fmla="*/ 127219 h 29"/>
              <a:gd name="T16" fmla="*/ 121497 w 60"/>
              <a:gd name="T17" fmla="*/ 0 h 2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60"/>
              <a:gd name="T28" fmla="*/ 0 h 29"/>
              <a:gd name="T29" fmla="*/ 60 w 60"/>
              <a:gd name="T30" fmla="*/ 29 h 2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0" h="29">
                <a:moveTo>
                  <a:pt x="14" y="0"/>
                </a:moveTo>
                <a:lnTo>
                  <a:pt x="46" y="0"/>
                </a:lnTo>
                <a:cubicBezTo>
                  <a:pt x="54" y="0"/>
                  <a:pt x="60" y="7"/>
                  <a:pt x="60" y="14"/>
                </a:cubicBezTo>
                <a:cubicBezTo>
                  <a:pt x="60" y="22"/>
                  <a:pt x="54" y="29"/>
                  <a:pt x="46" y="29"/>
                </a:cubicBezTo>
                <a:lnTo>
                  <a:pt x="14" y="29"/>
                </a:lnTo>
                <a:cubicBezTo>
                  <a:pt x="6" y="29"/>
                  <a:pt x="0" y="22"/>
                  <a:pt x="0" y="14"/>
                </a:cubicBezTo>
                <a:cubicBezTo>
                  <a:pt x="0" y="7"/>
                  <a:pt x="6" y="0"/>
                  <a:pt x="14" y="0"/>
                </a:cubicBezTo>
                <a:close/>
              </a:path>
            </a:pathLst>
          </a:custGeom>
          <a:noFill/>
          <a:ln w="19050" cap="rnd">
            <a:solidFill>
              <a:srgbClr val="24211D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sp>
        <p:nvSpPr>
          <p:cNvPr id="12308" name="Titel 168"/>
          <p:cNvSpPr>
            <a:spLocks noGrp="1"/>
          </p:cNvSpPr>
          <p:nvPr>
            <p:ph type="title"/>
          </p:nvPr>
        </p:nvSpPr>
        <p:spPr>
          <a:xfrm>
            <a:off x="233363" y="1676400"/>
            <a:ext cx="2881312" cy="381000"/>
          </a:xfrm>
        </p:spPr>
        <p:txBody>
          <a:bodyPr/>
          <a:lstStyle/>
          <a:p>
            <a:pPr eaLnBrk="1" hangingPunct="1"/>
            <a:r>
              <a:rPr lang="de-DE" b="1" dirty="0" err="1">
                <a:latin typeface="Arial" charset="0"/>
                <a:cs typeface="Arial" charset="0"/>
              </a:rPr>
              <a:t>Harvester</a:t>
            </a:r>
            <a:endParaRPr lang="de-DE" b="1" dirty="0">
              <a:latin typeface="Arial" charset="0"/>
              <a:cs typeface="Arial" charset="0"/>
            </a:endParaRPr>
          </a:p>
        </p:txBody>
      </p:sp>
      <p:grpSp>
        <p:nvGrpSpPr>
          <p:cNvPr id="12309" name="Group 5"/>
          <p:cNvGrpSpPr>
            <a:grpSpLocks noChangeAspect="1"/>
          </p:cNvGrpSpPr>
          <p:nvPr/>
        </p:nvGrpSpPr>
        <p:grpSpPr bwMode="auto">
          <a:xfrm flipH="1">
            <a:off x="6507038" y="5286375"/>
            <a:ext cx="2457450" cy="1095375"/>
            <a:chOff x="3972" y="3207"/>
            <a:chExt cx="1548" cy="690"/>
          </a:xfrm>
        </p:grpSpPr>
        <p:sp>
          <p:nvSpPr>
            <p:cNvPr id="12312" name="Rectangle 6"/>
            <p:cNvSpPr>
              <a:spLocks noChangeArrowheads="1"/>
            </p:cNvSpPr>
            <p:nvPr/>
          </p:nvSpPr>
          <p:spPr bwMode="auto">
            <a:xfrm>
              <a:off x="5400" y="3639"/>
              <a:ext cx="54" cy="132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13" name="Oval 7"/>
            <p:cNvSpPr>
              <a:spLocks noChangeArrowheads="1"/>
            </p:cNvSpPr>
            <p:nvPr/>
          </p:nvSpPr>
          <p:spPr bwMode="auto">
            <a:xfrm>
              <a:off x="5364" y="3681"/>
              <a:ext cx="54" cy="54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14" name="Oval 8"/>
            <p:cNvSpPr>
              <a:spLocks noChangeArrowheads="1"/>
            </p:cNvSpPr>
            <p:nvPr/>
          </p:nvSpPr>
          <p:spPr bwMode="auto">
            <a:xfrm>
              <a:off x="5436" y="3681"/>
              <a:ext cx="48" cy="54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15" name="Rectangle 9"/>
            <p:cNvSpPr>
              <a:spLocks noChangeArrowheads="1"/>
            </p:cNvSpPr>
            <p:nvPr/>
          </p:nvSpPr>
          <p:spPr bwMode="auto">
            <a:xfrm>
              <a:off x="5370" y="3771"/>
              <a:ext cx="108" cy="24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16" name="Freeform 10"/>
            <p:cNvSpPr>
              <a:spLocks/>
            </p:cNvSpPr>
            <p:nvPr/>
          </p:nvSpPr>
          <p:spPr bwMode="auto">
            <a:xfrm>
              <a:off x="5418" y="3621"/>
              <a:ext cx="18" cy="18"/>
            </a:xfrm>
            <a:custGeom>
              <a:avLst/>
              <a:gdLst>
                <a:gd name="T0" fmla="*/ 6 w 3"/>
                <a:gd name="T1" fmla="*/ 0 h 3"/>
                <a:gd name="T2" fmla="*/ 6 w 3"/>
                <a:gd name="T3" fmla="*/ 0 h 3"/>
                <a:gd name="T4" fmla="*/ 18 w 3"/>
                <a:gd name="T5" fmla="*/ 6 h 3"/>
                <a:gd name="T6" fmla="*/ 18 w 3"/>
                <a:gd name="T7" fmla="*/ 12 h 3"/>
                <a:gd name="T8" fmla="*/ 6 w 3"/>
                <a:gd name="T9" fmla="*/ 18 h 3"/>
                <a:gd name="T10" fmla="*/ 6 w 3"/>
                <a:gd name="T11" fmla="*/ 18 h 3"/>
                <a:gd name="T12" fmla="*/ 0 w 3"/>
                <a:gd name="T13" fmla="*/ 12 h 3"/>
                <a:gd name="T14" fmla="*/ 0 w 3"/>
                <a:gd name="T15" fmla="*/ 6 h 3"/>
                <a:gd name="T16" fmla="*/ 6 w 3"/>
                <a:gd name="T17" fmla="*/ 0 h 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"/>
                <a:gd name="T28" fmla="*/ 0 h 3"/>
                <a:gd name="T29" fmla="*/ 3 w 3"/>
                <a:gd name="T30" fmla="*/ 3 h 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" h="3">
                  <a:moveTo>
                    <a:pt x="1" y="0"/>
                  </a:moveTo>
                  <a:lnTo>
                    <a:pt x="1" y="0"/>
                  </a:lnTo>
                  <a:cubicBezTo>
                    <a:pt x="2" y="0"/>
                    <a:pt x="3" y="0"/>
                    <a:pt x="3" y="1"/>
                  </a:cubicBezTo>
                  <a:lnTo>
                    <a:pt x="3" y="2"/>
                  </a:lnTo>
                  <a:cubicBezTo>
                    <a:pt x="3" y="3"/>
                    <a:pt x="2" y="3"/>
                    <a:pt x="1" y="3"/>
                  </a:cubicBezTo>
                  <a:cubicBezTo>
                    <a:pt x="1" y="3"/>
                    <a:pt x="0" y="3"/>
                    <a:pt x="0" y="2"/>
                  </a:cubicBezTo>
                  <a:lnTo>
                    <a:pt x="0" y="1"/>
                  </a:lnTo>
                  <a:cubicBezTo>
                    <a:pt x="0" y="0"/>
                    <a:pt x="1" y="0"/>
                    <a:pt x="1" y="0"/>
                  </a:cubicBezTo>
                  <a:close/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17" name="Freeform 11"/>
            <p:cNvSpPr>
              <a:spLocks/>
            </p:cNvSpPr>
            <p:nvPr/>
          </p:nvSpPr>
          <p:spPr bwMode="auto">
            <a:xfrm>
              <a:off x="5064" y="3513"/>
              <a:ext cx="84" cy="144"/>
            </a:xfrm>
            <a:custGeom>
              <a:avLst/>
              <a:gdLst>
                <a:gd name="T0" fmla="*/ 84 w 14"/>
                <a:gd name="T1" fmla="*/ 36 h 24"/>
                <a:gd name="T2" fmla="*/ 66 w 14"/>
                <a:gd name="T3" fmla="*/ 144 h 24"/>
                <a:gd name="T4" fmla="*/ 0 w 14"/>
                <a:gd name="T5" fmla="*/ 144 h 24"/>
                <a:gd name="T6" fmla="*/ 54 w 14"/>
                <a:gd name="T7" fmla="*/ 0 h 24"/>
                <a:gd name="T8" fmla="*/ 84 w 14"/>
                <a:gd name="T9" fmla="*/ 36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"/>
                <a:gd name="T16" fmla="*/ 0 h 24"/>
                <a:gd name="T17" fmla="*/ 14 w 14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" h="24">
                  <a:moveTo>
                    <a:pt x="14" y="6"/>
                  </a:moveTo>
                  <a:lnTo>
                    <a:pt x="11" y="24"/>
                  </a:lnTo>
                  <a:lnTo>
                    <a:pt x="0" y="24"/>
                  </a:lnTo>
                  <a:lnTo>
                    <a:pt x="9" y="0"/>
                  </a:lnTo>
                  <a:lnTo>
                    <a:pt x="14" y="6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18" name="Freeform 12"/>
            <p:cNvSpPr>
              <a:spLocks/>
            </p:cNvSpPr>
            <p:nvPr/>
          </p:nvSpPr>
          <p:spPr bwMode="auto">
            <a:xfrm>
              <a:off x="5040" y="3657"/>
              <a:ext cx="114" cy="78"/>
            </a:xfrm>
            <a:custGeom>
              <a:avLst/>
              <a:gdLst>
                <a:gd name="T0" fmla="*/ 0 w 19"/>
                <a:gd name="T1" fmla="*/ 78 h 13"/>
                <a:gd name="T2" fmla="*/ 24 w 19"/>
                <a:gd name="T3" fmla="*/ 0 h 13"/>
                <a:gd name="T4" fmla="*/ 90 w 19"/>
                <a:gd name="T5" fmla="*/ 0 h 13"/>
                <a:gd name="T6" fmla="*/ 114 w 19"/>
                <a:gd name="T7" fmla="*/ 78 h 13"/>
                <a:gd name="T8" fmla="*/ 0 w 19"/>
                <a:gd name="T9" fmla="*/ 78 h 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3"/>
                <a:gd name="T17" fmla="*/ 19 w 19"/>
                <a:gd name="T18" fmla="*/ 13 h 1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3">
                  <a:moveTo>
                    <a:pt x="0" y="13"/>
                  </a:moveTo>
                  <a:lnTo>
                    <a:pt x="4" y="0"/>
                  </a:lnTo>
                  <a:lnTo>
                    <a:pt x="15" y="0"/>
                  </a:lnTo>
                  <a:lnTo>
                    <a:pt x="19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19" name="Freeform 13"/>
            <p:cNvSpPr>
              <a:spLocks/>
            </p:cNvSpPr>
            <p:nvPr/>
          </p:nvSpPr>
          <p:spPr bwMode="auto">
            <a:xfrm>
              <a:off x="5118" y="3207"/>
              <a:ext cx="402" cy="408"/>
            </a:xfrm>
            <a:custGeom>
              <a:avLst/>
              <a:gdLst>
                <a:gd name="T0" fmla="*/ 0 w 67"/>
                <a:gd name="T1" fmla="*/ 306 h 68"/>
                <a:gd name="T2" fmla="*/ 354 w 67"/>
                <a:gd name="T3" fmla="*/ 6 h 68"/>
                <a:gd name="T4" fmla="*/ 402 w 67"/>
                <a:gd name="T5" fmla="*/ 0 h 68"/>
                <a:gd name="T6" fmla="*/ 324 w 67"/>
                <a:gd name="T7" fmla="*/ 408 h 68"/>
                <a:gd name="T8" fmla="*/ 294 w 67"/>
                <a:gd name="T9" fmla="*/ 408 h 68"/>
                <a:gd name="T10" fmla="*/ 354 w 67"/>
                <a:gd name="T11" fmla="*/ 48 h 68"/>
                <a:gd name="T12" fmla="*/ 30 w 67"/>
                <a:gd name="T13" fmla="*/ 342 h 68"/>
                <a:gd name="T14" fmla="*/ 0 w 67"/>
                <a:gd name="T15" fmla="*/ 306 h 6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7"/>
                <a:gd name="T25" fmla="*/ 0 h 68"/>
                <a:gd name="T26" fmla="*/ 67 w 67"/>
                <a:gd name="T27" fmla="*/ 68 h 6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7" h="68">
                  <a:moveTo>
                    <a:pt x="0" y="51"/>
                  </a:moveTo>
                  <a:lnTo>
                    <a:pt x="59" y="1"/>
                  </a:lnTo>
                  <a:lnTo>
                    <a:pt x="67" y="0"/>
                  </a:lnTo>
                  <a:lnTo>
                    <a:pt x="54" y="68"/>
                  </a:lnTo>
                  <a:lnTo>
                    <a:pt x="49" y="68"/>
                  </a:lnTo>
                  <a:lnTo>
                    <a:pt x="59" y="8"/>
                  </a:lnTo>
                  <a:lnTo>
                    <a:pt x="5" y="57"/>
                  </a:lnTo>
                  <a:lnTo>
                    <a:pt x="0" y="51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20" name="Freeform 14"/>
            <p:cNvSpPr>
              <a:spLocks/>
            </p:cNvSpPr>
            <p:nvPr/>
          </p:nvSpPr>
          <p:spPr bwMode="auto">
            <a:xfrm>
              <a:off x="4566" y="3459"/>
              <a:ext cx="534" cy="270"/>
            </a:xfrm>
            <a:custGeom>
              <a:avLst/>
              <a:gdLst>
                <a:gd name="T0" fmla="*/ 498 w 89"/>
                <a:gd name="T1" fmla="*/ 270 h 45"/>
                <a:gd name="T2" fmla="*/ 492 w 89"/>
                <a:gd name="T3" fmla="*/ 120 h 45"/>
                <a:gd name="T4" fmla="*/ 426 w 89"/>
                <a:gd name="T5" fmla="*/ 48 h 45"/>
                <a:gd name="T6" fmla="*/ 0 w 89"/>
                <a:gd name="T7" fmla="*/ 78 h 45"/>
                <a:gd name="T8" fmla="*/ 0 w 89"/>
                <a:gd name="T9" fmla="*/ 42 h 45"/>
                <a:gd name="T10" fmla="*/ 426 w 89"/>
                <a:gd name="T11" fmla="*/ 12 h 45"/>
                <a:gd name="T12" fmla="*/ 534 w 89"/>
                <a:gd name="T13" fmla="*/ 84 h 45"/>
                <a:gd name="T14" fmla="*/ 534 w 89"/>
                <a:gd name="T15" fmla="*/ 264 h 45"/>
                <a:gd name="T16" fmla="*/ 498 w 89"/>
                <a:gd name="T17" fmla="*/ 270 h 4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89"/>
                <a:gd name="T28" fmla="*/ 0 h 45"/>
                <a:gd name="T29" fmla="*/ 89 w 89"/>
                <a:gd name="T30" fmla="*/ 45 h 4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89" h="45">
                  <a:moveTo>
                    <a:pt x="83" y="45"/>
                  </a:moveTo>
                  <a:cubicBezTo>
                    <a:pt x="82" y="27"/>
                    <a:pt x="82" y="38"/>
                    <a:pt x="82" y="20"/>
                  </a:cubicBezTo>
                  <a:cubicBezTo>
                    <a:pt x="82" y="10"/>
                    <a:pt x="79" y="8"/>
                    <a:pt x="71" y="8"/>
                  </a:cubicBezTo>
                  <a:cubicBezTo>
                    <a:pt x="49" y="8"/>
                    <a:pt x="29" y="10"/>
                    <a:pt x="0" y="13"/>
                  </a:cubicBezTo>
                  <a:lnTo>
                    <a:pt x="0" y="7"/>
                  </a:lnTo>
                  <a:cubicBezTo>
                    <a:pt x="10" y="7"/>
                    <a:pt x="48" y="0"/>
                    <a:pt x="71" y="2"/>
                  </a:cubicBezTo>
                  <a:cubicBezTo>
                    <a:pt x="84" y="2"/>
                    <a:pt x="89" y="6"/>
                    <a:pt x="89" y="14"/>
                  </a:cubicBezTo>
                  <a:lnTo>
                    <a:pt x="89" y="44"/>
                  </a:lnTo>
                  <a:lnTo>
                    <a:pt x="83" y="45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21" name="Freeform 15"/>
            <p:cNvSpPr>
              <a:spLocks/>
            </p:cNvSpPr>
            <p:nvPr/>
          </p:nvSpPr>
          <p:spPr bwMode="auto">
            <a:xfrm>
              <a:off x="3990" y="3711"/>
              <a:ext cx="510" cy="84"/>
            </a:xfrm>
            <a:custGeom>
              <a:avLst/>
              <a:gdLst>
                <a:gd name="T0" fmla="*/ 0 w 85"/>
                <a:gd name="T1" fmla="*/ 0 h 14"/>
                <a:gd name="T2" fmla="*/ 510 w 85"/>
                <a:gd name="T3" fmla="*/ 0 h 14"/>
                <a:gd name="T4" fmla="*/ 336 w 85"/>
                <a:gd name="T5" fmla="*/ 84 h 14"/>
                <a:gd name="T6" fmla="*/ 156 w 85"/>
                <a:gd name="T7" fmla="*/ 84 h 14"/>
                <a:gd name="T8" fmla="*/ 0 w 8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5"/>
                <a:gd name="T16" fmla="*/ 0 h 14"/>
                <a:gd name="T17" fmla="*/ 85 w 8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5" h="14">
                  <a:moveTo>
                    <a:pt x="0" y="0"/>
                  </a:moveTo>
                  <a:lnTo>
                    <a:pt x="85" y="0"/>
                  </a:lnTo>
                  <a:lnTo>
                    <a:pt x="56" y="14"/>
                  </a:lnTo>
                  <a:lnTo>
                    <a:pt x="26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22" name="Freeform 16"/>
            <p:cNvSpPr>
              <a:spLocks/>
            </p:cNvSpPr>
            <p:nvPr/>
          </p:nvSpPr>
          <p:spPr bwMode="auto">
            <a:xfrm>
              <a:off x="3972" y="3501"/>
              <a:ext cx="606" cy="228"/>
            </a:xfrm>
            <a:custGeom>
              <a:avLst/>
              <a:gdLst>
                <a:gd name="T0" fmla="*/ 18 w 101"/>
                <a:gd name="T1" fmla="*/ 0 h 38"/>
                <a:gd name="T2" fmla="*/ 588 w 101"/>
                <a:gd name="T3" fmla="*/ 0 h 38"/>
                <a:gd name="T4" fmla="*/ 606 w 101"/>
                <a:gd name="T5" fmla="*/ 228 h 38"/>
                <a:gd name="T6" fmla="*/ 0 w 101"/>
                <a:gd name="T7" fmla="*/ 228 h 38"/>
                <a:gd name="T8" fmla="*/ 18 w 101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1"/>
                <a:gd name="T16" fmla="*/ 0 h 38"/>
                <a:gd name="T17" fmla="*/ 101 w 101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1" h="38">
                  <a:moveTo>
                    <a:pt x="3" y="0"/>
                  </a:moveTo>
                  <a:lnTo>
                    <a:pt x="98" y="0"/>
                  </a:lnTo>
                  <a:lnTo>
                    <a:pt x="101" y="38"/>
                  </a:lnTo>
                  <a:lnTo>
                    <a:pt x="0" y="38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23" name="Rectangle 17"/>
            <p:cNvSpPr>
              <a:spLocks noChangeArrowheads="1"/>
            </p:cNvSpPr>
            <p:nvPr/>
          </p:nvSpPr>
          <p:spPr bwMode="auto">
            <a:xfrm>
              <a:off x="3996" y="3795"/>
              <a:ext cx="624" cy="42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24" name="Oval 18"/>
            <p:cNvSpPr>
              <a:spLocks noChangeArrowheads="1"/>
            </p:cNvSpPr>
            <p:nvPr/>
          </p:nvSpPr>
          <p:spPr bwMode="auto">
            <a:xfrm>
              <a:off x="4098" y="3759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25" name="Oval 19"/>
            <p:cNvSpPr>
              <a:spLocks noChangeArrowheads="1"/>
            </p:cNvSpPr>
            <p:nvPr/>
          </p:nvSpPr>
          <p:spPr bwMode="auto">
            <a:xfrm>
              <a:off x="4266" y="3759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26" name="Freeform 20"/>
            <p:cNvSpPr>
              <a:spLocks/>
            </p:cNvSpPr>
            <p:nvPr/>
          </p:nvSpPr>
          <p:spPr bwMode="auto">
            <a:xfrm>
              <a:off x="4674" y="3531"/>
              <a:ext cx="582" cy="324"/>
            </a:xfrm>
            <a:custGeom>
              <a:avLst/>
              <a:gdLst>
                <a:gd name="T0" fmla="*/ 288 w 97"/>
                <a:gd name="T1" fmla="*/ 300 h 54"/>
                <a:gd name="T2" fmla="*/ 468 w 97"/>
                <a:gd name="T3" fmla="*/ 300 h 54"/>
                <a:gd name="T4" fmla="*/ 582 w 97"/>
                <a:gd name="T5" fmla="*/ 324 h 54"/>
                <a:gd name="T6" fmla="*/ 540 w 97"/>
                <a:gd name="T7" fmla="*/ 168 h 54"/>
                <a:gd name="T8" fmla="*/ 462 w 97"/>
                <a:gd name="T9" fmla="*/ 192 h 54"/>
                <a:gd name="T10" fmla="*/ 354 w 97"/>
                <a:gd name="T11" fmla="*/ 192 h 54"/>
                <a:gd name="T12" fmla="*/ 372 w 97"/>
                <a:gd name="T13" fmla="*/ 156 h 54"/>
                <a:gd name="T14" fmla="*/ 360 w 97"/>
                <a:gd name="T15" fmla="*/ 30 h 54"/>
                <a:gd name="T16" fmla="*/ 360 w 97"/>
                <a:gd name="T17" fmla="*/ 0 h 54"/>
                <a:gd name="T18" fmla="*/ 144 w 97"/>
                <a:gd name="T19" fmla="*/ 0 h 54"/>
                <a:gd name="T20" fmla="*/ 174 w 97"/>
                <a:gd name="T21" fmla="*/ 36 h 54"/>
                <a:gd name="T22" fmla="*/ 162 w 97"/>
                <a:gd name="T23" fmla="*/ 174 h 54"/>
                <a:gd name="T24" fmla="*/ 114 w 97"/>
                <a:gd name="T25" fmla="*/ 126 h 54"/>
                <a:gd name="T26" fmla="*/ 0 w 97"/>
                <a:gd name="T27" fmla="*/ 126 h 54"/>
                <a:gd name="T28" fmla="*/ 0 w 97"/>
                <a:gd name="T29" fmla="*/ 300 h 54"/>
                <a:gd name="T30" fmla="*/ 186 w 97"/>
                <a:gd name="T31" fmla="*/ 300 h 54"/>
                <a:gd name="T32" fmla="*/ 288 w 97"/>
                <a:gd name="T33" fmla="*/ 300 h 5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97"/>
                <a:gd name="T52" fmla="*/ 0 h 54"/>
                <a:gd name="T53" fmla="*/ 97 w 97"/>
                <a:gd name="T54" fmla="*/ 54 h 5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97" h="54">
                  <a:moveTo>
                    <a:pt x="48" y="50"/>
                  </a:moveTo>
                  <a:lnTo>
                    <a:pt x="78" y="50"/>
                  </a:lnTo>
                  <a:lnTo>
                    <a:pt x="97" y="54"/>
                  </a:lnTo>
                  <a:lnTo>
                    <a:pt x="90" y="28"/>
                  </a:lnTo>
                  <a:lnTo>
                    <a:pt x="77" y="32"/>
                  </a:lnTo>
                  <a:lnTo>
                    <a:pt x="59" y="32"/>
                  </a:lnTo>
                  <a:lnTo>
                    <a:pt x="62" y="26"/>
                  </a:lnTo>
                  <a:lnTo>
                    <a:pt x="60" y="5"/>
                  </a:lnTo>
                  <a:lnTo>
                    <a:pt x="60" y="0"/>
                  </a:lnTo>
                  <a:lnTo>
                    <a:pt x="24" y="0"/>
                  </a:lnTo>
                  <a:lnTo>
                    <a:pt x="29" y="6"/>
                  </a:lnTo>
                  <a:lnTo>
                    <a:pt x="27" y="29"/>
                  </a:lnTo>
                  <a:lnTo>
                    <a:pt x="19" y="21"/>
                  </a:lnTo>
                  <a:lnTo>
                    <a:pt x="0" y="21"/>
                  </a:lnTo>
                  <a:lnTo>
                    <a:pt x="0" y="50"/>
                  </a:lnTo>
                  <a:lnTo>
                    <a:pt x="31" y="50"/>
                  </a:lnTo>
                  <a:lnTo>
                    <a:pt x="48" y="5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27" name="Oval 21"/>
            <p:cNvSpPr>
              <a:spLocks noChangeArrowheads="1"/>
            </p:cNvSpPr>
            <p:nvPr/>
          </p:nvSpPr>
          <p:spPr bwMode="auto">
            <a:xfrm>
              <a:off x="4782" y="3759"/>
              <a:ext cx="132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28" name="Oval 22"/>
            <p:cNvSpPr>
              <a:spLocks noChangeArrowheads="1"/>
            </p:cNvSpPr>
            <p:nvPr/>
          </p:nvSpPr>
          <p:spPr bwMode="auto">
            <a:xfrm>
              <a:off x="4950" y="3759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29" name="Freeform 23"/>
            <p:cNvSpPr>
              <a:spLocks/>
            </p:cNvSpPr>
            <p:nvPr/>
          </p:nvSpPr>
          <p:spPr bwMode="auto">
            <a:xfrm>
              <a:off x="4878" y="3573"/>
              <a:ext cx="126" cy="120"/>
            </a:xfrm>
            <a:custGeom>
              <a:avLst/>
              <a:gdLst>
                <a:gd name="T0" fmla="*/ 120 w 21"/>
                <a:gd name="T1" fmla="*/ 0 h 20"/>
                <a:gd name="T2" fmla="*/ 126 w 21"/>
                <a:gd name="T3" fmla="*/ 114 h 20"/>
                <a:gd name="T4" fmla="*/ 0 w 21"/>
                <a:gd name="T5" fmla="*/ 120 h 20"/>
                <a:gd name="T6" fmla="*/ 0 w 21"/>
                <a:gd name="T7" fmla="*/ 0 h 20"/>
                <a:gd name="T8" fmla="*/ 120 w 21"/>
                <a:gd name="T9" fmla="*/ 0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20"/>
                <a:gd name="T17" fmla="*/ 21 w 21"/>
                <a:gd name="T18" fmla="*/ 20 h 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20">
                  <a:moveTo>
                    <a:pt x="20" y="0"/>
                  </a:moveTo>
                  <a:lnTo>
                    <a:pt x="21" y="19"/>
                  </a:lnTo>
                  <a:lnTo>
                    <a:pt x="0" y="20"/>
                  </a:lnTo>
                  <a:lnTo>
                    <a:pt x="0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330" name="Line 24"/>
            <p:cNvSpPr>
              <a:spLocks noChangeShapeType="1"/>
            </p:cNvSpPr>
            <p:nvPr/>
          </p:nvSpPr>
          <p:spPr bwMode="auto">
            <a:xfrm flipV="1">
              <a:off x="4194" y="3579"/>
              <a:ext cx="1" cy="150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2331" name="Line 25"/>
            <p:cNvSpPr>
              <a:spLocks noChangeShapeType="1"/>
            </p:cNvSpPr>
            <p:nvPr/>
          </p:nvSpPr>
          <p:spPr bwMode="auto">
            <a:xfrm flipV="1">
              <a:off x="4422" y="3573"/>
              <a:ext cx="1" cy="150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12310" name="Freeform 301"/>
          <p:cNvSpPr>
            <a:spLocks/>
          </p:cNvSpPr>
          <p:nvPr/>
        </p:nvSpPr>
        <p:spPr bwMode="auto">
          <a:xfrm>
            <a:off x="7164263" y="6142038"/>
            <a:ext cx="541337" cy="261937"/>
          </a:xfrm>
          <a:custGeom>
            <a:avLst/>
            <a:gdLst>
              <a:gd name="T0" fmla="*/ 126312 w 60"/>
              <a:gd name="T1" fmla="*/ 0 h 29"/>
              <a:gd name="T2" fmla="*/ 415025 w 60"/>
              <a:gd name="T3" fmla="*/ 0 h 29"/>
              <a:gd name="T4" fmla="*/ 541337 w 60"/>
              <a:gd name="T5" fmla="*/ 126452 h 29"/>
              <a:gd name="T6" fmla="*/ 541337 w 60"/>
              <a:gd name="T7" fmla="*/ 126452 h 29"/>
              <a:gd name="T8" fmla="*/ 415025 w 60"/>
              <a:gd name="T9" fmla="*/ 261937 h 29"/>
              <a:gd name="T10" fmla="*/ 126312 w 60"/>
              <a:gd name="T11" fmla="*/ 261937 h 29"/>
              <a:gd name="T12" fmla="*/ 0 w 60"/>
              <a:gd name="T13" fmla="*/ 126452 h 29"/>
              <a:gd name="T14" fmla="*/ 0 w 60"/>
              <a:gd name="T15" fmla="*/ 126452 h 29"/>
              <a:gd name="T16" fmla="*/ 126312 w 60"/>
              <a:gd name="T17" fmla="*/ 0 h 2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60"/>
              <a:gd name="T28" fmla="*/ 0 h 29"/>
              <a:gd name="T29" fmla="*/ 60 w 60"/>
              <a:gd name="T30" fmla="*/ 29 h 2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0" h="29">
                <a:moveTo>
                  <a:pt x="14" y="0"/>
                </a:moveTo>
                <a:lnTo>
                  <a:pt x="46" y="0"/>
                </a:lnTo>
                <a:cubicBezTo>
                  <a:pt x="54" y="0"/>
                  <a:pt x="60" y="7"/>
                  <a:pt x="60" y="14"/>
                </a:cubicBezTo>
                <a:cubicBezTo>
                  <a:pt x="60" y="22"/>
                  <a:pt x="54" y="29"/>
                  <a:pt x="46" y="29"/>
                </a:cubicBezTo>
                <a:lnTo>
                  <a:pt x="14" y="29"/>
                </a:lnTo>
                <a:cubicBezTo>
                  <a:pt x="6" y="29"/>
                  <a:pt x="0" y="22"/>
                  <a:pt x="0" y="14"/>
                </a:cubicBezTo>
                <a:cubicBezTo>
                  <a:pt x="0" y="7"/>
                  <a:pt x="6" y="0"/>
                  <a:pt x="14" y="0"/>
                </a:cubicBezTo>
                <a:close/>
              </a:path>
            </a:pathLst>
          </a:custGeom>
          <a:noFill/>
          <a:ln w="19050" cap="rnd">
            <a:solidFill>
              <a:srgbClr val="24211D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sp>
        <p:nvSpPr>
          <p:cNvPr id="12311" name="Freeform 301"/>
          <p:cNvSpPr>
            <a:spLocks/>
          </p:cNvSpPr>
          <p:nvPr/>
        </p:nvSpPr>
        <p:spPr bwMode="auto">
          <a:xfrm>
            <a:off x="8253288" y="6142038"/>
            <a:ext cx="539750" cy="261937"/>
          </a:xfrm>
          <a:custGeom>
            <a:avLst/>
            <a:gdLst>
              <a:gd name="T0" fmla="*/ 125942 w 60"/>
              <a:gd name="T1" fmla="*/ 0 h 29"/>
              <a:gd name="T2" fmla="*/ 413808 w 60"/>
              <a:gd name="T3" fmla="*/ 0 h 29"/>
              <a:gd name="T4" fmla="*/ 539750 w 60"/>
              <a:gd name="T5" fmla="*/ 126452 h 29"/>
              <a:gd name="T6" fmla="*/ 539750 w 60"/>
              <a:gd name="T7" fmla="*/ 126452 h 29"/>
              <a:gd name="T8" fmla="*/ 413808 w 60"/>
              <a:gd name="T9" fmla="*/ 261937 h 29"/>
              <a:gd name="T10" fmla="*/ 125942 w 60"/>
              <a:gd name="T11" fmla="*/ 261937 h 29"/>
              <a:gd name="T12" fmla="*/ 0 w 60"/>
              <a:gd name="T13" fmla="*/ 126452 h 29"/>
              <a:gd name="T14" fmla="*/ 0 w 60"/>
              <a:gd name="T15" fmla="*/ 126452 h 29"/>
              <a:gd name="T16" fmla="*/ 125942 w 60"/>
              <a:gd name="T17" fmla="*/ 0 h 2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60"/>
              <a:gd name="T28" fmla="*/ 0 h 29"/>
              <a:gd name="T29" fmla="*/ 60 w 60"/>
              <a:gd name="T30" fmla="*/ 29 h 2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0" h="29">
                <a:moveTo>
                  <a:pt x="14" y="0"/>
                </a:moveTo>
                <a:lnTo>
                  <a:pt x="46" y="0"/>
                </a:lnTo>
                <a:cubicBezTo>
                  <a:pt x="54" y="0"/>
                  <a:pt x="60" y="7"/>
                  <a:pt x="60" y="14"/>
                </a:cubicBezTo>
                <a:cubicBezTo>
                  <a:pt x="60" y="22"/>
                  <a:pt x="54" y="29"/>
                  <a:pt x="46" y="29"/>
                </a:cubicBezTo>
                <a:lnTo>
                  <a:pt x="14" y="29"/>
                </a:lnTo>
                <a:cubicBezTo>
                  <a:pt x="6" y="29"/>
                  <a:pt x="0" y="22"/>
                  <a:pt x="0" y="14"/>
                </a:cubicBezTo>
                <a:cubicBezTo>
                  <a:pt x="0" y="7"/>
                  <a:pt x="6" y="0"/>
                  <a:pt x="14" y="0"/>
                </a:cubicBezTo>
                <a:close/>
              </a:path>
            </a:pathLst>
          </a:custGeom>
          <a:noFill/>
          <a:ln w="19050" cap="rnd">
            <a:solidFill>
              <a:srgbClr val="24211D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grpSp>
        <p:nvGrpSpPr>
          <p:cNvPr id="12294" name="Group 91"/>
          <p:cNvGrpSpPr>
            <a:grpSpLocks noChangeAspect="1"/>
          </p:cNvGrpSpPr>
          <p:nvPr/>
        </p:nvGrpSpPr>
        <p:grpSpPr bwMode="auto">
          <a:xfrm>
            <a:off x="571691" y="3863663"/>
            <a:ext cx="1371600" cy="1123950"/>
            <a:chOff x="597" y="1812"/>
            <a:chExt cx="864" cy="708"/>
          </a:xfrm>
        </p:grpSpPr>
        <p:sp>
          <p:nvSpPr>
            <p:cNvPr id="12406" name="Freeform 92"/>
            <p:cNvSpPr>
              <a:spLocks/>
            </p:cNvSpPr>
            <p:nvPr/>
          </p:nvSpPr>
          <p:spPr bwMode="auto">
            <a:xfrm>
              <a:off x="969" y="2118"/>
              <a:ext cx="126" cy="162"/>
            </a:xfrm>
            <a:custGeom>
              <a:avLst/>
              <a:gdLst>
                <a:gd name="T0" fmla="*/ 0 w 21"/>
                <a:gd name="T1" fmla="*/ 30 h 27"/>
                <a:gd name="T2" fmla="*/ 54 w 21"/>
                <a:gd name="T3" fmla="*/ 162 h 27"/>
                <a:gd name="T4" fmla="*/ 126 w 21"/>
                <a:gd name="T5" fmla="*/ 114 h 27"/>
                <a:gd name="T6" fmla="*/ 30 w 21"/>
                <a:gd name="T7" fmla="*/ 0 h 27"/>
                <a:gd name="T8" fmla="*/ 0 w 21"/>
                <a:gd name="T9" fmla="*/ 30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27"/>
                <a:gd name="T17" fmla="*/ 21 w 21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27">
                  <a:moveTo>
                    <a:pt x="0" y="5"/>
                  </a:moveTo>
                  <a:lnTo>
                    <a:pt x="9" y="27"/>
                  </a:lnTo>
                  <a:lnTo>
                    <a:pt x="21" y="1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07" name="Freeform 93"/>
            <p:cNvSpPr>
              <a:spLocks/>
            </p:cNvSpPr>
            <p:nvPr/>
          </p:nvSpPr>
          <p:spPr bwMode="auto">
            <a:xfrm>
              <a:off x="981" y="2418"/>
              <a:ext cx="420" cy="102"/>
            </a:xfrm>
            <a:custGeom>
              <a:avLst/>
              <a:gdLst>
                <a:gd name="T0" fmla="*/ 72 w 70"/>
                <a:gd name="T1" fmla="*/ 0 h 17"/>
                <a:gd name="T2" fmla="*/ 348 w 70"/>
                <a:gd name="T3" fmla="*/ 0 h 17"/>
                <a:gd name="T4" fmla="*/ 420 w 70"/>
                <a:gd name="T5" fmla="*/ 48 h 17"/>
                <a:gd name="T6" fmla="*/ 420 w 70"/>
                <a:gd name="T7" fmla="*/ 48 h 17"/>
                <a:gd name="T8" fmla="*/ 348 w 70"/>
                <a:gd name="T9" fmla="*/ 102 h 17"/>
                <a:gd name="T10" fmla="*/ 72 w 70"/>
                <a:gd name="T11" fmla="*/ 102 h 17"/>
                <a:gd name="T12" fmla="*/ 0 w 70"/>
                <a:gd name="T13" fmla="*/ 48 h 17"/>
                <a:gd name="T14" fmla="*/ 0 w 70"/>
                <a:gd name="T15" fmla="*/ 48 h 17"/>
                <a:gd name="T16" fmla="*/ 72 w 70"/>
                <a:gd name="T17" fmla="*/ 0 h 1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0"/>
                <a:gd name="T28" fmla="*/ 0 h 17"/>
                <a:gd name="T29" fmla="*/ 70 w 70"/>
                <a:gd name="T30" fmla="*/ 17 h 1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0" h="17">
                  <a:moveTo>
                    <a:pt x="12" y="0"/>
                  </a:moveTo>
                  <a:lnTo>
                    <a:pt x="58" y="0"/>
                  </a:lnTo>
                  <a:cubicBezTo>
                    <a:pt x="65" y="0"/>
                    <a:pt x="70" y="4"/>
                    <a:pt x="70" y="8"/>
                  </a:cubicBezTo>
                  <a:cubicBezTo>
                    <a:pt x="70" y="13"/>
                    <a:pt x="65" y="17"/>
                    <a:pt x="58" y="17"/>
                  </a:cubicBezTo>
                  <a:lnTo>
                    <a:pt x="12" y="17"/>
                  </a:lnTo>
                  <a:cubicBezTo>
                    <a:pt x="5" y="17"/>
                    <a:pt x="0" y="13"/>
                    <a:pt x="0" y="8"/>
                  </a:cubicBezTo>
                  <a:cubicBezTo>
                    <a:pt x="0" y="4"/>
                    <a:pt x="5" y="0"/>
                    <a:pt x="12" y="0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08" name="Freeform 94"/>
            <p:cNvSpPr>
              <a:spLocks/>
            </p:cNvSpPr>
            <p:nvPr/>
          </p:nvSpPr>
          <p:spPr bwMode="auto">
            <a:xfrm>
              <a:off x="981" y="2418"/>
              <a:ext cx="420" cy="102"/>
            </a:xfrm>
            <a:custGeom>
              <a:avLst/>
              <a:gdLst>
                <a:gd name="T0" fmla="*/ 72 w 70"/>
                <a:gd name="T1" fmla="*/ 0 h 17"/>
                <a:gd name="T2" fmla="*/ 348 w 70"/>
                <a:gd name="T3" fmla="*/ 0 h 17"/>
                <a:gd name="T4" fmla="*/ 420 w 70"/>
                <a:gd name="T5" fmla="*/ 48 h 17"/>
                <a:gd name="T6" fmla="*/ 420 w 70"/>
                <a:gd name="T7" fmla="*/ 48 h 17"/>
                <a:gd name="T8" fmla="*/ 348 w 70"/>
                <a:gd name="T9" fmla="*/ 102 h 17"/>
                <a:gd name="T10" fmla="*/ 72 w 70"/>
                <a:gd name="T11" fmla="*/ 102 h 17"/>
                <a:gd name="T12" fmla="*/ 0 w 70"/>
                <a:gd name="T13" fmla="*/ 48 h 17"/>
                <a:gd name="T14" fmla="*/ 0 w 70"/>
                <a:gd name="T15" fmla="*/ 48 h 17"/>
                <a:gd name="T16" fmla="*/ 72 w 70"/>
                <a:gd name="T17" fmla="*/ 0 h 1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0"/>
                <a:gd name="T28" fmla="*/ 0 h 17"/>
                <a:gd name="T29" fmla="*/ 70 w 70"/>
                <a:gd name="T30" fmla="*/ 17 h 1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0" h="17">
                  <a:moveTo>
                    <a:pt x="12" y="0"/>
                  </a:moveTo>
                  <a:lnTo>
                    <a:pt x="58" y="0"/>
                  </a:lnTo>
                  <a:cubicBezTo>
                    <a:pt x="65" y="0"/>
                    <a:pt x="70" y="4"/>
                    <a:pt x="70" y="8"/>
                  </a:cubicBezTo>
                  <a:cubicBezTo>
                    <a:pt x="70" y="13"/>
                    <a:pt x="65" y="17"/>
                    <a:pt x="58" y="17"/>
                  </a:cubicBezTo>
                  <a:lnTo>
                    <a:pt x="12" y="17"/>
                  </a:lnTo>
                  <a:cubicBezTo>
                    <a:pt x="5" y="17"/>
                    <a:pt x="0" y="13"/>
                    <a:pt x="0" y="8"/>
                  </a:cubicBezTo>
                  <a:cubicBezTo>
                    <a:pt x="0" y="4"/>
                    <a:pt x="5" y="0"/>
                    <a:pt x="12" y="0"/>
                  </a:cubicBezTo>
                  <a:close/>
                </a:path>
              </a:pathLst>
            </a:custGeom>
            <a:noFill/>
            <a:ln w="1905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09" name="Freeform 95"/>
            <p:cNvSpPr>
              <a:spLocks/>
            </p:cNvSpPr>
            <p:nvPr/>
          </p:nvSpPr>
          <p:spPr bwMode="auto">
            <a:xfrm>
              <a:off x="1023" y="2178"/>
              <a:ext cx="174" cy="204"/>
            </a:xfrm>
            <a:custGeom>
              <a:avLst/>
              <a:gdLst>
                <a:gd name="T0" fmla="*/ 174 w 29"/>
                <a:gd name="T1" fmla="*/ 0 h 34"/>
                <a:gd name="T2" fmla="*/ 174 w 29"/>
                <a:gd name="T3" fmla="*/ 204 h 34"/>
                <a:gd name="T4" fmla="*/ 18 w 29"/>
                <a:gd name="T5" fmla="*/ 204 h 34"/>
                <a:gd name="T6" fmla="*/ 0 w 29"/>
                <a:gd name="T7" fmla="*/ 198 h 34"/>
                <a:gd name="T8" fmla="*/ 0 w 29"/>
                <a:gd name="T9" fmla="*/ 132 h 34"/>
                <a:gd name="T10" fmla="*/ 102 w 29"/>
                <a:gd name="T11" fmla="*/ 0 h 34"/>
                <a:gd name="T12" fmla="*/ 174 w 29"/>
                <a:gd name="T13" fmla="*/ 0 h 3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9"/>
                <a:gd name="T22" fmla="*/ 0 h 34"/>
                <a:gd name="T23" fmla="*/ 29 w 29"/>
                <a:gd name="T24" fmla="*/ 34 h 3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9" h="34">
                  <a:moveTo>
                    <a:pt x="29" y="0"/>
                  </a:moveTo>
                  <a:lnTo>
                    <a:pt x="29" y="34"/>
                  </a:lnTo>
                  <a:lnTo>
                    <a:pt x="3" y="34"/>
                  </a:lnTo>
                  <a:cubicBezTo>
                    <a:pt x="2" y="34"/>
                    <a:pt x="1" y="34"/>
                    <a:pt x="0" y="33"/>
                  </a:cubicBezTo>
                  <a:lnTo>
                    <a:pt x="0" y="22"/>
                  </a:lnTo>
                  <a:cubicBezTo>
                    <a:pt x="1" y="15"/>
                    <a:pt x="7" y="4"/>
                    <a:pt x="17" y="0"/>
                  </a:cubicBezTo>
                  <a:lnTo>
                    <a:pt x="29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10" name="Freeform 96"/>
            <p:cNvSpPr>
              <a:spLocks/>
            </p:cNvSpPr>
            <p:nvPr/>
          </p:nvSpPr>
          <p:spPr bwMode="auto">
            <a:xfrm>
              <a:off x="1047" y="2202"/>
              <a:ext cx="126" cy="126"/>
            </a:xfrm>
            <a:custGeom>
              <a:avLst/>
              <a:gdLst>
                <a:gd name="T0" fmla="*/ 126 w 21"/>
                <a:gd name="T1" fmla="*/ 0 h 21"/>
                <a:gd name="T2" fmla="*/ 126 w 21"/>
                <a:gd name="T3" fmla="*/ 126 h 21"/>
                <a:gd name="T4" fmla="*/ 0 w 21"/>
                <a:gd name="T5" fmla="*/ 126 h 21"/>
                <a:gd name="T6" fmla="*/ 0 w 21"/>
                <a:gd name="T7" fmla="*/ 96 h 21"/>
                <a:gd name="T8" fmla="*/ 78 w 21"/>
                <a:gd name="T9" fmla="*/ 0 h 21"/>
                <a:gd name="T10" fmla="*/ 126 w 21"/>
                <a:gd name="T11" fmla="*/ 0 h 2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"/>
                <a:gd name="T19" fmla="*/ 0 h 21"/>
                <a:gd name="T20" fmla="*/ 21 w 21"/>
                <a:gd name="T21" fmla="*/ 21 h 2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" h="21">
                  <a:moveTo>
                    <a:pt x="21" y="0"/>
                  </a:moveTo>
                  <a:lnTo>
                    <a:pt x="21" y="21"/>
                  </a:lnTo>
                  <a:lnTo>
                    <a:pt x="0" y="21"/>
                  </a:lnTo>
                  <a:lnTo>
                    <a:pt x="0" y="16"/>
                  </a:lnTo>
                  <a:cubicBezTo>
                    <a:pt x="2" y="10"/>
                    <a:pt x="7" y="2"/>
                    <a:pt x="13" y="0"/>
                  </a:cubicBezTo>
                  <a:lnTo>
                    <a:pt x="21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11" name="Rectangle 97"/>
            <p:cNvSpPr>
              <a:spLocks noChangeArrowheads="1"/>
            </p:cNvSpPr>
            <p:nvPr/>
          </p:nvSpPr>
          <p:spPr bwMode="auto">
            <a:xfrm>
              <a:off x="1125" y="2382"/>
              <a:ext cx="138" cy="36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12" name="Freeform 98"/>
            <p:cNvSpPr>
              <a:spLocks/>
            </p:cNvSpPr>
            <p:nvPr/>
          </p:nvSpPr>
          <p:spPr bwMode="auto">
            <a:xfrm>
              <a:off x="1197" y="2280"/>
              <a:ext cx="264" cy="102"/>
            </a:xfrm>
            <a:custGeom>
              <a:avLst/>
              <a:gdLst>
                <a:gd name="T0" fmla="*/ 6 w 44"/>
                <a:gd name="T1" fmla="*/ 0 h 17"/>
                <a:gd name="T2" fmla="*/ 258 w 44"/>
                <a:gd name="T3" fmla="*/ 0 h 17"/>
                <a:gd name="T4" fmla="*/ 264 w 44"/>
                <a:gd name="T5" fmla="*/ 6 h 17"/>
                <a:gd name="T6" fmla="*/ 264 w 44"/>
                <a:gd name="T7" fmla="*/ 96 h 17"/>
                <a:gd name="T8" fmla="*/ 258 w 44"/>
                <a:gd name="T9" fmla="*/ 102 h 17"/>
                <a:gd name="T10" fmla="*/ 6 w 44"/>
                <a:gd name="T11" fmla="*/ 102 h 17"/>
                <a:gd name="T12" fmla="*/ 0 w 44"/>
                <a:gd name="T13" fmla="*/ 96 h 17"/>
                <a:gd name="T14" fmla="*/ 0 w 44"/>
                <a:gd name="T15" fmla="*/ 6 h 17"/>
                <a:gd name="T16" fmla="*/ 6 w 44"/>
                <a:gd name="T17" fmla="*/ 0 h 1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4"/>
                <a:gd name="T28" fmla="*/ 0 h 17"/>
                <a:gd name="T29" fmla="*/ 44 w 44"/>
                <a:gd name="T30" fmla="*/ 17 h 1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4" h="17">
                  <a:moveTo>
                    <a:pt x="1" y="0"/>
                  </a:moveTo>
                  <a:lnTo>
                    <a:pt x="43" y="0"/>
                  </a:lnTo>
                  <a:cubicBezTo>
                    <a:pt x="44" y="0"/>
                    <a:pt x="44" y="0"/>
                    <a:pt x="44" y="1"/>
                  </a:cubicBezTo>
                  <a:lnTo>
                    <a:pt x="44" y="16"/>
                  </a:lnTo>
                  <a:cubicBezTo>
                    <a:pt x="44" y="17"/>
                    <a:pt x="44" y="17"/>
                    <a:pt x="43" y="17"/>
                  </a:cubicBezTo>
                  <a:lnTo>
                    <a:pt x="1" y="17"/>
                  </a:lnTo>
                  <a:cubicBezTo>
                    <a:pt x="0" y="17"/>
                    <a:pt x="0" y="17"/>
                    <a:pt x="0" y="16"/>
                  </a:cubicBezTo>
                  <a:lnTo>
                    <a:pt x="0" y="1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13" name="Freeform 99"/>
            <p:cNvSpPr>
              <a:spLocks/>
            </p:cNvSpPr>
            <p:nvPr/>
          </p:nvSpPr>
          <p:spPr bwMode="auto">
            <a:xfrm>
              <a:off x="597" y="1812"/>
              <a:ext cx="402" cy="432"/>
            </a:xfrm>
            <a:custGeom>
              <a:avLst/>
              <a:gdLst>
                <a:gd name="T0" fmla="*/ 402 w 67"/>
                <a:gd name="T1" fmla="*/ 306 h 72"/>
                <a:gd name="T2" fmla="*/ 48 w 67"/>
                <a:gd name="T3" fmla="*/ 6 h 72"/>
                <a:gd name="T4" fmla="*/ 0 w 67"/>
                <a:gd name="T5" fmla="*/ 0 h 72"/>
                <a:gd name="T6" fmla="*/ 126 w 67"/>
                <a:gd name="T7" fmla="*/ 432 h 72"/>
                <a:gd name="T8" fmla="*/ 162 w 67"/>
                <a:gd name="T9" fmla="*/ 432 h 72"/>
                <a:gd name="T10" fmla="*/ 48 w 67"/>
                <a:gd name="T11" fmla="*/ 48 h 72"/>
                <a:gd name="T12" fmla="*/ 372 w 67"/>
                <a:gd name="T13" fmla="*/ 342 h 72"/>
                <a:gd name="T14" fmla="*/ 402 w 67"/>
                <a:gd name="T15" fmla="*/ 306 h 7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7"/>
                <a:gd name="T25" fmla="*/ 0 h 72"/>
                <a:gd name="T26" fmla="*/ 67 w 67"/>
                <a:gd name="T27" fmla="*/ 72 h 7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7" h="72">
                  <a:moveTo>
                    <a:pt x="67" y="51"/>
                  </a:moveTo>
                  <a:lnTo>
                    <a:pt x="8" y="1"/>
                  </a:lnTo>
                  <a:lnTo>
                    <a:pt x="0" y="0"/>
                  </a:lnTo>
                  <a:lnTo>
                    <a:pt x="21" y="72"/>
                  </a:lnTo>
                  <a:lnTo>
                    <a:pt x="27" y="72"/>
                  </a:lnTo>
                  <a:lnTo>
                    <a:pt x="8" y="8"/>
                  </a:lnTo>
                  <a:lnTo>
                    <a:pt x="62" y="57"/>
                  </a:lnTo>
                  <a:lnTo>
                    <a:pt x="67" y="51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14" name="Rectangle 100"/>
            <p:cNvSpPr>
              <a:spLocks noChangeArrowheads="1"/>
            </p:cNvSpPr>
            <p:nvPr/>
          </p:nvSpPr>
          <p:spPr bwMode="auto">
            <a:xfrm>
              <a:off x="717" y="2262"/>
              <a:ext cx="48" cy="132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15" name="Oval 101"/>
            <p:cNvSpPr>
              <a:spLocks noChangeArrowheads="1"/>
            </p:cNvSpPr>
            <p:nvPr/>
          </p:nvSpPr>
          <p:spPr bwMode="auto">
            <a:xfrm>
              <a:off x="675" y="2304"/>
              <a:ext cx="54" cy="54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16" name="Oval 102"/>
            <p:cNvSpPr>
              <a:spLocks noChangeArrowheads="1"/>
            </p:cNvSpPr>
            <p:nvPr/>
          </p:nvSpPr>
          <p:spPr bwMode="auto">
            <a:xfrm>
              <a:off x="747" y="2304"/>
              <a:ext cx="54" cy="54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17" name="Rectangle 103"/>
            <p:cNvSpPr>
              <a:spLocks noChangeArrowheads="1"/>
            </p:cNvSpPr>
            <p:nvPr/>
          </p:nvSpPr>
          <p:spPr bwMode="auto">
            <a:xfrm>
              <a:off x="687" y="2394"/>
              <a:ext cx="102" cy="24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2418" name="Freeform 104"/>
            <p:cNvSpPr>
              <a:spLocks/>
            </p:cNvSpPr>
            <p:nvPr/>
          </p:nvSpPr>
          <p:spPr bwMode="auto">
            <a:xfrm>
              <a:off x="735" y="2244"/>
              <a:ext cx="18" cy="18"/>
            </a:xfrm>
            <a:custGeom>
              <a:avLst/>
              <a:gdLst>
                <a:gd name="T0" fmla="*/ 6 w 3"/>
                <a:gd name="T1" fmla="*/ 0 h 3"/>
                <a:gd name="T2" fmla="*/ 6 w 3"/>
                <a:gd name="T3" fmla="*/ 0 h 3"/>
                <a:gd name="T4" fmla="*/ 18 w 3"/>
                <a:gd name="T5" fmla="*/ 6 h 3"/>
                <a:gd name="T6" fmla="*/ 18 w 3"/>
                <a:gd name="T7" fmla="*/ 18 h 3"/>
                <a:gd name="T8" fmla="*/ 6 w 3"/>
                <a:gd name="T9" fmla="*/ 18 h 3"/>
                <a:gd name="T10" fmla="*/ 6 w 3"/>
                <a:gd name="T11" fmla="*/ 18 h 3"/>
                <a:gd name="T12" fmla="*/ 0 w 3"/>
                <a:gd name="T13" fmla="*/ 18 h 3"/>
                <a:gd name="T14" fmla="*/ 0 w 3"/>
                <a:gd name="T15" fmla="*/ 6 h 3"/>
                <a:gd name="T16" fmla="*/ 6 w 3"/>
                <a:gd name="T17" fmla="*/ 0 h 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"/>
                <a:gd name="T28" fmla="*/ 0 h 3"/>
                <a:gd name="T29" fmla="*/ 3 w 3"/>
                <a:gd name="T30" fmla="*/ 3 h 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" h="3">
                  <a:moveTo>
                    <a:pt x="1" y="0"/>
                  </a:moveTo>
                  <a:lnTo>
                    <a:pt x="1" y="0"/>
                  </a:lnTo>
                  <a:cubicBezTo>
                    <a:pt x="2" y="0"/>
                    <a:pt x="3" y="0"/>
                    <a:pt x="3" y="1"/>
                  </a:cubicBezTo>
                  <a:lnTo>
                    <a:pt x="3" y="3"/>
                  </a:lnTo>
                  <a:cubicBezTo>
                    <a:pt x="3" y="3"/>
                    <a:pt x="2" y="3"/>
                    <a:pt x="1" y="3"/>
                  </a:cubicBezTo>
                  <a:cubicBezTo>
                    <a:pt x="0" y="3"/>
                    <a:pt x="0" y="3"/>
                    <a:pt x="0" y="3"/>
                  </a:cubicBezTo>
                  <a:lnTo>
                    <a:pt x="0" y="1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grpSp>
        <p:nvGrpSpPr>
          <p:cNvPr id="249" name="Gruppieren 248"/>
          <p:cNvGrpSpPr/>
          <p:nvPr/>
        </p:nvGrpSpPr>
        <p:grpSpPr>
          <a:xfrm>
            <a:off x="2505377" y="3861593"/>
            <a:ext cx="1715357" cy="1128713"/>
            <a:chOff x="227743" y="3852862"/>
            <a:chExt cx="1715357" cy="1128713"/>
          </a:xfrm>
        </p:grpSpPr>
        <p:grpSp>
          <p:nvGrpSpPr>
            <p:cNvPr id="250" name="Group 91"/>
            <p:cNvGrpSpPr>
              <a:grpSpLocks noChangeAspect="1"/>
            </p:cNvGrpSpPr>
            <p:nvPr/>
          </p:nvGrpSpPr>
          <p:grpSpPr bwMode="auto">
            <a:xfrm>
              <a:off x="571500" y="3857625"/>
              <a:ext cx="1371600" cy="1123950"/>
              <a:chOff x="597" y="1812"/>
              <a:chExt cx="864" cy="708"/>
            </a:xfrm>
          </p:grpSpPr>
          <p:sp>
            <p:nvSpPr>
              <p:cNvPr id="256" name="Freeform 92"/>
              <p:cNvSpPr>
                <a:spLocks/>
              </p:cNvSpPr>
              <p:nvPr/>
            </p:nvSpPr>
            <p:spPr bwMode="auto">
              <a:xfrm>
                <a:off x="969" y="2118"/>
                <a:ext cx="126" cy="162"/>
              </a:xfrm>
              <a:custGeom>
                <a:avLst/>
                <a:gdLst>
                  <a:gd name="T0" fmla="*/ 0 w 21"/>
                  <a:gd name="T1" fmla="*/ 30 h 27"/>
                  <a:gd name="T2" fmla="*/ 54 w 21"/>
                  <a:gd name="T3" fmla="*/ 162 h 27"/>
                  <a:gd name="T4" fmla="*/ 126 w 21"/>
                  <a:gd name="T5" fmla="*/ 114 h 27"/>
                  <a:gd name="T6" fmla="*/ 30 w 21"/>
                  <a:gd name="T7" fmla="*/ 0 h 27"/>
                  <a:gd name="T8" fmla="*/ 0 w 21"/>
                  <a:gd name="T9" fmla="*/ 30 h 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27"/>
                  <a:gd name="T17" fmla="*/ 21 w 21"/>
                  <a:gd name="T18" fmla="*/ 27 h 2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27">
                    <a:moveTo>
                      <a:pt x="0" y="5"/>
                    </a:moveTo>
                    <a:lnTo>
                      <a:pt x="9" y="27"/>
                    </a:lnTo>
                    <a:lnTo>
                      <a:pt x="21" y="19"/>
                    </a:lnTo>
                    <a:lnTo>
                      <a:pt x="5" y="0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DDDDDC"/>
              </a:solidFill>
              <a:ln w="19050">
                <a:solidFill>
                  <a:srgbClr val="24211D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257" name="Freeform 93"/>
              <p:cNvSpPr>
                <a:spLocks/>
              </p:cNvSpPr>
              <p:nvPr/>
            </p:nvSpPr>
            <p:spPr bwMode="auto">
              <a:xfrm>
                <a:off x="981" y="2418"/>
                <a:ext cx="420" cy="102"/>
              </a:xfrm>
              <a:custGeom>
                <a:avLst/>
                <a:gdLst>
                  <a:gd name="T0" fmla="*/ 72 w 70"/>
                  <a:gd name="T1" fmla="*/ 0 h 17"/>
                  <a:gd name="T2" fmla="*/ 348 w 70"/>
                  <a:gd name="T3" fmla="*/ 0 h 17"/>
                  <a:gd name="T4" fmla="*/ 420 w 70"/>
                  <a:gd name="T5" fmla="*/ 48 h 17"/>
                  <a:gd name="T6" fmla="*/ 420 w 70"/>
                  <a:gd name="T7" fmla="*/ 48 h 17"/>
                  <a:gd name="T8" fmla="*/ 348 w 70"/>
                  <a:gd name="T9" fmla="*/ 102 h 17"/>
                  <a:gd name="T10" fmla="*/ 72 w 70"/>
                  <a:gd name="T11" fmla="*/ 102 h 17"/>
                  <a:gd name="T12" fmla="*/ 0 w 70"/>
                  <a:gd name="T13" fmla="*/ 48 h 17"/>
                  <a:gd name="T14" fmla="*/ 0 w 70"/>
                  <a:gd name="T15" fmla="*/ 48 h 17"/>
                  <a:gd name="T16" fmla="*/ 72 w 70"/>
                  <a:gd name="T17" fmla="*/ 0 h 1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70"/>
                  <a:gd name="T28" fmla="*/ 0 h 17"/>
                  <a:gd name="T29" fmla="*/ 70 w 70"/>
                  <a:gd name="T30" fmla="*/ 17 h 17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70" h="17">
                    <a:moveTo>
                      <a:pt x="12" y="0"/>
                    </a:moveTo>
                    <a:lnTo>
                      <a:pt x="58" y="0"/>
                    </a:lnTo>
                    <a:cubicBezTo>
                      <a:pt x="65" y="0"/>
                      <a:pt x="70" y="4"/>
                      <a:pt x="70" y="8"/>
                    </a:cubicBezTo>
                    <a:cubicBezTo>
                      <a:pt x="70" y="13"/>
                      <a:pt x="65" y="17"/>
                      <a:pt x="58" y="17"/>
                    </a:cubicBezTo>
                    <a:lnTo>
                      <a:pt x="12" y="17"/>
                    </a:lnTo>
                    <a:cubicBezTo>
                      <a:pt x="5" y="17"/>
                      <a:pt x="0" y="13"/>
                      <a:pt x="0" y="8"/>
                    </a:cubicBezTo>
                    <a:cubicBezTo>
                      <a:pt x="0" y="4"/>
                      <a:pt x="5" y="0"/>
                      <a:pt x="12" y="0"/>
                    </a:cubicBezTo>
                    <a:close/>
                  </a:path>
                </a:pathLst>
              </a:custGeom>
              <a:solidFill>
                <a:srgbClr val="DDDDDC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258" name="Freeform 94"/>
              <p:cNvSpPr>
                <a:spLocks/>
              </p:cNvSpPr>
              <p:nvPr/>
            </p:nvSpPr>
            <p:spPr bwMode="auto">
              <a:xfrm>
                <a:off x="981" y="2418"/>
                <a:ext cx="420" cy="102"/>
              </a:xfrm>
              <a:custGeom>
                <a:avLst/>
                <a:gdLst>
                  <a:gd name="T0" fmla="*/ 72 w 70"/>
                  <a:gd name="T1" fmla="*/ 0 h 17"/>
                  <a:gd name="T2" fmla="*/ 348 w 70"/>
                  <a:gd name="T3" fmla="*/ 0 h 17"/>
                  <a:gd name="T4" fmla="*/ 420 w 70"/>
                  <a:gd name="T5" fmla="*/ 48 h 17"/>
                  <a:gd name="T6" fmla="*/ 420 w 70"/>
                  <a:gd name="T7" fmla="*/ 48 h 17"/>
                  <a:gd name="T8" fmla="*/ 348 w 70"/>
                  <a:gd name="T9" fmla="*/ 102 h 17"/>
                  <a:gd name="T10" fmla="*/ 72 w 70"/>
                  <a:gd name="T11" fmla="*/ 102 h 17"/>
                  <a:gd name="T12" fmla="*/ 0 w 70"/>
                  <a:gd name="T13" fmla="*/ 48 h 17"/>
                  <a:gd name="T14" fmla="*/ 0 w 70"/>
                  <a:gd name="T15" fmla="*/ 48 h 17"/>
                  <a:gd name="T16" fmla="*/ 72 w 70"/>
                  <a:gd name="T17" fmla="*/ 0 h 1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70"/>
                  <a:gd name="T28" fmla="*/ 0 h 17"/>
                  <a:gd name="T29" fmla="*/ 70 w 70"/>
                  <a:gd name="T30" fmla="*/ 17 h 17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70" h="17">
                    <a:moveTo>
                      <a:pt x="12" y="0"/>
                    </a:moveTo>
                    <a:lnTo>
                      <a:pt x="58" y="0"/>
                    </a:lnTo>
                    <a:cubicBezTo>
                      <a:pt x="65" y="0"/>
                      <a:pt x="70" y="4"/>
                      <a:pt x="70" y="8"/>
                    </a:cubicBezTo>
                    <a:cubicBezTo>
                      <a:pt x="70" y="13"/>
                      <a:pt x="65" y="17"/>
                      <a:pt x="58" y="17"/>
                    </a:cubicBezTo>
                    <a:lnTo>
                      <a:pt x="12" y="17"/>
                    </a:lnTo>
                    <a:cubicBezTo>
                      <a:pt x="5" y="17"/>
                      <a:pt x="0" y="13"/>
                      <a:pt x="0" y="8"/>
                    </a:cubicBezTo>
                    <a:cubicBezTo>
                      <a:pt x="0" y="4"/>
                      <a:pt x="5" y="0"/>
                      <a:pt x="12" y="0"/>
                    </a:cubicBezTo>
                    <a:close/>
                  </a:path>
                </a:pathLst>
              </a:custGeom>
              <a:noFill/>
              <a:ln w="19050">
                <a:solidFill>
                  <a:srgbClr val="24211D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259" name="Freeform 95"/>
              <p:cNvSpPr>
                <a:spLocks/>
              </p:cNvSpPr>
              <p:nvPr/>
            </p:nvSpPr>
            <p:spPr bwMode="auto">
              <a:xfrm>
                <a:off x="1023" y="2178"/>
                <a:ext cx="174" cy="204"/>
              </a:xfrm>
              <a:custGeom>
                <a:avLst/>
                <a:gdLst>
                  <a:gd name="T0" fmla="*/ 174 w 29"/>
                  <a:gd name="T1" fmla="*/ 0 h 34"/>
                  <a:gd name="T2" fmla="*/ 174 w 29"/>
                  <a:gd name="T3" fmla="*/ 204 h 34"/>
                  <a:gd name="T4" fmla="*/ 18 w 29"/>
                  <a:gd name="T5" fmla="*/ 204 h 34"/>
                  <a:gd name="T6" fmla="*/ 0 w 29"/>
                  <a:gd name="T7" fmla="*/ 198 h 34"/>
                  <a:gd name="T8" fmla="*/ 0 w 29"/>
                  <a:gd name="T9" fmla="*/ 132 h 34"/>
                  <a:gd name="T10" fmla="*/ 102 w 29"/>
                  <a:gd name="T11" fmla="*/ 0 h 34"/>
                  <a:gd name="T12" fmla="*/ 174 w 29"/>
                  <a:gd name="T13" fmla="*/ 0 h 3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9"/>
                  <a:gd name="T22" fmla="*/ 0 h 34"/>
                  <a:gd name="T23" fmla="*/ 29 w 29"/>
                  <a:gd name="T24" fmla="*/ 34 h 3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9" h="34">
                    <a:moveTo>
                      <a:pt x="29" y="0"/>
                    </a:moveTo>
                    <a:lnTo>
                      <a:pt x="29" y="34"/>
                    </a:lnTo>
                    <a:lnTo>
                      <a:pt x="3" y="34"/>
                    </a:lnTo>
                    <a:cubicBezTo>
                      <a:pt x="2" y="34"/>
                      <a:pt x="1" y="34"/>
                      <a:pt x="0" y="33"/>
                    </a:cubicBezTo>
                    <a:lnTo>
                      <a:pt x="0" y="22"/>
                    </a:lnTo>
                    <a:cubicBezTo>
                      <a:pt x="1" y="15"/>
                      <a:pt x="7" y="4"/>
                      <a:pt x="17" y="0"/>
                    </a:cubicBez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DDDDDC"/>
              </a:solidFill>
              <a:ln w="19050">
                <a:solidFill>
                  <a:srgbClr val="24211D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260" name="Freeform 96"/>
              <p:cNvSpPr>
                <a:spLocks/>
              </p:cNvSpPr>
              <p:nvPr/>
            </p:nvSpPr>
            <p:spPr bwMode="auto">
              <a:xfrm>
                <a:off x="1047" y="2202"/>
                <a:ext cx="126" cy="126"/>
              </a:xfrm>
              <a:custGeom>
                <a:avLst/>
                <a:gdLst>
                  <a:gd name="T0" fmla="*/ 126 w 21"/>
                  <a:gd name="T1" fmla="*/ 0 h 21"/>
                  <a:gd name="T2" fmla="*/ 126 w 21"/>
                  <a:gd name="T3" fmla="*/ 126 h 21"/>
                  <a:gd name="T4" fmla="*/ 0 w 21"/>
                  <a:gd name="T5" fmla="*/ 126 h 21"/>
                  <a:gd name="T6" fmla="*/ 0 w 21"/>
                  <a:gd name="T7" fmla="*/ 96 h 21"/>
                  <a:gd name="T8" fmla="*/ 78 w 21"/>
                  <a:gd name="T9" fmla="*/ 0 h 21"/>
                  <a:gd name="T10" fmla="*/ 126 w 21"/>
                  <a:gd name="T11" fmla="*/ 0 h 2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1"/>
                  <a:gd name="T19" fmla="*/ 0 h 21"/>
                  <a:gd name="T20" fmla="*/ 21 w 21"/>
                  <a:gd name="T21" fmla="*/ 21 h 21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" h="21">
                    <a:moveTo>
                      <a:pt x="21" y="0"/>
                    </a:moveTo>
                    <a:lnTo>
                      <a:pt x="21" y="21"/>
                    </a:lnTo>
                    <a:lnTo>
                      <a:pt x="0" y="21"/>
                    </a:lnTo>
                    <a:lnTo>
                      <a:pt x="0" y="16"/>
                    </a:lnTo>
                    <a:cubicBezTo>
                      <a:pt x="2" y="10"/>
                      <a:pt x="7" y="2"/>
                      <a:pt x="13" y="0"/>
                    </a:cubicBez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DDDDDC"/>
              </a:solidFill>
              <a:ln w="19050">
                <a:solidFill>
                  <a:srgbClr val="24211D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261" name="Rectangle 97"/>
              <p:cNvSpPr>
                <a:spLocks noChangeArrowheads="1"/>
              </p:cNvSpPr>
              <p:nvPr/>
            </p:nvSpPr>
            <p:spPr bwMode="auto">
              <a:xfrm>
                <a:off x="1125" y="2382"/>
                <a:ext cx="138" cy="36"/>
              </a:xfrm>
              <a:prstGeom prst="rect">
                <a:avLst/>
              </a:prstGeom>
              <a:solidFill>
                <a:srgbClr val="DDDDDC"/>
              </a:solidFill>
              <a:ln w="19050">
                <a:solidFill>
                  <a:srgbClr val="24211D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262" name="Freeform 98"/>
              <p:cNvSpPr>
                <a:spLocks/>
              </p:cNvSpPr>
              <p:nvPr/>
            </p:nvSpPr>
            <p:spPr bwMode="auto">
              <a:xfrm>
                <a:off x="1197" y="2280"/>
                <a:ext cx="264" cy="102"/>
              </a:xfrm>
              <a:custGeom>
                <a:avLst/>
                <a:gdLst>
                  <a:gd name="T0" fmla="*/ 6 w 44"/>
                  <a:gd name="T1" fmla="*/ 0 h 17"/>
                  <a:gd name="T2" fmla="*/ 258 w 44"/>
                  <a:gd name="T3" fmla="*/ 0 h 17"/>
                  <a:gd name="T4" fmla="*/ 264 w 44"/>
                  <a:gd name="T5" fmla="*/ 6 h 17"/>
                  <a:gd name="T6" fmla="*/ 264 w 44"/>
                  <a:gd name="T7" fmla="*/ 96 h 17"/>
                  <a:gd name="T8" fmla="*/ 258 w 44"/>
                  <a:gd name="T9" fmla="*/ 102 h 17"/>
                  <a:gd name="T10" fmla="*/ 6 w 44"/>
                  <a:gd name="T11" fmla="*/ 102 h 17"/>
                  <a:gd name="T12" fmla="*/ 0 w 44"/>
                  <a:gd name="T13" fmla="*/ 96 h 17"/>
                  <a:gd name="T14" fmla="*/ 0 w 44"/>
                  <a:gd name="T15" fmla="*/ 6 h 17"/>
                  <a:gd name="T16" fmla="*/ 6 w 44"/>
                  <a:gd name="T17" fmla="*/ 0 h 1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44"/>
                  <a:gd name="T28" fmla="*/ 0 h 17"/>
                  <a:gd name="T29" fmla="*/ 44 w 44"/>
                  <a:gd name="T30" fmla="*/ 17 h 17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44" h="17">
                    <a:moveTo>
                      <a:pt x="1" y="0"/>
                    </a:moveTo>
                    <a:lnTo>
                      <a:pt x="43" y="0"/>
                    </a:lnTo>
                    <a:cubicBezTo>
                      <a:pt x="44" y="0"/>
                      <a:pt x="44" y="0"/>
                      <a:pt x="44" y="1"/>
                    </a:cubicBezTo>
                    <a:lnTo>
                      <a:pt x="44" y="16"/>
                    </a:lnTo>
                    <a:cubicBezTo>
                      <a:pt x="44" y="17"/>
                      <a:pt x="44" y="17"/>
                      <a:pt x="43" y="17"/>
                    </a:cubicBezTo>
                    <a:lnTo>
                      <a:pt x="1" y="17"/>
                    </a:lnTo>
                    <a:cubicBezTo>
                      <a:pt x="0" y="17"/>
                      <a:pt x="0" y="17"/>
                      <a:pt x="0" y="16"/>
                    </a:cubicBezTo>
                    <a:lnTo>
                      <a:pt x="0" y="1"/>
                    </a:lnTo>
                    <a:cubicBezTo>
                      <a:pt x="0" y="0"/>
                      <a:pt x="0" y="0"/>
                      <a:pt x="1" y="0"/>
                    </a:cubicBezTo>
                    <a:close/>
                  </a:path>
                </a:pathLst>
              </a:custGeom>
              <a:solidFill>
                <a:srgbClr val="DDDDDC"/>
              </a:solidFill>
              <a:ln w="19050">
                <a:solidFill>
                  <a:srgbClr val="24211D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263" name="Freeform 99"/>
              <p:cNvSpPr>
                <a:spLocks/>
              </p:cNvSpPr>
              <p:nvPr/>
            </p:nvSpPr>
            <p:spPr bwMode="auto">
              <a:xfrm>
                <a:off x="597" y="1812"/>
                <a:ext cx="402" cy="432"/>
              </a:xfrm>
              <a:custGeom>
                <a:avLst/>
                <a:gdLst>
                  <a:gd name="T0" fmla="*/ 402 w 67"/>
                  <a:gd name="T1" fmla="*/ 306 h 72"/>
                  <a:gd name="T2" fmla="*/ 48 w 67"/>
                  <a:gd name="T3" fmla="*/ 6 h 72"/>
                  <a:gd name="T4" fmla="*/ 0 w 67"/>
                  <a:gd name="T5" fmla="*/ 0 h 72"/>
                  <a:gd name="T6" fmla="*/ 126 w 67"/>
                  <a:gd name="T7" fmla="*/ 432 h 72"/>
                  <a:gd name="T8" fmla="*/ 162 w 67"/>
                  <a:gd name="T9" fmla="*/ 432 h 72"/>
                  <a:gd name="T10" fmla="*/ 48 w 67"/>
                  <a:gd name="T11" fmla="*/ 48 h 72"/>
                  <a:gd name="T12" fmla="*/ 372 w 67"/>
                  <a:gd name="T13" fmla="*/ 342 h 72"/>
                  <a:gd name="T14" fmla="*/ 402 w 67"/>
                  <a:gd name="T15" fmla="*/ 306 h 7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67"/>
                  <a:gd name="T25" fmla="*/ 0 h 72"/>
                  <a:gd name="T26" fmla="*/ 67 w 67"/>
                  <a:gd name="T27" fmla="*/ 72 h 72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67" h="72">
                    <a:moveTo>
                      <a:pt x="67" y="51"/>
                    </a:moveTo>
                    <a:lnTo>
                      <a:pt x="8" y="1"/>
                    </a:lnTo>
                    <a:lnTo>
                      <a:pt x="0" y="0"/>
                    </a:lnTo>
                    <a:lnTo>
                      <a:pt x="21" y="72"/>
                    </a:lnTo>
                    <a:lnTo>
                      <a:pt x="27" y="72"/>
                    </a:lnTo>
                    <a:lnTo>
                      <a:pt x="8" y="8"/>
                    </a:lnTo>
                    <a:lnTo>
                      <a:pt x="62" y="57"/>
                    </a:lnTo>
                    <a:lnTo>
                      <a:pt x="67" y="51"/>
                    </a:lnTo>
                    <a:close/>
                  </a:path>
                </a:pathLst>
              </a:custGeom>
              <a:solidFill>
                <a:srgbClr val="DDDDDC"/>
              </a:solidFill>
              <a:ln w="19050">
                <a:solidFill>
                  <a:srgbClr val="24211D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264" name="Rectangle 100"/>
              <p:cNvSpPr>
                <a:spLocks noChangeArrowheads="1"/>
              </p:cNvSpPr>
              <p:nvPr/>
            </p:nvSpPr>
            <p:spPr bwMode="auto">
              <a:xfrm>
                <a:off x="717" y="2262"/>
                <a:ext cx="48" cy="132"/>
              </a:xfrm>
              <a:prstGeom prst="rect">
                <a:avLst/>
              </a:prstGeom>
              <a:solidFill>
                <a:srgbClr val="DDDDDC"/>
              </a:solidFill>
              <a:ln w="19050">
                <a:solidFill>
                  <a:srgbClr val="24211D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265" name="Oval 101"/>
              <p:cNvSpPr>
                <a:spLocks noChangeArrowheads="1"/>
              </p:cNvSpPr>
              <p:nvPr/>
            </p:nvSpPr>
            <p:spPr bwMode="auto">
              <a:xfrm>
                <a:off x="675" y="2304"/>
                <a:ext cx="54" cy="54"/>
              </a:xfrm>
              <a:prstGeom prst="ellipse">
                <a:avLst/>
              </a:prstGeom>
              <a:solidFill>
                <a:srgbClr val="DDDDDC"/>
              </a:solidFill>
              <a:ln w="19050">
                <a:solidFill>
                  <a:srgbClr val="24211D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266" name="Oval 102"/>
              <p:cNvSpPr>
                <a:spLocks noChangeArrowheads="1"/>
              </p:cNvSpPr>
              <p:nvPr/>
            </p:nvSpPr>
            <p:spPr bwMode="auto">
              <a:xfrm>
                <a:off x="747" y="2304"/>
                <a:ext cx="54" cy="54"/>
              </a:xfrm>
              <a:prstGeom prst="ellipse">
                <a:avLst/>
              </a:prstGeom>
              <a:solidFill>
                <a:srgbClr val="DDDDDC"/>
              </a:solidFill>
              <a:ln w="19050">
                <a:solidFill>
                  <a:srgbClr val="24211D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267" name="Rectangle 103"/>
              <p:cNvSpPr>
                <a:spLocks noChangeArrowheads="1"/>
              </p:cNvSpPr>
              <p:nvPr/>
            </p:nvSpPr>
            <p:spPr bwMode="auto">
              <a:xfrm>
                <a:off x="687" y="2394"/>
                <a:ext cx="102" cy="24"/>
              </a:xfrm>
              <a:prstGeom prst="rect">
                <a:avLst/>
              </a:prstGeom>
              <a:solidFill>
                <a:srgbClr val="DDDDDC"/>
              </a:solidFill>
              <a:ln w="19050">
                <a:solidFill>
                  <a:srgbClr val="24211D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268" name="Freeform 104"/>
              <p:cNvSpPr>
                <a:spLocks/>
              </p:cNvSpPr>
              <p:nvPr/>
            </p:nvSpPr>
            <p:spPr bwMode="auto">
              <a:xfrm>
                <a:off x="735" y="2244"/>
                <a:ext cx="18" cy="18"/>
              </a:xfrm>
              <a:custGeom>
                <a:avLst/>
                <a:gdLst>
                  <a:gd name="T0" fmla="*/ 6 w 3"/>
                  <a:gd name="T1" fmla="*/ 0 h 3"/>
                  <a:gd name="T2" fmla="*/ 6 w 3"/>
                  <a:gd name="T3" fmla="*/ 0 h 3"/>
                  <a:gd name="T4" fmla="*/ 18 w 3"/>
                  <a:gd name="T5" fmla="*/ 6 h 3"/>
                  <a:gd name="T6" fmla="*/ 18 w 3"/>
                  <a:gd name="T7" fmla="*/ 18 h 3"/>
                  <a:gd name="T8" fmla="*/ 6 w 3"/>
                  <a:gd name="T9" fmla="*/ 18 h 3"/>
                  <a:gd name="T10" fmla="*/ 6 w 3"/>
                  <a:gd name="T11" fmla="*/ 18 h 3"/>
                  <a:gd name="T12" fmla="*/ 0 w 3"/>
                  <a:gd name="T13" fmla="*/ 18 h 3"/>
                  <a:gd name="T14" fmla="*/ 0 w 3"/>
                  <a:gd name="T15" fmla="*/ 6 h 3"/>
                  <a:gd name="T16" fmla="*/ 6 w 3"/>
                  <a:gd name="T17" fmla="*/ 0 h 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3"/>
                  <a:gd name="T28" fmla="*/ 0 h 3"/>
                  <a:gd name="T29" fmla="*/ 3 w 3"/>
                  <a:gd name="T30" fmla="*/ 3 h 3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3" h="3">
                    <a:moveTo>
                      <a:pt x="1" y="0"/>
                    </a:moveTo>
                    <a:lnTo>
                      <a:pt x="1" y="0"/>
                    </a:lnTo>
                    <a:cubicBezTo>
                      <a:pt x="2" y="0"/>
                      <a:pt x="3" y="0"/>
                      <a:pt x="3" y="1"/>
                    </a:cubicBezTo>
                    <a:lnTo>
                      <a:pt x="3" y="3"/>
                    </a:lnTo>
                    <a:cubicBezTo>
                      <a:pt x="3" y="3"/>
                      <a:pt x="2" y="3"/>
                      <a:pt x="1" y="3"/>
                    </a:cubicBezTo>
                    <a:cubicBezTo>
                      <a:pt x="0" y="3"/>
                      <a:pt x="0" y="3"/>
                      <a:pt x="0" y="3"/>
                    </a:cubicBezTo>
                    <a:lnTo>
                      <a:pt x="0" y="1"/>
                    </a:lnTo>
                    <a:cubicBezTo>
                      <a:pt x="0" y="0"/>
                      <a:pt x="0" y="0"/>
                      <a:pt x="1" y="0"/>
                    </a:cubicBezTo>
                    <a:close/>
                  </a:path>
                </a:pathLst>
              </a:custGeom>
              <a:noFill/>
              <a:ln w="19050">
                <a:solidFill>
                  <a:srgbClr val="24211D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</p:grpSp>
        <p:grpSp>
          <p:nvGrpSpPr>
            <p:cNvPr id="251" name="Gruppieren 250"/>
            <p:cNvGrpSpPr/>
            <p:nvPr/>
          </p:nvGrpSpPr>
          <p:grpSpPr>
            <a:xfrm flipH="1">
              <a:off x="227743" y="3852862"/>
              <a:ext cx="1067657" cy="642937"/>
              <a:chOff x="7664326" y="3987006"/>
              <a:chExt cx="1067657" cy="642937"/>
            </a:xfrm>
          </p:grpSpPr>
          <p:sp>
            <p:nvSpPr>
              <p:cNvPr id="252" name="Oval 25"/>
              <p:cNvSpPr>
                <a:spLocks noChangeArrowheads="1"/>
              </p:cNvSpPr>
              <p:nvPr/>
            </p:nvSpPr>
            <p:spPr bwMode="auto">
              <a:xfrm>
                <a:off x="7664326" y="4418013"/>
                <a:ext cx="190500" cy="190500"/>
              </a:xfrm>
              <a:prstGeom prst="ellipse">
                <a:avLst/>
              </a:prstGeom>
              <a:solidFill>
                <a:srgbClr val="DDDDDC"/>
              </a:solidFill>
              <a:ln w="19050">
                <a:solidFill>
                  <a:srgbClr val="24211D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253" name="Line 26"/>
              <p:cNvSpPr>
                <a:spLocks noChangeShapeType="1"/>
              </p:cNvSpPr>
              <p:nvPr/>
            </p:nvSpPr>
            <p:spPr bwMode="auto">
              <a:xfrm flipV="1">
                <a:off x="7721476" y="3990973"/>
                <a:ext cx="614364" cy="434183"/>
              </a:xfrm>
              <a:prstGeom prst="line">
                <a:avLst/>
              </a:prstGeom>
              <a:noFill/>
              <a:ln w="19050">
                <a:solidFill>
                  <a:srgbClr val="24211D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54" name="Line 27"/>
              <p:cNvSpPr>
                <a:spLocks noChangeShapeType="1"/>
              </p:cNvSpPr>
              <p:nvPr/>
            </p:nvSpPr>
            <p:spPr bwMode="auto">
              <a:xfrm>
                <a:off x="8362951" y="3987006"/>
                <a:ext cx="369032" cy="642937"/>
              </a:xfrm>
              <a:prstGeom prst="line">
                <a:avLst/>
              </a:prstGeom>
              <a:noFill/>
              <a:ln w="19050">
                <a:solidFill>
                  <a:srgbClr val="24211D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55" name="Oval 31"/>
              <p:cNvSpPr>
                <a:spLocks noChangeArrowheads="1"/>
              </p:cNvSpPr>
              <p:nvPr/>
            </p:nvSpPr>
            <p:spPr bwMode="auto">
              <a:xfrm>
                <a:off x="8305800" y="3988594"/>
                <a:ext cx="76200" cy="76200"/>
              </a:xfrm>
              <a:prstGeom prst="ellipse">
                <a:avLst/>
              </a:prstGeom>
              <a:solidFill>
                <a:srgbClr val="DDDDDC"/>
              </a:solidFill>
              <a:ln w="19050">
                <a:solidFill>
                  <a:srgbClr val="24211D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</p:grpSp>
      </p:grpSp>
      <p:graphicFrame>
        <p:nvGraphicFramePr>
          <p:cNvPr id="269" name="Tabelle 26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0470280"/>
              </p:ext>
            </p:extLst>
          </p:nvPr>
        </p:nvGraphicFramePr>
        <p:xfrm>
          <a:off x="3131840" y="1100335"/>
          <a:ext cx="5797880" cy="1152129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449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94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94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94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4043">
                <a:tc>
                  <a:txBody>
                    <a:bodyPr/>
                    <a:lstStyle/>
                    <a:p>
                      <a:pPr algn="r"/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4-Rad-Harvester</a:t>
                      </a:r>
                    </a:p>
                    <a:p>
                      <a:pPr algn="r"/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[</a:t>
                      </a:r>
                      <a:r>
                        <a:rPr lang="de-DE" sz="900" b="0" dirty="0" err="1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evtl.Traktionswinde</a:t>
                      </a:r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]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6-Rad-Harvester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[</a:t>
                      </a:r>
                      <a:r>
                        <a:rPr lang="de-DE" sz="900" b="0" dirty="0" err="1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evtl.Traktionswinde</a:t>
                      </a:r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]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8-Rad-Harvester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[</a:t>
                      </a:r>
                      <a:r>
                        <a:rPr lang="de-DE" sz="900" b="0" dirty="0" err="1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evtl.Traktionswinde</a:t>
                      </a:r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]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900" b="0" dirty="0" err="1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Snake</a:t>
                      </a:r>
                      <a:endParaRPr lang="de-DE" sz="900" b="0" dirty="0">
                        <a:ln>
                          <a:solidFill>
                            <a:srgbClr val="395D61"/>
                          </a:solidFill>
                        </a:ln>
                        <a:solidFill>
                          <a:srgbClr val="395D6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043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Raupenbagger-</a:t>
                      </a:r>
                      <a:r>
                        <a:rPr lang="de-DE" sz="900" b="0" dirty="0" err="1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harvester</a:t>
                      </a:r>
                      <a:endParaRPr lang="de-DE" sz="900" b="0" dirty="0">
                        <a:ln>
                          <a:solidFill>
                            <a:srgbClr val="395D61"/>
                          </a:solidFill>
                        </a:ln>
                        <a:solidFill>
                          <a:srgbClr val="395D6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Raupenbagger-</a:t>
                      </a:r>
                      <a:r>
                        <a:rPr lang="de-DE" sz="900" b="0" dirty="0" err="1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harvester</a:t>
                      </a:r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,</a:t>
                      </a:r>
                      <a:r>
                        <a:rPr lang="de-DE" sz="900" b="0" baseline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 Seilwinde</a:t>
                      </a:r>
                      <a:endParaRPr lang="de-DE" sz="900" b="0" dirty="0">
                        <a:ln>
                          <a:solidFill>
                            <a:srgbClr val="395D61"/>
                          </a:solidFill>
                        </a:ln>
                        <a:solidFill>
                          <a:srgbClr val="395D6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900" b="0" dirty="0" err="1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Radbaggerharvester</a:t>
                      </a:r>
                      <a:endParaRPr lang="de-DE" sz="900" b="0" dirty="0">
                        <a:ln>
                          <a:solidFill>
                            <a:srgbClr val="395D61"/>
                          </a:solidFill>
                        </a:ln>
                        <a:solidFill>
                          <a:srgbClr val="395D6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900" b="0" dirty="0" err="1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Kleinbaggerharvester</a:t>
                      </a:r>
                      <a:endParaRPr lang="de-DE" sz="900" b="0" dirty="0">
                        <a:ln>
                          <a:solidFill>
                            <a:srgbClr val="395D61"/>
                          </a:solidFill>
                        </a:ln>
                        <a:solidFill>
                          <a:srgbClr val="395D6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043">
                <a:tc>
                  <a:txBody>
                    <a:bodyPr/>
                    <a:lstStyle/>
                    <a:p>
                      <a:pPr algn="r"/>
                      <a:r>
                        <a:rPr lang="de-DE" sz="900" b="0" kern="1200" dirty="0" err="1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  <a:latin typeface="+mn-lt"/>
                          <a:ea typeface="+mn-ea"/>
                          <a:cs typeface="+mn-cs"/>
                        </a:rPr>
                        <a:t>Highlander</a:t>
                      </a:r>
                      <a:endParaRPr lang="de-DE" sz="900" b="0" kern="1200" dirty="0">
                        <a:ln>
                          <a:solidFill>
                            <a:srgbClr val="395D61"/>
                          </a:solidFill>
                        </a:ln>
                        <a:solidFill>
                          <a:srgbClr val="395D6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900" b="0" dirty="0" err="1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Portalharvester</a:t>
                      </a:r>
                      <a:endParaRPr lang="de-DE" sz="900" b="0" dirty="0">
                        <a:ln>
                          <a:solidFill>
                            <a:srgbClr val="395D61"/>
                          </a:solidFill>
                        </a:ln>
                        <a:solidFill>
                          <a:srgbClr val="395D6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Schreitbagger-</a:t>
                      </a:r>
                      <a:r>
                        <a:rPr lang="de-DE" sz="900" b="0" dirty="0" err="1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harvester</a:t>
                      </a:r>
                      <a:endParaRPr lang="de-DE" sz="900" b="0" dirty="0">
                        <a:ln>
                          <a:solidFill>
                            <a:srgbClr val="395D61"/>
                          </a:solidFill>
                        </a:ln>
                        <a:solidFill>
                          <a:srgbClr val="395D6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900" b="0" dirty="0" err="1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Energieholzharvester</a:t>
                      </a:r>
                      <a:endParaRPr lang="de-DE" sz="900" b="0" dirty="0">
                        <a:ln>
                          <a:solidFill>
                            <a:srgbClr val="395D61"/>
                          </a:solidFill>
                        </a:ln>
                        <a:solidFill>
                          <a:srgbClr val="395D6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3" name="Gruppieren 2"/>
          <p:cNvGrpSpPr/>
          <p:nvPr/>
        </p:nvGrpSpPr>
        <p:grpSpPr>
          <a:xfrm>
            <a:off x="1962149" y="3254982"/>
            <a:ext cx="476251" cy="158750"/>
            <a:chOff x="1962149" y="3254982"/>
            <a:chExt cx="476251" cy="158750"/>
          </a:xfrm>
        </p:grpSpPr>
        <p:sp>
          <p:nvSpPr>
            <p:cNvPr id="219" name="Line 146"/>
            <p:cNvSpPr>
              <a:spLocks noChangeShapeType="1"/>
            </p:cNvSpPr>
            <p:nvPr/>
          </p:nvSpPr>
          <p:spPr bwMode="auto">
            <a:xfrm flipV="1">
              <a:off x="1962149" y="3404207"/>
              <a:ext cx="76200" cy="9525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20" name="Oval 8"/>
            <p:cNvSpPr>
              <a:spLocks noChangeArrowheads="1"/>
            </p:cNvSpPr>
            <p:nvPr/>
          </p:nvSpPr>
          <p:spPr bwMode="auto">
            <a:xfrm flipH="1">
              <a:off x="2019299" y="3254982"/>
              <a:ext cx="119063" cy="123825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221" name="Line 9"/>
            <p:cNvSpPr>
              <a:spLocks noChangeShapeType="1"/>
            </p:cNvSpPr>
            <p:nvPr/>
          </p:nvSpPr>
          <p:spPr bwMode="auto">
            <a:xfrm flipV="1">
              <a:off x="2078037" y="3254982"/>
              <a:ext cx="360363" cy="0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22" name="Rechteck 1"/>
            <p:cNvSpPr/>
            <p:nvPr/>
          </p:nvSpPr>
          <p:spPr bwMode="auto">
            <a:xfrm rot="20932871">
              <a:off x="1993899" y="3257362"/>
              <a:ext cx="126999" cy="140717"/>
            </a:xfrm>
            <a:custGeom>
              <a:avLst/>
              <a:gdLst>
                <a:gd name="connsiteX0" fmla="*/ 0 w 126999"/>
                <a:gd name="connsiteY0" fmla="*/ 0 h 140717"/>
                <a:gd name="connsiteX1" fmla="*/ 126999 w 126999"/>
                <a:gd name="connsiteY1" fmla="*/ 0 h 140717"/>
                <a:gd name="connsiteX2" fmla="*/ 126999 w 126999"/>
                <a:gd name="connsiteY2" fmla="*/ 140717 h 140717"/>
                <a:gd name="connsiteX3" fmla="*/ 0 w 126999"/>
                <a:gd name="connsiteY3" fmla="*/ 140717 h 140717"/>
                <a:gd name="connsiteX4" fmla="*/ 0 w 126999"/>
                <a:gd name="connsiteY4" fmla="*/ 0 h 140717"/>
                <a:gd name="connsiteX0" fmla="*/ 0 w 126999"/>
                <a:gd name="connsiteY0" fmla="*/ 0 h 140717"/>
                <a:gd name="connsiteX1" fmla="*/ 85724 w 126999"/>
                <a:gd name="connsiteY1" fmla="*/ 3175 h 140717"/>
                <a:gd name="connsiteX2" fmla="*/ 126999 w 126999"/>
                <a:gd name="connsiteY2" fmla="*/ 140717 h 140717"/>
                <a:gd name="connsiteX3" fmla="*/ 0 w 126999"/>
                <a:gd name="connsiteY3" fmla="*/ 140717 h 140717"/>
                <a:gd name="connsiteX4" fmla="*/ 0 w 126999"/>
                <a:gd name="connsiteY4" fmla="*/ 0 h 140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6999" h="140717">
                  <a:moveTo>
                    <a:pt x="0" y="0"/>
                  </a:moveTo>
                  <a:lnTo>
                    <a:pt x="85724" y="3175"/>
                  </a:lnTo>
                  <a:lnTo>
                    <a:pt x="126999" y="140717"/>
                  </a:lnTo>
                  <a:lnTo>
                    <a:pt x="0" y="1407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grpSp>
        <p:nvGrpSpPr>
          <p:cNvPr id="224" name="Gruppieren 223"/>
          <p:cNvGrpSpPr/>
          <p:nvPr/>
        </p:nvGrpSpPr>
        <p:grpSpPr>
          <a:xfrm>
            <a:off x="4198938" y="3230562"/>
            <a:ext cx="476251" cy="158750"/>
            <a:chOff x="1962149" y="3254982"/>
            <a:chExt cx="476251" cy="158750"/>
          </a:xfrm>
        </p:grpSpPr>
        <p:sp>
          <p:nvSpPr>
            <p:cNvPr id="225" name="Line 146"/>
            <p:cNvSpPr>
              <a:spLocks noChangeShapeType="1"/>
            </p:cNvSpPr>
            <p:nvPr/>
          </p:nvSpPr>
          <p:spPr bwMode="auto">
            <a:xfrm flipV="1">
              <a:off x="1962149" y="3404207"/>
              <a:ext cx="76200" cy="9525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26" name="Oval 8"/>
            <p:cNvSpPr>
              <a:spLocks noChangeArrowheads="1"/>
            </p:cNvSpPr>
            <p:nvPr/>
          </p:nvSpPr>
          <p:spPr bwMode="auto">
            <a:xfrm flipH="1">
              <a:off x="2019299" y="3254982"/>
              <a:ext cx="119063" cy="123825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227" name="Line 9"/>
            <p:cNvSpPr>
              <a:spLocks noChangeShapeType="1"/>
            </p:cNvSpPr>
            <p:nvPr/>
          </p:nvSpPr>
          <p:spPr bwMode="auto">
            <a:xfrm flipV="1">
              <a:off x="2078037" y="3254982"/>
              <a:ext cx="360363" cy="0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28" name="Rechteck 1"/>
            <p:cNvSpPr/>
            <p:nvPr/>
          </p:nvSpPr>
          <p:spPr bwMode="auto">
            <a:xfrm rot="20932871">
              <a:off x="1993899" y="3257362"/>
              <a:ext cx="126999" cy="140717"/>
            </a:xfrm>
            <a:custGeom>
              <a:avLst/>
              <a:gdLst>
                <a:gd name="connsiteX0" fmla="*/ 0 w 126999"/>
                <a:gd name="connsiteY0" fmla="*/ 0 h 140717"/>
                <a:gd name="connsiteX1" fmla="*/ 126999 w 126999"/>
                <a:gd name="connsiteY1" fmla="*/ 0 h 140717"/>
                <a:gd name="connsiteX2" fmla="*/ 126999 w 126999"/>
                <a:gd name="connsiteY2" fmla="*/ 140717 h 140717"/>
                <a:gd name="connsiteX3" fmla="*/ 0 w 126999"/>
                <a:gd name="connsiteY3" fmla="*/ 140717 h 140717"/>
                <a:gd name="connsiteX4" fmla="*/ 0 w 126999"/>
                <a:gd name="connsiteY4" fmla="*/ 0 h 140717"/>
                <a:gd name="connsiteX0" fmla="*/ 0 w 126999"/>
                <a:gd name="connsiteY0" fmla="*/ 0 h 140717"/>
                <a:gd name="connsiteX1" fmla="*/ 85724 w 126999"/>
                <a:gd name="connsiteY1" fmla="*/ 3175 h 140717"/>
                <a:gd name="connsiteX2" fmla="*/ 126999 w 126999"/>
                <a:gd name="connsiteY2" fmla="*/ 140717 h 140717"/>
                <a:gd name="connsiteX3" fmla="*/ 0 w 126999"/>
                <a:gd name="connsiteY3" fmla="*/ 140717 h 140717"/>
                <a:gd name="connsiteX4" fmla="*/ 0 w 126999"/>
                <a:gd name="connsiteY4" fmla="*/ 0 h 140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6999" h="140717">
                  <a:moveTo>
                    <a:pt x="0" y="0"/>
                  </a:moveTo>
                  <a:lnTo>
                    <a:pt x="85724" y="3175"/>
                  </a:lnTo>
                  <a:lnTo>
                    <a:pt x="126999" y="140717"/>
                  </a:lnTo>
                  <a:lnTo>
                    <a:pt x="0" y="1407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grpSp>
        <p:nvGrpSpPr>
          <p:cNvPr id="229" name="Gruppieren 228"/>
          <p:cNvGrpSpPr/>
          <p:nvPr/>
        </p:nvGrpSpPr>
        <p:grpSpPr>
          <a:xfrm>
            <a:off x="6499225" y="3219450"/>
            <a:ext cx="476251" cy="158750"/>
            <a:chOff x="1962149" y="3254982"/>
            <a:chExt cx="476251" cy="158750"/>
          </a:xfrm>
        </p:grpSpPr>
        <p:sp>
          <p:nvSpPr>
            <p:cNvPr id="230" name="Line 146"/>
            <p:cNvSpPr>
              <a:spLocks noChangeShapeType="1"/>
            </p:cNvSpPr>
            <p:nvPr/>
          </p:nvSpPr>
          <p:spPr bwMode="auto">
            <a:xfrm flipV="1">
              <a:off x="1962149" y="3404207"/>
              <a:ext cx="76200" cy="9525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31" name="Oval 8"/>
            <p:cNvSpPr>
              <a:spLocks noChangeArrowheads="1"/>
            </p:cNvSpPr>
            <p:nvPr/>
          </p:nvSpPr>
          <p:spPr bwMode="auto">
            <a:xfrm flipH="1">
              <a:off x="2019299" y="3254982"/>
              <a:ext cx="119063" cy="123825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232" name="Line 9"/>
            <p:cNvSpPr>
              <a:spLocks noChangeShapeType="1"/>
            </p:cNvSpPr>
            <p:nvPr/>
          </p:nvSpPr>
          <p:spPr bwMode="auto">
            <a:xfrm flipV="1">
              <a:off x="2078037" y="3254982"/>
              <a:ext cx="360363" cy="0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33" name="Rechteck 1"/>
            <p:cNvSpPr/>
            <p:nvPr/>
          </p:nvSpPr>
          <p:spPr bwMode="auto">
            <a:xfrm rot="20932871">
              <a:off x="1993899" y="3257362"/>
              <a:ext cx="126999" cy="140717"/>
            </a:xfrm>
            <a:custGeom>
              <a:avLst/>
              <a:gdLst>
                <a:gd name="connsiteX0" fmla="*/ 0 w 126999"/>
                <a:gd name="connsiteY0" fmla="*/ 0 h 140717"/>
                <a:gd name="connsiteX1" fmla="*/ 126999 w 126999"/>
                <a:gd name="connsiteY1" fmla="*/ 0 h 140717"/>
                <a:gd name="connsiteX2" fmla="*/ 126999 w 126999"/>
                <a:gd name="connsiteY2" fmla="*/ 140717 h 140717"/>
                <a:gd name="connsiteX3" fmla="*/ 0 w 126999"/>
                <a:gd name="connsiteY3" fmla="*/ 140717 h 140717"/>
                <a:gd name="connsiteX4" fmla="*/ 0 w 126999"/>
                <a:gd name="connsiteY4" fmla="*/ 0 h 140717"/>
                <a:gd name="connsiteX0" fmla="*/ 0 w 126999"/>
                <a:gd name="connsiteY0" fmla="*/ 0 h 140717"/>
                <a:gd name="connsiteX1" fmla="*/ 85724 w 126999"/>
                <a:gd name="connsiteY1" fmla="*/ 3175 h 140717"/>
                <a:gd name="connsiteX2" fmla="*/ 126999 w 126999"/>
                <a:gd name="connsiteY2" fmla="*/ 140717 h 140717"/>
                <a:gd name="connsiteX3" fmla="*/ 0 w 126999"/>
                <a:gd name="connsiteY3" fmla="*/ 140717 h 140717"/>
                <a:gd name="connsiteX4" fmla="*/ 0 w 126999"/>
                <a:gd name="connsiteY4" fmla="*/ 0 h 140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6999" h="140717">
                  <a:moveTo>
                    <a:pt x="0" y="0"/>
                  </a:moveTo>
                  <a:lnTo>
                    <a:pt x="85724" y="3175"/>
                  </a:lnTo>
                  <a:lnTo>
                    <a:pt x="126999" y="140717"/>
                  </a:lnTo>
                  <a:lnTo>
                    <a:pt x="0" y="1407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sp>
        <p:nvSpPr>
          <p:cNvPr id="234" name="Titel 11"/>
          <p:cNvSpPr txBox="1">
            <a:spLocks/>
          </p:cNvSpPr>
          <p:nvPr/>
        </p:nvSpPr>
        <p:spPr bwMode="auto">
          <a:xfrm>
            <a:off x="388275" y="404664"/>
            <a:ext cx="7568101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  <a:ea typeface="+mj-ea"/>
                <a:cs typeface="Arial" charset="0"/>
              </a:rPr>
              <a:t>Piktogramme</a:t>
            </a:r>
            <a:endParaRPr kumimoji="0" lang="de-DE" sz="2800" b="1" i="0" u="none" strike="noStrike" kern="0" cap="none" spc="0" normalizeH="0" baseline="0" noProof="0" dirty="0">
              <a:ln>
                <a:noFill/>
              </a:ln>
              <a:uLnTx/>
              <a:uFillTx/>
              <a:latin typeface="Arial" charset="0"/>
              <a:ea typeface="+mj-ea"/>
              <a:cs typeface="Arial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5" name="Tabelle 18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1350107"/>
              </p:ext>
            </p:extLst>
          </p:nvPr>
        </p:nvGraphicFramePr>
        <p:xfrm>
          <a:off x="3131840" y="1100335"/>
          <a:ext cx="5797880" cy="1152129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449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94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94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94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4043">
                <a:tc>
                  <a:txBody>
                    <a:bodyPr/>
                    <a:lstStyle/>
                    <a:p>
                      <a:pPr algn="r"/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mobiler </a:t>
                      </a:r>
                      <a:r>
                        <a:rPr lang="de-DE" sz="900" b="0" dirty="0" err="1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Seilkran</a:t>
                      </a:r>
                      <a:endParaRPr lang="de-DE" sz="900" b="0" dirty="0">
                        <a:ln>
                          <a:solidFill>
                            <a:srgbClr val="395D61"/>
                          </a:solidFill>
                        </a:ln>
                        <a:solidFill>
                          <a:srgbClr val="395D6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mobiler </a:t>
                      </a:r>
                      <a:r>
                        <a:rPr lang="de-DE" sz="900" b="0" dirty="0" err="1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Seilkran</a:t>
                      </a:r>
                      <a:endParaRPr lang="de-DE" sz="900" b="0" dirty="0">
                        <a:ln>
                          <a:solidFill>
                            <a:srgbClr val="395D61"/>
                          </a:solidFill>
                        </a:ln>
                        <a:solidFill>
                          <a:srgbClr val="395D6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900" b="0" dirty="0" err="1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Woodliner</a:t>
                      </a:r>
                      <a:endParaRPr lang="de-DE" sz="900" b="0" dirty="0">
                        <a:ln>
                          <a:solidFill>
                            <a:srgbClr val="395D61"/>
                          </a:solidFill>
                        </a:ln>
                        <a:solidFill>
                          <a:srgbClr val="395D6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Hubschrauber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043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043">
                <a:tc>
                  <a:txBody>
                    <a:bodyPr/>
                    <a:lstStyle/>
                    <a:p>
                      <a:pPr algn="r"/>
                      <a:r>
                        <a:rPr lang="de-DE" sz="900" b="0" kern="120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  <a:latin typeface="+mn-lt"/>
                          <a:ea typeface="+mn-ea"/>
                          <a:cs typeface="+mn-cs"/>
                        </a:rPr>
                        <a:t>„</a:t>
                      </a:r>
                      <a:r>
                        <a:rPr lang="de-DE" sz="900" b="0" kern="1200" dirty="0" err="1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  <a:latin typeface="+mn-lt"/>
                          <a:ea typeface="+mn-ea"/>
                          <a:cs typeface="+mn-cs"/>
                        </a:rPr>
                        <a:t>Gebirgsharvester</a:t>
                      </a:r>
                      <a:r>
                        <a:rPr lang="de-DE" sz="900" b="0" kern="120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  <a:latin typeface="+mn-lt"/>
                          <a:ea typeface="+mn-ea"/>
                          <a:cs typeface="+mn-cs"/>
                        </a:rPr>
                        <a:t>“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LKW mit Seilkranaufbau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mobiler </a:t>
                      </a:r>
                      <a:r>
                        <a:rPr lang="de-DE" sz="900" b="0" dirty="0" err="1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Seilkran</a:t>
                      </a:r>
                      <a:endParaRPr lang="de-DE" sz="900" b="0" dirty="0">
                        <a:ln>
                          <a:solidFill>
                            <a:srgbClr val="395D61"/>
                          </a:solidFill>
                        </a:ln>
                        <a:solidFill>
                          <a:srgbClr val="395D61"/>
                        </a:solidFill>
                      </a:endParaRPr>
                    </a:p>
                    <a:p>
                      <a:pPr algn="r"/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Anbaugerät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Baggerseilkran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13314" name="Group 58"/>
          <p:cNvGrpSpPr>
            <a:grpSpLocks noChangeAspect="1"/>
          </p:cNvGrpSpPr>
          <p:nvPr/>
        </p:nvGrpSpPr>
        <p:grpSpPr bwMode="auto">
          <a:xfrm>
            <a:off x="7024688" y="2643188"/>
            <a:ext cx="1619250" cy="1057275"/>
            <a:chOff x="4062" y="1362"/>
            <a:chExt cx="1020" cy="666"/>
          </a:xfrm>
        </p:grpSpPr>
        <p:sp>
          <p:nvSpPr>
            <p:cNvPr id="13485" name="Line 59"/>
            <p:cNvSpPr>
              <a:spLocks noChangeShapeType="1"/>
            </p:cNvSpPr>
            <p:nvPr/>
          </p:nvSpPr>
          <p:spPr bwMode="auto">
            <a:xfrm>
              <a:off x="4704" y="1638"/>
              <a:ext cx="1" cy="36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486" name="Line 60"/>
            <p:cNvSpPr>
              <a:spLocks noChangeShapeType="1"/>
            </p:cNvSpPr>
            <p:nvPr/>
          </p:nvSpPr>
          <p:spPr bwMode="auto">
            <a:xfrm>
              <a:off x="4914" y="1644"/>
              <a:ext cx="1" cy="30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487" name="Oval 61"/>
            <p:cNvSpPr>
              <a:spLocks noChangeArrowheads="1"/>
            </p:cNvSpPr>
            <p:nvPr/>
          </p:nvSpPr>
          <p:spPr bwMode="auto">
            <a:xfrm>
              <a:off x="4662" y="1440"/>
              <a:ext cx="66" cy="66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88" name="Freeform 62"/>
            <p:cNvSpPr>
              <a:spLocks/>
            </p:cNvSpPr>
            <p:nvPr/>
          </p:nvSpPr>
          <p:spPr bwMode="auto">
            <a:xfrm>
              <a:off x="4692" y="1362"/>
              <a:ext cx="360" cy="78"/>
            </a:xfrm>
            <a:custGeom>
              <a:avLst/>
              <a:gdLst>
                <a:gd name="T0" fmla="*/ 0 w 60"/>
                <a:gd name="T1" fmla="*/ 54 h 13"/>
                <a:gd name="T2" fmla="*/ 348 w 60"/>
                <a:gd name="T3" fmla="*/ 0 h 13"/>
                <a:gd name="T4" fmla="*/ 348 w 60"/>
                <a:gd name="T5" fmla="*/ 78 h 13"/>
                <a:gd name="T6" fmla="*/ 0 w 60"/>
                <a:gd name="T7" fmla="*/ 54 h 1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0"/>
                <a:gd name="T13" fmla="*/ 0 h 13"/>
                <a:gd name="T14" fmla="*/ 60 w 60"/>
                <a:gd name="T15" fmla="*/ 13 h 1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0" h="13">
                  <a:moveTo>
                    <a:pt x="0" y="9"/>
                  </a:moveTo>
                  <a:lnTo>
                    <a:pt x="58" y="0"/>
                  </a:lnTo>
                  <a:cubicBezTo>
                    <a:pt x="60" y="3"/>
                    <a:pt x="60" y="9"/>
                    <a:pt x="58" y="13"/>
                  </a:cubicBezTo>
                  <a:lnTo>
                    <a:pt x="0" y="9"/>
                  </a:lnTo>
                  <a:close/>
                </a:path>
              </a:pathLst>
            </a:custGeom>
            <a:solidFill>
              <a:srgbClr val="DDDDDC"/>
            </a:solidFill>
            <a:ln w="19050" cap="sq">
              <a:solidFill>
                <a:srgbClr val="24211D"/>
              </a:solidFill>
              <a:bevel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89" name="Freeform 63"/>
            <p:cNvSpPr>
              <a:spLocks/>
            </p:cNvSpPr>
            <p:nvPr/>
          </p:nvSpPr>
          <p:spPr bwMode="auto">
            <a:xfrm>
              <a:off x="4332" y="1362"/>
              <a:ext cx="360" cy="72"/>
            </a:xfrm>
            <a:custGeom>
              <a:avLst/>
              <a:gdLst>
                <a:gd name="T0" fmla="*/ 360 w 60"/>
                <a:gd name="T1" fmla="*/ 54 h 12"/>
                <a:gd name="T2" fmla="*/ 18 w 60"/>
                <a:gd name="T3" fmla="*/ 0 h 12"/>
                <a:gd name="T4" fmla="*/ 18 w 60"/>
                <a:gd name="T5" fmla="*/ 72 h 12"/>
                <a:gd name="T6" fmla="*/ 360 w 60"/>
                <a:gd name="T7" fmla="*/ 54 h 1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0"/>
                <a:gd name="T13" fmla="*/ 0 h 12"/>
                <a:gd name="T14" fmla="*/ 60 w 60"/>
                <a:gd name="T15" fmla="*/ 12 h 1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0" h="12">
                  <a:moveTo>
                    <a:pt x="60" y="9"/>
                  </a:moveTo>
                  <a:lnTo>
                    <a:pt x="3" y="0"/>
                  </a:lnTo>
                  <a:cubicBezTo>
                    <a:pt x="0" y="3"/>
                    <a:pt x="0" y="9"/>
                    <a:pt x="3" y="12"/>
                  </a:cubicBezTo>
                  <a:lnTo>
                    <a:pt x="60" y="9"/>
                  </a:lnTo>
                  <a:close/>
                </a:path>
              </a:pathLst>
            </a:custGeom>
            <a:solidFill>
              <a:srgbClr val="DDDDDC"/>
            </a:solidFill>
            <a:ln w="19050" cap="sq">
              <a:solidFill>
                <a:srgbClr val="24211D"/>
              </a:solidFill>
              <a:bevel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90" name="Line 64"/>
            <p:cNvSpPr>
              <a:spLocks noChangeShapeType="1"/>
            </p:cNvSpPr>
            <p:nvPr/>
          </p:nvSpPr>
          <p:spPr bwMode="auto">
            <a:xfrm>
              <a:off x="4692" y="1416"/>
              <a:ext cx="1" cy="2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491" name="Line 65"/>
            <p:cNvSpPr>
              <a:spLocks noChangeShapeType="1"/>
            </p:cNvSpPr>
            <p:nvPr/>
          </p:nvSpPr>
          <p:spPr bwMode="auto">
            <a:xfrm flipH="1">
              <a:off x="4662" y="1638"/>
              <a:ext cx="138" cy="390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492" name="Freeform 66"/>
            <p:cNvSpPr>
              <a:spLocks/>
            </p:cNvSpPr>
            <p:nvPr/>
          </p:nvSpPr>
          <p:spPr bwMode="auto">
            <a:xfrm>
              <a:off x="4632" y="1656"/>
              <a:ext cx="354" cy="18"/>
            </a:xfrm>
            <a:custGeom>
              <a:avLst/>
              <a:gdLst>
                <a:gd name="T0" fmla="*/ 0 w 59"/>
                <a:gd name="T1" fmla="*/ 18 h 3"/>
                <a:gd name="T2" fmla="*/ 318 w 59"/>
                <a:gd name="T3" fmla="*/ 18 h 3"/>
                <a:gd name="T4" fmla="*/ 354 w 59"/>
                <a:gd name="T5" fmla="*/ 0 h 3"/>
                <a:gd name="T6" fmla="*/ 0 60000 65536"/>
                <a:gd name="T7" fmla="*/ 0 60000 65536"/>
                <a:gd name="T8" fmla="*/ 0 60000 65536"/>
                <a:gd name="T9" fmla="*/ 0 w 59"/>
                <a:gd name="T10" fmla="*/ 0 h 3"/>
                <a:gd name="T11" fmla="*/ 59 w 59"/>
                <a:gd name="T12" fmla="*/ 3 h 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9" h="3">
                  <a:moveTo>
                    <a:pt x="0" y="3"/>
                  </a:moveTo>
                  <a:lnTo>
                    <a:pt x="53" y="3"/>
                  </a:lnTo>
                  <a:cubicBezTo>
                    <a:pt x="58" y="3"/>
                    <a:pt x="59" y="2"/>
                    <a:pt x="59" y="0"/>
                  </a:cubicBezTo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93" name="Freeform 67"/>
            <p:cNvSpPr>
              <a:spLocks/>
            </p:cNvSpPr>
            <p:nvPr/>
          </p:nvSpPr>
          <p:spPr bwMode="auto">
            <a:xfrm>
              <a:off x="4062" y="1410"/>
              <a:ext cx="1020" cy="240"/>
            </a:xfrm>
            <a:custGeom>
              <a:avLst/>
              <a:gdLst>
                <a:gd name="T0" fmla="*/ 996 w 170"/>
                <a:gd name="T1" fmla="*/ 180 h 40"/>
                <a:gd name="T2" fmla="*/ 882 w 170"/>
                <a:gd name="T3" fmla="*/ 234 h 40"/>
                <a:gd name="T4" fmla="*/ 564 w 170"/>
                <a:gd name="T5" fmla="*/ 222 h 40"/>
                <a:gd name="T6" fmla="*/ 480 w 170"/>
                <a:gd name="T7" fmla="*/ 126 h 40"/>
                <a:gd name="T8" fmla="*/ 78 w 170"/>
                <a:gd name="T9" fmla="*/ 102 h 40"/>
                <a:gd name="T10" fmla="*/ 54 w 170"/>
                <a:gd name="T11" fmla="*/ 150 h 40"/>
                <a:gd name="T12" fmla="*/ 30 w 170"/>
                <a:gd name="T13" fmla="*/ 150 h 40"/>
                <a:gd name="T14" fmla="*/ 0 w 170"/>
                <a:gd name="T15" fmla="*/ 0 h 40"/>
                <a:gd name="T16" fmla="*/ 30 w 170"/>
                <a:gd name="T17" fmla="*/ 0 h 40"/>
                <a:gd name="T18" fmla="*/ 72 w 170"/>
                <a:gd name="T19" fmla="*/ 78 h 40"/>
                <a:gd name="T20" fmla="*/ 498 w 170"/>
                <a:gd name="T21" fmla="*/ 78 h 40"/>
                <a:gd name="T22" fmla="*/ 540 w 170"/>
                <a:gd name="T23" fmla="*/ 60 h 40"/>
                <a:gd name="T24" fmla="*/ 786 w 170"/>
                <a:gd name="T25" fmla="*/ 60 h 40"/>
                <a:gd name="T26" fmla="*/ 810 w 170"/>
                <a:gd name="T27" fmla="*/ 78 h 40"/>
                <a:gd name="T28" fmla="*/ 930 w 170"/>
                <a:gd name="T29" fmla="*/ 150 h 40"/>
                <a:gd name="T30" fmla="*/ 996 w 170"/>
                <a:gd name="T31" fmla="*/ 180 h 4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70"/>
                <a:gd name="T49" fmla="*/ 0 h 40"/>
                <a:gd name="T50" fmla="*/ 170 w 170"/>
                <a:gd name="T51" fmla="*/ 40 h 4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70" h="40">
                  <a:moveTo>
                    <a:pt x="166" y="30"/>
                  </a:moveTo>
                  <a:cubicBezTo>
                    <a:pt x="170" y="36"/>
                    <a:pt x="157" y="38"/>
                    <a:pt x="147" y="39"/>
                  </a:cubicBezTo>
                  <a:cubicBezTo>
                    <a:pt x="130" y="40"/>
                    <a:pt x="107" y="40"/>
                    <a:pt x="94" y="37"/>
                  </a:cubicBezTo>
                  <a:cubicBezTo>
                    <a:pt x="87" y="34"/>
                    <a:pt x="84" y="20"/>
                    <a:pt x="80" y="21"/>
                  </a:cubicBezTo>
                  <a:lnTo>
                    <a:pt x="13" y="17"/>
                  </a:lnTo>
                  <a:lnTo>
                    <a:pt x="9" y="25"/>
                  </a:lnTo>
                  <a:lnTo>
                    <a:pt x="5" y="25"/>
                  </a:lnTo>
                  <a:lnTo>
                    <a:pt x="0" y="0"/>
                  </a:lnTo>
                  <a:lnTo>
                    <a:pt x="5" y="0"/>
                  </a:lnTo>
                  <a:lnTo>
                    <a:pt x="12" y="13"/>
                  </a:lnTo>
                  <a:lnTo>
                    <a:pt x="83" y="13"/>
                  </a:lnTo>
                  <a:cubicBezTo>
                    <a:pt x="86" y="13"/>
                    <a:pt x="85" y="10"/>
                    <a:pt x="90" y="10"/>
                  </a:cubicBezTo>
                  <a:cubicBezTo>
                    <a:pt x="96" y="10"/>
                    <a:pt x="123" y="10"/>
                    <a:pt x="131" y="10"/>
                  </a:cubicBezTo>
                  <a:cubicBezTo>
                    <a:pt x="133" y="10"/>
                    <a:pt x="133" y="13"/>
                    <a:pt x="135" y="13"/>
                  </a:cubicBezTo>
                  <a:cubicBezTo>
                    <a:pt x="146" y="14"/>
                    <a:pt x="150" y="18"/>
                    <a:pt x="155" y="25"/>
                  </a:cubicBezTo>
                  <a:cubicBezTo>
                    <a:pt x="156" y="27"/>
                    <a:pt x="162" y="25"/>
                    <a:pt x="166" y="30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94" name="Freeform 68"/>
            <p:cNvSpPr>
              <a:spLocks/>
            </p:cNvSpPr>
            <p:nvPr/>
          </p:nvSpPr>
          <p:spPr bwMode="auto">
            <a:xfrm>
              <a:off x="4860" y="1488"/>
              <a:ext cx="162" cy="78"/>
            </a:xfrm>
            <a:custGeom>
              <a:avLst/>
              <a:gdLst>
                <a:gd name="T0" fmla="*/ 42 w 27"/>
                <a:gd name="T1" fmla="*/ 6 h 13"/>
                <a:gd name="T2" fmla="*/ 126 w 27"/>
                <a:gd name="T3" fmla="*/ 66 h 13"/>
                <a:gd name="T4" fmla="*/ 150 w 27"/>
                <a:gd name="T5" fmla="*/ 78 h 13"/>
                <a:gd name="T6" fmla="*/ 54 w 27"/>
                <a:gd name="T7" fmla="*/ 78 h 13"/>
                <a:gd name="T8" fmla="*/ 0 w 27"/>
                <a:gd name="T9" fmla="*/ 0 h 13"/>
                <a:gd name="T10" fmla="*/ 42 w 27"/>
                <a:gd name="T11" fmla="*/ 6 h 1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7"/>
                <a:gd name="T19" fmla="*/ 0 h 13"/>
                <a:gd name="T20" fmla="*/ 27 w 27"/>
                <a:gd name="T21" fmla="*/ 13 h 1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7" h="13">
                  <a:moveTo>
                    <a:pt x="7" y="1"/>
                  </a:moveTo>
                  <a:cubicBezTo>
                    <a:pt x="14" y="2"/>
                    <a:pt x="18" y="6"/>
                    <a:pt x="21" y="11"/>
                  </a:cubicBezTo>
                  <a:cubicBezTo>
                    <a:pt x="22" y="13"/>
                    <a:pt x="27" y="13"/>
                    <a:pt x="25" y="13"/>
                  </a:cubicBezTo>
                  <a:lnTo>
                    <a:pt x="9" y="13"/>
                  </a:lnTo>
                  <a:lnTo>
                    <a:pt x="0" y="0"/>
                  </a:lnTo>
                  <a:lnTo>
                    <a:pt x="7" y="1"/>
                  </a:lnTo>
                  <a:close/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95" name="Freeform 69"/>
            <p:cNvSpPr>
              <a:spLocks/>
            </p:cNvSpPr>
            <p:nvPr/>
          </p:nvSpPr>
          <p:spPr bwMode="auto">
            <a:xfrm>
              <a:off x="4818" y="1494"/>
              <a:ext cx="72" cy="78"/>
            </a:xfrm>
            <a:custGeom>
              <a:avLst/>
              <a:gdLst>
                <a:gd name="T0" fmla="*/ 24 w 12"/>
                <a:gd name="T1" fmla="*/ 0 h 13"/>
                <a:gd name="T2" fmla="*/ 72 w 12"/>
                <a:gd name="T3" fmla="*/ 78 h 13"/>
                <a:gd name="T4" fmla="*/ 0 w 12"/>
                <a:gd name="T5" fmla="*/ 78 h 13"/>
                <a:gd name="T6" fmla="*/ 0 w 12"/>
                <a:gd name="T7" fmla="*/ 0 h 13"/>
                <a:gd name="T8" fmla="*/ 24 w 12"/>
                <a:gd name="T9" fmla="*/ 0 h 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3"/>
                <a:gd name="T17" fmla="*/ 12 w 12"/>
                <a:gd name="T18" fmla="*/ 13 h 1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3">
                  <a:moveTo>
                    <a:pt x="4" y="0"/>
                  </a:moveTo>
                  <a:lnTo>
                    <a:pt x="12" y="13"/>
                  </a:lnTo>
                  <a:lnTo>
                    <a:pt x="0" y="13"/>
                  </a:lnTo>
                  <a:lnTo>
                    <a:pt x="0" y="0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1905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96" name="Rectangle 70"/>
            <p:cNvSpPr>
              <a:spLocks noChangeArrowheads="1"/>
            </p:cNvSpPr>
            <p:nvPr/>
          </p:nvSpPr>
          <p:spPr bwMode="auto">
            <a:xfrm>
              <a:off x="4722" y="1494"/>
              <a:ext cx="60" cy="66"/>
            </a:xfrm>
            <a:prstGeom prst="rect">
              <a:avLst/>
            </a:prstGeom>
            <a:noFill/>
            <a:ln w="1905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grpSp>
        <p:nvGrpSpPr>
          <p:cNvPr id="13315" name="Group 73"/>
          <p:cNvGrpSpPr>
            <a:grpSpLocks noChangeAspect="1"/>
          </p:cNvGrpSpPr>
          <p:nvPr/>
        </p:nvGrpSpPr>
        <p:grpSpPr bwMode="auto">
          <a:xfrm>
            <a:off x="-142875" y="4929188"/>
            <a:ext cx="2381250" cy="1562100"/>
            <a:chOff x="861" y="2577"/>
            <a:chExt cx="1500" cy="984"/>
          </a:xfrm>
        </p:grpSpPr>
        <p:sp>
          <p:nvSpPr>
            <p:cNvPr id="13452" name="Oval 74"/>
            <p:cNvSpPr>
              <a:spLocks noChangeArrowheads="1"/>
            </p:cNvSpPr>
            <p:nvPr/>
          </p:nvSpPr>
          <p:spPr bwMode="auto">
            <a:xfrm>
              <a:off x="1671" y="3309"/>
              <a:ext cx="144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53" name="Freeform 75"/>
            <p:cNvSpPr>
              <a:spLocks/>
            </p:cNvSpPr>
            <p:nvPr/>
          </p:nvSpPr>
          <p:spPr bwMode="auto">
            <a:xfrm>
              <a:off x="1305" y="2775"/>
              <a:ext cx="42" cy="36"/>
            </a:xfrm>
            <a:custGeom>
              <a:avLst/>
              <a:gdLst>
                <a:gd name="T0" fmla="*/ 12 w 7"/>
                <a:gd name="T1" fmla="*/ 0 h 6"/>
                <a:gd name="T2" fmla="*/ 0 w 7"/>
                <a:gd name="T3" fmla="*/ 36 h 6"/>
                <a:gd name="T4" fmla="*/ 42 w 7"/>
                <a:gd name="T5" fmla="*/ 36 h 6"/>
                <a:gd name="T6" fmla="*/ 24 w 7"/>
                <a:gd name="T7" fmla="*/ 0 h 6"/>
                <a:gd name="T8" fmla="*/ 12 w 7"/>
                <a:gd name="T9" fmla="*/ 0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"/>
                <a:gd name="T16" fmla="*/ 0 h 6"/>
                <a:gd name="T17" fmla="*/ 7 w 7"/>
                <a:gd name="T18" fmla="*/ 6 h 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" h="6">
                  <a:moveTo>
                    <a:pt x="2" y="0"/>
                  </a:moveTo>
                  <a:lnTo>
                    <a:pt x="0" y="6"/>
                  </a:lnTo>
                  <a:lnTo>
                    <a:pt x="7" y="6"/>
                  </a:lnTo>
                  <a:lnTo>
                    <a:pt x="4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54" name="Line 76"/>
            <p:cNvSpPr>
              <a:spLocks noChangeShapeType="1"/>
            </p:cNvSpPr>
            <p:nvPr/>
          </p:nvSpPr>
          <p:spPr bwMode="auto">
            <a:xfrm flipV="1">
              <a:off x="1389" y="2577"/>
              <a:ext cx="252" cy="138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455" name="Line 77"/>
            <p:cNvSpPr>
              <a:spLocks noChangeShapeType="1"/>
            </p:cNvSpPr>
            <p:nvPr/>
          </p:nvSpPr>
          <p:spPr bwMode="auto">
            <a:xfrm>
              <a:off x="1647" y="2577"/>
              <a:ext cx="138" cy="798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456" name="Freeform 78"/>
            <p:cNvSpPr>
              <a:spLocks/>
            </p:cNvSpPr>
            <p:nvPr/>
          </p:nvSpPr>
          <p:spPr bwMode="auto">
            <a:xfrm>
              <a:off x="1359" y="2661"/>
              <a:ext cx="48" cy="42"/>
            </a:xfrm>
            <a:custGeom>
              <a:avLst/>
              <a:gdLst>
                <a:gd name="T0" fmla="*/ 0 w 8"/>
                <a:gd name="T1" fmla="*/ 18 h 7"/>
                <a:gd name="T2" fmla="*/ 36 w 8"/>
                <a:gd name="T3" fmla="*/ 0 h 7"/>
                <a:gd name="T4" fmla="*/ 48 w 8"/>
                <a:gd name="T5" fmla="*/ 24 h 7"/>
                <a:gd name="T6" fmla="*/ 6 w 8"/>
                <a:gd name="T7" fmla="*/ 42 h 7"/>
                <a:gd name="T8" fmla="*/ 0 w 8"/>
                <a:gd name="T9" fmla="*/ 18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"/>
                <a:gd name="T16" fmla="*/ 0 h 7"/>
                <a:gd name="T17" fmla="*/ 8 w 8"/>
                <a:gd name="T18" fmla="*/ 7 h 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" h="7">
                  <a:moveTo>
                    <a:pt x="0" y="3"/>
                  </a:moveTo>
                  <a:lnTo>
                    <a:pt x="6" y="0"/>
                  </a:lnTo>
                  <a:lnTo>
                    <a:pt x="8" y="4"/>
                  </a:lnTo>
                  <a:lnTo>
                    <a:pt x="1" y="7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57" name="Freeform 79"/>
            <p:cNvSpPr>
              <a:spLocks/>
            </p:cNvSpPr>
            <p:nvPr/>
          </p:nvSpPr>
          <p:spPr bwMode="auto">
            <a:xfrm>
              <a:off x="1215" y="2715"/>
              <a:ext cx="54" cy="42"/>
            </a:xfrm>
            <a:custGeom>
              <a:avLst/>
              <a:gdLst>
                <a:gd name="T0" fmla="*/ 0 w 9"/>
                <a:gd name="T1" fmla="*/ 18 h 7"/>
                <a:gd name="T2" fmla="*/ 42 w 9"/>
                <a:gd name="T3" fmla="*/ 0 h 7"/>
                <a:gd name="T4" fmla="*/ 54 w 9"/>
                <a:gd name="T5" fmla="*/ 24 h 7"/>
                <a:gd name="T6" fmla="*/ 12 w 9"/>
                <a:gd name="T7" fmla="*/ 42 h 7"/>
                <a:gd name="T8" fmla="*/ 0 w 9"/>
                <a:gd name="T9" fmla="*/ 18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"/>
                <a:gd name="T16" fmla="*/ 0 h 7"/>
                <a:gd name="T17" fmla="*/ 9 w 9"/>
                <a:gd name="T18" fmla="*/ 7 h 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" h="7">
                  <a:moveTo>
                    <a:pt x="0" y="3"/>
                  </a:moveTo>
                  <a:lnTo>
                    <a:pt x="7" y="0"/>
                  </a:lnTo>
                  <a:lnTo>
                    <a:pt x="9" y="4"/>
                  </a:lnTo>
                  <a:lnTo>
                    <a:pt x="2" y="7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58" name="Oval 80"/>
            <p:cNvSpPr>
              <a:spLocks noChangeArrowheads="1"/>
            </p:cNvSpPr>
            <p:nvPr/>
          </p:nvSpPr>
          <p:spPr bwMode="auto">
            <a:xfrm>
              <a:off x="1653" y="3309"/>
              <a:ext cx="132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59" name="Freeform 81"/>
            <p:cNvSpPr>
              <a:spLocks/>
            </p:cNvSpPr>
            <p:nvPr/>
          </p:nvSpPr>
          <p:spPr bwMode="auto">
            <a:xfrm>
              <a:off x="1995" y="2745"/>
              <a:ext cx="312" cy="420"/>
            </a:xfrm>
            <a:custGeom>
              <a:avLst/>
              <a:gdLst>
                <a:gd name="T0" fmla="*/ 0 w 52"/>
                <a:gd name="T1" fmla="*/ 408 h 70"/>
                <a:gd name="T2" fmla="*/ 126 w 52"/>
                <a:gd name="T3" fmla="*/ 6 h 70"/>
                <a:gd name="T4" fmla="*/ 150 w 52"/>
                <a:gd name="T5" fmla="*/ 0 h 70"/>
                <a:gd name="T6" fmla="*/ 312 w 52"/>
                <a:gd name="T7" fmla="*/ 318 h 70"/>
                <a:gd name="T8" fmla="*/ 294 w 52"/>
                <a:gd name="T9" fmla="*/ 330 h 70"/>
                <a:gd name="T10" fmla="*/ 150 w 52"/>
                <a:gd name="T11" fmla="*/ 60 h 70"/>
                <a:gd name="T12" fmla="*/ 42 w 52"/>
                <a:gd name="T13" fmla="*/ 420 h 70"/>
                <a:gd name="T14" fmla="*/ 0 w 52"/>
                <a:gd name="T15" fmla="*/ 408 h 7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2"/>
                <a:gd name="T25" fmla="*/ 0 h 70"/>
                <a:gd name="T26" fmla="*/ 52 w 52"/>
                <a:gd name="T27" fmla="*/ 70 h 7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2" h="70">
                  <a:moveTo>
                    <a:pt x="0" y="68"/>
                  </a:moveTo>
                  <a:lnTo>
                    <a:pt x="21" y="1"/>
                  </a:lnTo>
                  <a:lnTo>
                    <a:pt x="25" y="0"/>
                  </a:lnTo>
                  <a:lnTo>
                    <a:pt x="52" y="53"/>
                  </a:lnTo>
                  <a:lnTo>
                    <a:pt x="49" y="55"/>
                  </a:lnTo>
                  <a:lnTo>
                    <a:pt x="25" y="10"/>
                  </a:lnTo>
                  <a:lnTo>
                    <a:pt x="7" y="70"/>
                  </a:lnTo>
                  <a:lnTo>
                    <a:pt x="0" y="68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60" name="Freeform 82"/>
            <p:cNvSpPr>
              <a:spLocks/>
            </p:cNvSpPr>
            <p:nvPr/>
          </p:nvSpPr>
          <p:spPr bwMode="auto">
            <a:xfrm>
              <a:off x="2289" y="3069"/>
              <a:ext cx="18" cy="18"/>
            </a:xfrm>
            <a:custGeom>
              <a:avLst/>
              <a:gdLst>
                <a:gd name="T0" fmla="*/ 12 w 3"/>
                <a:gd name="T1" fmla="*/ 0 h 3"/>
                <a:gd name="T2" fmla="*/ 12 w 3"/>
                <a:gd name="T3" fmla="*/ 0 h 3"/>
                <a:gd name="T4" fmla="*/ 0 w 3"/>
                <a:gd name="T5" fmla="*/ 6 h 3"/>
                <a:gd name="T6" fmla="*/ 0 w 3"/>
                <a:gd name="T7" fmla="*/ 12 h 3"/>
                <a:gd name="T8" fmla="*/ 12 w 3"/>
                <a:gd name="T9" fmla="*/ 18 h 3"/>
                <a:gd name="T10" fmla="*/ 12 w 3"/>
                <a:gd name="T11" fmla="*/ 18 h 3"/>
                <a:gd name="T12" fmla="*/ 18 w 3"/>
                <a:gd name="T13" fmla="*/ 12 h 3"/>
                <a:gd name="T14" fmla="*/ 18 w 3"/>
                <a:gd name="T15" fmla="*/ 6 h 3"/>
                <a:gd name="T16" fmla="*/ 12 w 3"/>
                <a:gd name="T17" fmla="*/ 0 h 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"/>
                <a:gd name="T28" fmla="*/ 0 h 3"/>
                <a:gd name="T29" fmla="*/ 3 w 3"/>
                <a:gd name="T30" fmla="*/ 3 h 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" h="3">
                  <a:moveTo>
                    <a:pt x="2" y="0"/>
                  </a:moveTo>
                  <a:lnTo>
                    <a:pt x="2" y="0"/>
                  </a:lnTo>
                  <a:cubicBezTo>
                    <a:pt x="1" y="0"/>
                    <a:pt x="0" y="0"/>
                    <a:pt x="0" y="1"/>
                  </a:cubicBezTo>
                  <a:lnTo>
                    <a:pt x="0" y="2"/>
                  </a:lnTo>
                  <a:cubicBezTo>
                    <a:pt x="0" y="3"/>
                    <a:pt x="1" y="3"/>
                    <a:pt x="2" y="3"/>
                  </a:cubicBezTo>
                  <a:cubicBezTo>
                    <a:pt x="3" y="3"/>
                    <a:pt x="3" y="3"/>
                    <a:pt x="3" y="2"/>
                  </a:cubicBezTo>
                  <a:lnTo>
                    <a:pt x="3" y="1"/>
                  </a:lnTo>
                  <a:cubicBezTo>
                    <a:pt x="3" y="0"/>
                    <a:pt x="3" y="0"/>
                    <a:pt x="2" y="0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61" name="Rectangle 83"/>
            <p:cNvSpPr>
              <a:spLocks noChangeArrowheads="1"/>
            </p:cNvSpPr>
            <p:nvPr/>
          </p:nvSpPr>
          <p:spPr bwMode="auto">
            <a:xfrm>
              <a:off x="2271" y="3087"/>
              <a:ext cx="54" cy="126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62" name="Oval 84"/>
            <p:cNvSpPr>
              <a:spLocks noChangeArrowheads="1"/>
            </p:cNvSpPr>
            <p:nvPr/>
          </p:nvSpPr>
          <p:spPr bwMode="auto">
            <a:xfrm>
              <a:off x="2307" y="3129"/>
              <a:ext cx="54" cy="4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63" name="Oval 85"/>
            <p:cNvSpPr>
              <a:spLocks noChangeArrowheads="1"/>
            </p:cNvSpPr>
            <p:nvPr/>
          </p:nvSpPr>
          <p:spPr bwMode="auto">
            <a:xfrm>
              <a:off x="2241" y="3129"/>
              <a:ext cx="54" cy="4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64" name="Rectangle 86"/>
            <p:cNvSpPr>
              <a:spLocks noChangeArrowheads="1"/>
            </p:cNvSpPr>
            <p:nvPr/>
          </p:nvSpPr>
          <p:spPr bwMode="auto">
            <a:xfrm>
              <a:off x="2253" y="3213"/>
              <a:ext cx="102" cy="24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65" name="Freeform 87"/>
            <p:cNvSpPr>
              <a:spLocks/>
            </p:cNvSpPr>
            <p:nvPr/>
          </p:nvSpPr>
          <p:spPr bwMode="auto">
            <a:xfrm>
              <a:off x="1101" y="3099"/>
              <a:ext cx="264" cy="384"/>
            </a:xfrm>
            <a:custGeom>
              <a:avLst/>
              <a:gdLst>
                <a:gd name="T0" fmla="*/ 78 w 44"/>
                <a:gd name="T1" fmla="*/ 0 h 64"/>
                <a:gd name="T2" fmla="*/ 264 w 44"/>
                <a:gd name="T3" fmla="*/ 0 h 64"/>
                <a:gd name="T4" fmla="*/ 264 w 44"/>
                <a:gd name="T5" fmla="*/ 306 h 64"/>
                <a:gd name="T6" fmla="*/ 174 w 44"/>
                <a:gd name="T7" fmla="*/ 324 h 64"/>
                <a:gd name="T8" fmla="*/ 132 w 44"/>
                <a:gd name="T9" fmla="*/ 384 h 64"/>
                <a:gd name="T10" fmla="*/ 12 w 44"/>
                <a:gd name="T11" fmla="*/ 378 h 64"/>
                <a:gd name="T12" fmla="*/ 12 w 44"/>
                <a:gd name="T13" fmla="*/ 210 h 64"/>
                <a:gd name="T14" fmla="*/ 78 w 44"/>
                <a:gd name="T15" fmla="*/ 0 h 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4"/>
                <a:gd name="T25" fmla="*/ 0 h 64"/>
                <a:gd name="T26" fmla="*/ 44 w 44"/>
                <a:gd name="T27" fmla="*/ 64 h 6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4" h="64">
                  <a:moveTo>
                    <a:pt x="13" y="0"/>
                  </a:moveTo>
                  <a:lnTo>
                    <a:pt x="44" y="0"/>
                  </a:lnTo>
                  <a:lnTo>
                    <a:pt x="44" y="51"/>
                  </a:lnTo>
                  <a:lnTo>
                    <a:pt x="29" y="54"/>
                  </a:lnTo>
                  <a:lnTo>
                    <a:pt x="22" y="64"/>
                  </a:lnTo>
                  <a:lnTo>
                    <a:pt x="2" y="63"/>
                  </a:lnTo>
                  <a:lnTo>
                    <a:pt x="2" y="35"/>
                  </a:lnTo>
                  <a:cubicBezTo>
                    <a:pt x="0" y="27"/>
                    <a:pt x="7" y="5"/>
                    <a:pt x="13" y="0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66" name="Freeform 88"/>
            <p:cNvSpPr>
              <a:spLocks/>
            </p:cNvSpPr>
            <p:nvPr/>
          </p:nvSpPr>
          <p:spPr bwMode="auto">
            <a:xfrm>
              <a:off x="1149" y="3141"/>
              <a:ext cx="174" cy="156"/>
            </a:xfrm>
            <a:custGeom>
              <a:avLst/>
              <a:gdLst>
                <a:gd name="T0" fmla="*/ 48 w 29"/>
                <a:gd name="T1" fmla="*/ 0 h 26"/>
                <a:gd name="T2" fmla="*/ 174 w 29"/>
                <a:gd name="T3" fmla="*/ 0 h 26"/>
                <a:gd name="T4" fmla="*/ 174 w 29"/>
                <a:gd name="T5" fmla="*/ 156 h 26"/>
                <a:gd name="T6" fmla="*/ 6 w 29"/>
                <a:gd name="T7" fmla="*/ 156 h 26"/>
                <a:gd name="T8" fmla="*/ 48 w 29"/>
                <a:gd name="T9" fmla="*/ 0 h 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"/>
                <a:gd name="T16" fmla="*/ 0 h 26"/>
                <a:gd name="T17" fmla="*/ 29 w 29"/>
                <a:gd name="T18" fmla="*/ 26 h 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" h="26">
                  <a:moveTo>
                    <a:pt x="8" y="0"/>
                  </a:moveTo>
                  <a:lnTo>
                    <a:pt x="29" y="0"/>
                  </a:lnTo>
                  <a:lnTo>
                    <a:pt x="29" y="26"/>
                  </a:lnTo>
                  <a:lnTo>
                    <a:pt x="1" y="26"/>
                  </a:lnTo>
                  <a:cubicBezTo>
                    <a:pt x="0" y="20"/>
                    <a:pt x="4" y="3"/>
                    <a:pt x="8" y="0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67" name="Rectangle 89"/>
            <p:cNvSpPr>
              <a:spLocks noChangeArrowheads="1"/>
            </p:cNvSpPr>
            <p:nvPr/>
          </p:nvSpPr>
          <p:spPr bwMode="auto">
            <a:xfrm>
              <a:off x="1389" y="3393"/>
              <a:ext cx="744" cy="102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68" name="Freeform 90"/>
            <p:cNvSpPr>
              <a:spLocks/>
            </p:cNvSpPr>
            <p:nvPr/>
          </p:nvSpPr>
          <p:spPr bwMode="auto">
            <a:xfrm>
              <a:off x="1623" y="2577"/>
              <a:ext cx="60" cy="816"/>
            </a:xfrm>
            <a:custGeom>
              <a:avLst/>
              <a:gdLst>
                <a:gd name="T0" fmla="*/ 0 w 10"/>
                <a:gd name="T1" fmla="*/ 816 h 136"/>
                <a:gd name="T2" fmla="*/ 0 w 10"/>
                <a:gd name="T3" fmla="*/ 0 h 136"/>
                <a:gd name="T4" fmla="*/ 36 w 10"/>
                <a:gd name="T5" fmla="*/ 0 h 136"/>
                <a:gd name="T6" fmla="*/ 60 w 10"/>
                <a:gd name="T7" fmla="*/ 816 h 136"/>
                <a:gd name="T8" fmla="*/ 0 w 10"/>
                <a:gd name="T9" fmla="*/ 816 h 1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"/>
                <a:gd name="T16" fmla="*/ 0 h 136"/>
                <a:gd name="T17" fmla="*/ 10 w 10"/>
                <a:gd name="T18" fmla="*/ 136 h 1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" h="136">
                  <a:moveTo>
                    <a:pt x="0" y="136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10" y="136"/>
                  </a:lnTo>
                  <a:lnTo>
                    <a:pt x="0" y="136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69" name="Freeform 91"/>
            <p:cNvSpPr>
              <a:spLocks/>
            </p:cNvSpPr>
            <p:nvPr/>
          </p:nvSpPr>
          <p:spPr bwMode="auto">
            <a:xfrm>
              <a:off x="1923" y="3111"/>
              <a:ext cx="168" cy="246"/>
            </a:xfrm>
            <a:custGeom>
              <a:avLst/>
              <a:gdLst>
                <a:gd name="T0" fmla="*/ 6 w 28"/>
                <a:gd name="T1" fmla="*/ 0 h 41"/>
                <a:gd name="T2" fmla="*/ 138 w 28"/>
                <a:gd name="T3" fmla="*/ 0 h 41"/>
                <a:gd name="T4" fmla="*/ 168 w 28"/>
                <a:gd name="T5" fmla="*/ 36 h 41"/>
                <a:gd name="T6" fmla="*/ 144 w 28"/>
                <a:gd name="T7" fmla="*/ 246 h 41"/>
                <a:gd name="T8" fmla="*/ 48 w 28"/>
                <a:gd name="T9" fmla="*/ 246 h 41"/>
                <a:gd name="T10" fmla="*/ 0 w 28"/>
                <a:gd name="T11" fmla="*/ 198 h 41"/>
                <a:gd name="T12" fmla="*/ 6 w 28"/>
                <a:gd name="T13" fmla="*/ 0 h 4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"/>
                <a:gd name="T22" fmla="*/ 0 h 41"/>
                <a:gd name="T23" fmla="*/ 28 w 28"/>
                <a:gd name="T24" fmla="*/ 41 h 4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" h="41">
                  <a:moveTo>
                    <a:pt x="1" y="0"/>
                  </a:moveTo>
                  <a:lnTo>
                    <a:pt x="23" y="0"/>
                  </a:lnTo>
                  <a:lnTo>
                    <a:pt x="28" y="6"/>
                  </a:lnTo>
                  <a:lnTo>
                    <a:pt x="24" y="41"/>
                  </a:lnTo>
                  <a:lnTo>
                    <a:pt x="8" y="41"/>
                  </a:lnTo>
                  <a:lnTo>
                    <a:pt x="0" y="3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70" name="Rectangle 92"/>
            <p:cNvSpPr>
              <a:spLocks noChangeArrowheads="1"/>
            </p:cNvSpPr>
            <p:nvPr/>
          </p:nvSpPr>
          <p:spPr bwMode="auto">
            <a:xfrm>
              <a:off x="1389" y="3147"/>
              <a:ext cx="168" cy="246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71" name="Oval 93"/>
            <p:cNvSpPr>
              <a:spLocks noChangeArrowheads="1"/>
            </p:cNvSpPr>
            <p:nvPr/>
          </p:nvSpPr>
          <p:spPr bwMode="auto">
            <a:xfrm>
              <a:off x="1377" y="3423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72" name="Oval 94"/>
            <p:cNvSpPr>
              <a:spLocks noChangeArrowheads="1"/>
            </p:cNvSpPr>
            <p:nvPr/>
          </p:nvSpPr>
          <p:spPr bwMode="auto">
            <a:xfrm>
              <a:off x="1887" y="3423"/>
              <a:ext cx="132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73" name="Oval 95"/>
            <p:cNvSpPr>
              <a:spLocks noChangeArrowheads="1"/>
            </p:cNvSpPr>
            <p:nvPr/>
          </p:nvSpPr>
          <p:spPr bwMode="auto">
            <a:xfrm>
              <a:off x="1221" y="3423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74" name="Oval 96"/>
            <p:cNvSpPr>
              <a:spLocks noChangeArrowheads="1"/>
            </p:cNvSpPr>
            <p:nvPr/>
          </p:nvSpPr>
          <p:spPr bwMode="auto">
            <a:xfrm>
              <a:off x="1737" y="3423"/>
              <a:ext cx="132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75" name="Freeform 97"/>
            <p:cNvSpPr>
              <a:spLocks/>
            </p:cNvSpPr>
            <p:nvPr/>
          </p:nvSpPr>
          <p:spPr bwMode="auto">
            <a:xfrm>
              <a:off x="1971" y="3357"/>
              <a:ext cx="54" cy="36"/>
            </a:xfrm>
            <a:custGeom>
              <a:avLst/>
              <a:gdLst>
                <a:gd name="T0" fmla="*/ 0 w 9"/>
                <a:gd name="T1" fmla="*/ 0 h 6"/>
                <a:gd name="T2" fmla="*/ 54 w 9"/>
                <a:gd name="T3" fmla="*/ 0 h 6"/>
                <a:gd name="T4" fmla="*/ 48 w 9"/>
                <a:gd name="T5" fmla="*/ 36 h 6"/>
                <a:gd name="T6" fmla="*/ 12 w 9"/>
                <a:gd name="T7" fmla="*/ 36 h 6"/>
                <a:gd name="T8" fmla="*/ 0 w 9"/>
                <a:gd name="T9" fmla="*/ 0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"/>
                <a:gd name="T16" fmla="*/ 0 h 6"/>
                <a:gd name="T17" fmla="*/ 9 w 9"/>
                <a:gd name="T18" fmla="*/ 6 h 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" h="6">
                  <a:moveTo>
                    <a:pt x="0" y="0"/>
                  </a:moveTo>
                  <a:lnTo>
                    <a:pt x="9" y="0"/>
                  </a:lnTo>
                  <a:lnTo>
                    <a:pt x="8" y="6"/>
                  </a:lnTo>
                  <a:lnTo>
                    <a:pt x="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76" name="Freeform 98"/>
            <p:cNvSpPr>
              <a:spLocks/>
            </p:cNvSpPr>
            <p:nvPr/>
          </p:nvSpPr>
          <p:spPr bwMode="auto">
            <a:xfrm>
              <a:off x="1977" y="3141"/>
              <a:ext cx="90" cy="162"/>
            </a:xfrm>
            <a:custGeom>
              <a:avLst/>
              <a:gdLst>
                <a:gd name="T0" fmla="*/ 0 w 15"/>
                <a:gd name="T1" fmla="*/ 0 h 27"/>
                <a:gd name="T2" fmla="*/ 72 w 15"/>
                <a:gd name="T3" fmla="*/ 0 h 27"/>
                <a:gd name="T4" fmla="*/ 90 w 15"/>
                <a:gd name="T5" fmla="*/ 24 h 27"/>
                <a:gd name="T6" fmla="*/ 72 w 15"/>
                <a:gd name="T7" fmla="*/ 162 h 27"/>
                <a:gd name="T8" fmla="*/ 0 w 15"/>
                <a:gd name="T9" fmla="*/ 162 h 27"/>
                <a:gd name="T10" fmla="*/ 0 w 15"/>
                <a:gd name="T11" fmla="*/ 0 h 2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"/>
                <a:gd name="T19" fmla="*/ 0 h 27"/>
                <a:gd name="T20" fmla="*/ 15 w 15"/>
                <a:gd name="T21" fmla="*/ 27 h 2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" h="27">
                  <a:moveTo>
                    <a:pt x="0" y="0"/>
                  </a:moveTo>
                  <a:lnTo>
                    <a:pt x="12" y="0"/>
                  </a:lnTo>
                  <a:lnTo>
                    <a:pt x="15" y="4"/>
                  </a:lnTo>
                  <a:lnTo>
                    <a:pt x="12" y="27"/>
                  </a:lnTo>
                  <a:lnTo>
                    <a:pt x="0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77" name="Line 99"/>
            <p:cNvSpPr>
              <a:spLocks noChangeShapeType="1"/>
            </p:cNvSpPr>
            <p:nvPr/>
          </p:nvSpPr>
          <p:spPr bwMode="auto">
            <a:xfrm flipV="1">
              <a:off x="861" y="2577"/>
              <a:ext cx="762" cy="312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478" name="Line 100"/>
            <p:cNvSpPr>
              <a:spLocks noChangeShapeType="1"/>
            </p:cNvSpPr>
            <p:nvPr/>
          </p:nvSpPr>
          <p:spPr bwMode="auto">
            <a:xfrm>
              <a:off x="1659" y="2577"/>
              <a:ext cx="156" cy="798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479" name="Freeform 101"/>
            <p:cNvSpPr>
              <a:spLocks/>
            </p:cNvSpPr>
            <p:nvPr/>
          </p:nvSpPr>
          <p:spPr bwMode="auto">
            <a:xfrm>
              <a:off x="1239" y="2697"/>
              <a:ext cx="156" cy="84"/>
            </a:xfrm>
            <a:custGeom>
              <a:avLst/>
              <a:gdLst>
                <a:gd name="T0" fmla="*/ 0 w 26"/>
                <a:gd name="T1" fmla="*/ 54 h 14"/>
                <a:gd name="T2" fmla="*/ 150 w 26"/>
                <a:gd name="T3" fmla="*/ 0 h 14"/>
                <a:gd name="T4" fmla="*/ 156 w 26"/>
                <a:gd name="T5" fmla="*/ 30 h 14"/>
                <a:gd name="T6" fmla="*/ 84 w 26"/>
                <a:gd name="T7" fmla="*/ 84 h 14"/>
                <a:gd name="T8" fmla="*/ 18 w 26"/>
                <a:gd name="T9" fmla="*/ 84 h 14"/>
                <a:gd name="T10" fmla="*/ 0 w 26"/>
                <a:gd name="T11" fmla="*/ 54 h 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6"/>
                <a:gd name="T19" fmla="*/ 0 h 14"/>
                <a:gd name="T20" fmla="*/ 26 w 26"/>
                <a:gd name="T21" fmla="*/ 14 h 1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6" h="14">
                  <a:moveTo>
                    <a:pt x="0" y="9"/>
                  </a:moveTo>
                  <a:lnTo>
                    <a:pt x="25" y="0"/>
                  </a:lnTo>
                  <a:lnTo>
                    <a:pt x="26" y="5"/>
                  </a:lnTo>
                  <a:lnTo>
                    <a:pt x="14" y="14"/>
                  </a:lnTo>
                  <a:lnTo>
                    <a:pt x="3" y="14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80" name="Oval 102"/>
            <p:cNvSpPr>
              <a:spLocks noChangeArrowheads="1"/>
            </p:cNvSpPr>
            <p:nvPr/>
          </p:nvSpPr>
          <p:spPr bwMode="auto">
            <a:xfrm>
              <a:off x="1353" y="2661"/>
              <a:ext cx="18" cy="1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81" name="Oval 103"/>
            <p:cNvSpPr>
              <a:spLocks noChangeArrowheads="1"/>
            </p:cNvSpPr>
            <p:nvPr/>
          </p:nvSpPr>
          <p:spPr bwMode="auto">
            <a:xfrm>
              <a:off x="1209" y="2715"/>
              <a:ext cx="18" cy="1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82" name="Oval 104"/>
            <p:cNvSpPr>
              <a:spLocks noChangeArrowheads="1"/>
            </p:cNvSpPr>
            <p:nvPr/>
          </p:nvSpPr>
          <p:spPr bwMode="auto">
            <a:xfrm>
              <a:off x="1377" y="2649"/>
              <a:ext cx="18" cy="24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83" name="Oval 105"/>
            <p:cNvSpPr>
              <a:spLocks noChangeArrowheads="1"/>
            </p:cNvSpPr>
            <p:nvPr/>
          </p:nvSpPr>
          <p:spPr bwMode="auto">
            <a:xfrm>
              <a:off x="1239" y="2709"/>
              <a:ext cx="18" cy="1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84" name="Line 106"/>
            <p:cNvSpPr>
              <a:spLocks noChangeShapeType="1"/>
            </p:cNvSpPr>
            <p:nvPr/>
          </p:nvSpPr>
          <p:spPr bwMode="auto">
            <a:xfrm>
              <a:off x="1323" y="2811"/>
              <a:ext cx="1" cy="78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13316" name="Group 109"/>
          <p:cNvGrpSpPr>
            <a:grpSpLocks noChangeAspect="1"/>
          </p:cNvGrpSpPr>
          <p:nvPr/>
        </p:nvGrpSpPr>
        <p:grpSpPr bwMode="auto">
          <a:xfrm>
            <a:off x="4500563" y="5072063"/>
            <a:ext cx="2247900" cy="1409700"/>
            <a:chOff x="2841" y="2667"/>
            <a:chExt cx="1416" cy="888"/>
          </a:xfrm>
        </p:grpSpPr>
        <p:sp>
          <p:nvSpPr>
            <p:cNvPr id="13427" name="Oval 110"/>
            <p:cNvSpPr>
              <a:spLocks noChangeArrowheads="1"/>
            </p:cNvSpPr>
            <p:nvPr/>
          </p:nvSpPr>
          <p:spPr bwMode="auto">
            <a:xfrm>
              <a:off x="3603" y="3297"/>
              <a:ext cx="114" cy="114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28" name="Oval 111"/>
            <p:cNvSpPr>
              <a:spLocks noChangeArrowheads="1"/>
            </p:cNvSpPr>
            <p:nvPr/>
          </p:nvSpPr>
          <p:spPr bwMode="auto">
            <a:xfrm>
              <a:off x="3597" y="3315"/>
              <a:ext cx="96" cy="90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29" name="Freeform 112"/>
            <p:cNvSpPr>
              <a:spLocks/>
            </p:cNvSpPr>
            <p:nvPr/>
          </p:nvSpPr>
          <p:spPr bwMode="auto">
            <a:xfrm>
              <a:off x="3597" y="2667"/>
              <a:ext cx="66" cy="822"/>
            </a:xfrm>
            <a:custGeom>
              <a:avLst/>
              <a:gdLst>
                <a:gd name="T0" fmla="*/ 0 w 11"/>
                <a:gd name="T1" fmla="*/ 822 h 137"/>
                <a:gd name="T2" fmla="*/ 6 w 11"/>
                <a:gd name="T3" fmla="*/ 0 h 137"/>
                <a:gd name="T4" fmla="*/ 42 w 11"/>
                <a:gd name="T5" fmla="*/ 0 h 137"/>
                <a:gd name="T6" fmla="*/ 66 w 11"/>
                <a:gd name="T7" fmla="*/ 822 h 137"/>
                <a:gd name="T8" fmla="*/ 0 w 11"/>
                <a:gd name="T9" fmla="*/ 822 h 13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"/>
                <a:gd name="T16" fmla="*/ 0 h 137"/>
                <a:gd name="T17" fmla="*/ 11 w 11"/>
                <a:gd name="T18" fmla="*/ 137 h 13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" h="137">
                  <a:moveTo>
                    <a:pt x="0" y="137"/>
                  </a:moveTo>
                  <a:lnTo>
                    <a:pt x="1" y="0"/>
                  </a:lnTo>
                  <a:lnTo>
                    <a:pt x="7" y="0"/>
                  </a:lnTo>
                  <a:lnTo>
                    <a:pt x="11" y="137"/>
                  </a:lnTo>
                  <a:lnTo>
                    <a:pt x="0" y="137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30" name="Freeform 113"/>
            <p:cNvSpPr>
              <a:spLocks/>
            </p:cNvSpPr>
            <p:nvPr/>
          </p:nvSpPr>
          <p:spPr bwMode="auto">
            <a:xfrm>
              <a:off x="3279" y="2865"/>
              <a:ext cx="42" cy="36"/>
            </a:xfrm>
            <a:custGeom>
              <a:avLst/>
              <a:gdLst>
                <a:gd name="T0" fmla="*/ 12 w 7"/>
                <a:gd name="T1" fmla="*/ 0 h 6"/>
                <a:gd name="T2" fmla="*/ 0 w 7"/>
                <a:gd name="T3" fmla="*/ 36 h 6"/>
                <a:gd name="T4" fmla="*/ 42 w 7"/>
                <a:gd name="T5" fmla="*/ 36 h 6"/>
                <a:gd name="T6" fmla="*/ 30 w 7"/>
                <a:gd name="T7" fmla="*/ 0 h 6"/>
                <a:gd name="T8" fmla="*/ 12 w 7"/>
                <a:gd name="T9" fmla="*/ 0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"/>
                <a:gd name="T16" fmla="*/ 0 h 6"/>
                <a:gd name="T17" fmla="*/ 7 w 7"/>
                <a:gd name="T18" fmla="*/ 6 h 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" h="6">
                  <a:moveTo>
                    <a:pt x="2" y="0"/>
                  </a:moveTo>
                  <a:lnTo>
                    <a:pt x="0" y="6"/>
                  </a:lnTo>
                  <a:lnTo>
                    <a:pt x="7" y="6"/>
                  </a:lnTo>
                  <a:lnTo>
                    <a:pt x="5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31" name="Line 114"/>
            <p:cNvSpPr>
              <a:spLocks noChangeShapeType="1"/>
            </p:cNvSpPr>
            <p:nvPr/>
          </p:nvSpPr>
          <p:spPr bwMode="auto">
            <a:xfrm flipV="1">
              <a:off x="3369" y="2667"/>
              <a:ext cx="252" cy="138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432" name="Line 115"/>
            <p:cNvSpPr>
              <a:spLocks noChangeShapeType="1"/>
            </p:cNvSpPr>
            <p:nvPr/>
          </p:nvSpPr>
          <p:spPr bwMode="auto">
            <a:xfrm>
              <a:off x="3627" y="2667"/>
              <a:ext cx="66" cy="696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433" name="Freeform 116"/>
            <p:cNvSpPr>
              <a:spLocks/>
            </p:cNvSpPr>
            <p:nvPr/>
          </p:nvSpPr>
          <p:spPr bwMode="auto">
            <a:xfrm>
              <a:off x="3333" y="2751"/>
              <a:ext cx="48" cy="42"/>
            </a:xfrm>
            <a:custGeom>
              <a:avLst/>
              <a:gdLst>
                <a:gd name="T0" fmla="*/ 0 w 8"/>
                <a:gd name="T1" fmla="*/ 18 h 7"/>
                <a:gd name="T2" fmla="*/ 42 w 8"/>
                <a:gd name="T3" fmla="*/ 0 h 7"/>
                <a:gd name="T4" fmla="*/ 48 w 8"/>
                <a:gd name="T5" fmla="*/ 24 h 7"/>
                <a:gd name="T6" fmla="*/ 12 w 8"/>
                <a:gd name="T7" fmla="*/ 42 h 7"/>
                <a:gd name="T8" fmla="*/ 0 w 8"/>
                <a:gd name="T9" fmla="*/ 18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"/>
                <a:gd name="T16" fmla="*/ 0 h 7"/>
                <a:gd name="T17" fmla="*/ 8 w 8"/>
                <a:gd name="T18" fmla="*/ 7 h 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" h="7">
                  <a:moveTo>
                    <a:pt x="0" y="3"/>
                  </a:moveTo>
                  <a:lnTo>
                    <a:pt x="7" y="0"/>
                  </a:lnTo>
                  <a:lnTo>
                    <a:pt x="8" y="4"/>
                  </a:lnTo>
                  <a:lnTo>
                    <a:pt x="2" y="7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34" name="Freeform 117"/>
            <p:cNvSpPr>
              <a:spLocks/>
            </p:cNvSpPr>
            <p:nvPr/>
          </p:nvSpPr>
          <p:spPr bwMode="auto">
            <a:xfrm>
              <a:off x="3195" y="2805"/>
              <a:ext cx="48" cy="42"/>
            </a:xfrm>
            <a:custGeom>
              <a:avLst/>
              <a:gdLst>
                <a:gd name="T0" fmla="*/ 0 w 8"/>
                <a:gd name="T1" fmla="*/ 18 h 7"/>
                <a:gd name="T2" fmla="*/ 36 w 8"/>
                <a:gd name="T3" fmla="*/ 0 h 7"/>
                <a:gd name="T4" fmla="*/ 48 w 8"/>
                <a:gd name="T5" fmla="*/ 24 h 7"/>
                <a:gd name="T6" fmla="*/ 6 w 8"/>
                <a:gd name="T7" fmla="*/ 42 h 7"/>
                <a:gd name="T8" fmla="*/ 0 w 8"/>
                <a:gd name="T9" fmla="*/ 18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"/>
                <a:gd name="T16" fmla="*/ 0 h 7"/>
                <a:gd name="T17" fmla="*/ 8 w 8"/>
                <a:gd name="T18" fmla="*/ 7 h 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" h="7">
                  <a:moveTo>
                    <a:pt x="0" y="3"/>
                  </a:moveTo>
                  <a:lnTo>
                    <a:pt x="6" y="0"/>
                  </a:lnTo>
                  <a:lnTo>
                    <a:pt x="8" y="4"/>
                  </a:lnTo>
                  <a:lnTo>
                    <a:pt x="1" y="7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35" name="Line 118"/>
            <p:cNvSpPr>
              <a:spLocks noChangeShapeType="1"/>
            </p:cNvSpPr>
            <p:nvPr/>
          </p:nvSpPr>
          <p:spPr bwMode="auto">
            <a:xfrm flipV="1">
              <a:off x="2841" y="2667"/>
              <a:ext cx="768" cy="312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436" name="Line 119"/>
            <p:cNvSpPr>
              <a:spLocks noChangeShapeType="1"/>
            </p:cNvSpPr>
            <p:nvPr/>
          </p:nvSpPr>
          <p:spPr bwMode="auto">
            <a:xfrm>
              <a:off x="3633" y="2685"/>
              <a:ext cx="84" cy="666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437" name="Freeform 120"/>
            <p:cNvSpPr>
              <a:spLocks/>
            </p:cNvSpPr>
            <p:nvPr/>
          </p:nvSpPr>
          <p:spPr bwMode="auto">
            <a:xfrm>
              <a:off x="3219" y="2787"/>
              <a:ext cx="156" cy="84"/>
            </a:xfrm>
            <a:custGeom>
              <a:avLst/>
              <a:gdLst>
                <a:gd name="T0" fmla="*/ 0 w 26"/>
                <a:gd name="T1" fmla="*/ 54 h 14"/>
                <a:gd name="T2" fmla="*/ 144 w 26"/>
                <a:gd name="T3" fmla="*/ 0 h 14"/>
                <a:gd name="T4" fmla="*/ 156 w 26"/>
                <a:gd name="T5" fmla="*/ 30 h 14"/>
                <a:gd name="T6" fmla="*/ 78 w 26"/>
                <a:gd name="T7" fmla="*/ 84 h 14"/>
                <a:gd name="T8" fmla="*/ 12 w 26"/>
                <a:gd name="T9" fmla="*/ 84 h 14"/>
                <a:gd name="T10" fmla="*/ 0 w 26"/>
                <a:gd name="T11" fmla="*/ 54 h 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6"/>
                <a:gd name="T19" fmla="*/ 0 h 14"/>
                <a:gd name="T20" fmla="*/ 26 w 26"/>
                <a:gd name="T21" fmla="*/ 14 h 1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6" h="14">
                  <a:moveTo>
                    <a:pt x="0" y="9"/>
                  </a:moveTo>
                  <a:lnTo>
                    <a:pt x="24" y="0"/>
                  </a:lnTo>
                  <a:lnTo>
                    <a:pt x="26" y="5"/>
                  </a:lnTo>
                  <a:lnTo>
                    <a:pt x="13" y="14"/>
                  </a:lnTo>
                  <a:lnTo>
                    <a:pt x="2" y="14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38" name="Oval 121"/>
            <p:cNvSpPr>
              <a:spLocks noChangeArrowheads="1"/>
            </p:cNvSpPr>
            <p:nvPr/>
          </p:nvSpPr>
          <p:spPr bwMode="auto">
            <a:xfrm>
              <a:off x="3327" y="2751"/>
              <a:ext cx="18" cy="1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39" name="Oval 122"/>
            <p:cNvSpPr>
              <a:spLocks noChangeArrowheads="1"/>
            </p:cNvSpPr>
            <p:nvPr/>
          </p:nvSpPr>
          <p:spPr bwMode="auto">
            <a:xfrm>
              <a:off x="3189" y="2805"/>
              <a:ext cx="18" cy="1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40" name="Oval 123"/>
            <p:cNvSpPr>
              <a:spLocks noChangeArrowheads="1"/>
            </p:cNvSpPr>
            <p:nvPr/>
          </p:nvSpPr>
          <p:spPr bwMode="auto">
            <a:xfrm>
              <a:off x="3351" y="2739"/>
              <a:ext cx="24" cy="24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41" name="Oval 124"/>
            <p:cNvSpPr>
              <a:spLocks noChangeArrowheads="1"/>
            </p:cNvSpPr>
            <p:nvPr/>
          </p:nvSpPr>
          <p:spPr bwMode="auto">
            <a:xfrm>
              <a:off x="3213" y="2799"/>
              <a:ext cx="18" cy="1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42" name="Line 125"/>
            <p:cNvSpPr>
              <a:spLocks noChangeShapeType="1"/>
            </p:cNvSpPr>
            <p:nvPr/>
          </p:nvSpPr>
          <p:spPr bwMode="auto">
            <a:xfrm>
              <a:off x="3303" y="2901"/>
              <a:ext cx="1" cy="78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443" name="Oval 126"/>
            <p:cNvSpPr>
              <a:spLocks noChangeArrowheads="1"/>
            </p:cNvSpPr>
            <p:nvPr/>
          </p:nvSpPr>
          <p:spPr bwMode="auto">
            <a:xfrm>
              <a:off x="3759" y="3297"/>
              <a:ext cx="132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44" name="Freeform 127"/>
            <p:cNvSpPr>
              <a:spLocks/>
            </p:cNvSpPr>
            <p:nvPr/>
          </p:nvSpPr>
          <p:spPr bwMode="auto">
            <a:xfrm>
              <a:off x="3855" y="3303"/>
              <a:ext cx="396" cy="150"/>
            </a:xfrm>
            <a:custGeom>
              <a:avLst/>
              <a:gdLst>
                <a:gd name="T0" fmla="*/ 0 w 66"/>
                <a:gd name="T1" fmla="*/ 0 h 25"/>
                <a:gd name="T2" fmla="*/ 348 w 66"/>
                <a:gd name="T3" fmla="*/ 0 h 25"/>
                <a:gd name="T4" fmla="*/ 396 w 66"/>
                <a:gd name="T5" fmla="*/ 150 h 25"/>
                <a:gd name="T6" fmla="*/ 0 w 66"/>
                <a:gd name="T7" fmla="*/ 144 h 25"/>
                <a:gd name="T8" fmla="*/ 0 w 66"/>
                <a:gd name="T9" fmla="*/ 0 h 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6"/>
                <a:gd name="T16" fmla="*/ 0 h 25"/>
                <a:gd name="T17" fmla="*/ 66 w 66"/>
                <a:gd name="T18" fmla="*/ 25 h 2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6" h="25">
                  <a:moveTo>
                    <a:pt x="0" y="0"/>
                  </a:moveTo>
                  <a:lnTo>
                    <a:pt x="58" y="0"/>
                  </a:lnTo>
                  <a:lnTo>
                    <a:pt x="66" y="25"/>
                  </a:lnTo>
                  <a:lnTo>
                    <a:pt x="0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45" name="Freeform 128"/>
            <p:cNvSpPr>
              <a:spLocks/>
            </p:cNvSpPr>
            <p:nvPr/>
          </p:nvSpPr>
          <p:spPr bwMode="auto">
            <a:xfrm>
              <a:off x="3783" y="3141"/>
              <a:ext cx="246" cy="306"/>
            </a:xfrm>
            <a:custGeom>
              <a:avLst/>
              <a:gdLst>
                <a:gd name="T0" fmla="*/ 36 w 41"/>
                <a:gd name="T1" fmla="*/ 0 h 51"/>
                <a:gd name="T2" fmla="*/ 0 w 41"/>
                <a:gd name="T3" fmla="*/ 138 h 51"/>
                <a:gd name="T4" fmla="*/ 42 w 41"/>
                <a:gd name="T5" fmla="*/ 198 h 51"/>
                <a:gd name="T6" fmla="*/ 72 w 41"/>
                <a:gd name="T7" fmla="*/ 306 h 51"/>
                <a:gd name="T8" fmla="*/ 216 w 41"/>
                <a:gd name="T9" fmla="*/ 306 h 51"/>
                <a:gd name="T10" fmla="*/ 246 w 41"/>
                <a:gd name="T11" fmla="*/ 162 h 51"/>
                <a:gd name="T12" fmla="*/ 150 w 41"/>
                <a:gd name="T13" fmla="*/ 0 h 51"/>
                <a:gd name="T14" fmla="*/ 36 w 41"/>
                <a:gd name="T15" fmla="*/ 0 h 5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1"/>
                <a:gd name="T25" fmla="*/ 0 h 51"/>
                <a:gd name="T26" fmla="*/ 41 w 41"/>
                <a:gd name="T27" fmla="*/ 51 h 51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1" h="51">
                  <a:moveTo>
                    <a:pt x="6" y="0"/>
                  </a:moveTo>
                  <a:lnTo>
                    <a:pt x="0" y="23"/>
                  </a:lnTo>
                  <a:lnTo>
                    <a:pt x="7" y="33"/>
                  </a:lnTo>
                  <a:lnTo>
                    <a:pt x="12" y="51"/>
                  </a:lnTo>
                  <a:lnTo>
                    <a:pt x="36" y="51"/>
                  </a:lnTo>
                  <a:lnTo>
                    <a:pt x="41" y="27"/>
                  </a:lnTo>
                  <a:cubicBezTo>
                    <a:pt x="39" y="17"/>
                    <a:pt x="33" y="2"/>
                    <a:pt x="25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46" name="Line 129"/>
            <p:cNvSpPr>
              <a:spLocks noChangeShapeType="1"/>
            </p:cNvSpPr>
            <p:nvPr/>
          </p:nvSpPr>
          <p:spPr bwMode="auto">
            <a:xfrm>
              <a:off x="3759" y="3285"/>
              <a:ext cx="1" cy="180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447" name="Freeform 130"/>
            <p:cNvSpPr>
              <a:spLocks/>
            </p:cNvSpPr>
            <p:nvPr/>
          </p:nvSpPr>
          <p:spPr bwMode="auto">
            <a:xfrm>
              <a:off x="3813" y="3165"/>
              <a:ext cx="180" cy="138"/>
            </a:xfrm>
            <a:custGeom>
              <a:avLst/>
              <a:gdLst>
                <a:gd name="T0" fmla="*/ 24 w 30"/>
                <a:gd name="T1" fmla="*/ 0 h 23"/>
                <a:gd name="T2" fmla="*/ 0 w 30"/>
                <a:gd name="T3" fmla="*/ 102 h 23"/>
                <a:gd name="T4" fmla="*/ 48 w 30"/>
                <a:gd name="T5" fmla="*/ 138 h 23"/>
                <a:gd name="T6" fmla="*/ 144 w 30"/>
                <a:gd name="T7" fmla="*/ 138 h 23"/>
                <a:gd name="T8" fmla="*/ 180 w 30"/>
                <a:gd name="T9" fmla="*/ 138 h 23"/>
                <a:gd name="T10" fmla="*/ 114 w 30"/>
                <a:gd name="T11" fmla="*/ 0 h 23"/>
                <a:gd name="T12" fmla="*/ 24 w 30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0"/>
                <a:gd name="T22" fmla="*/ 0 h 23"/>
                <a:gd name="T23" fmla="*/ 30 w 30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0" h="23">
                  <a:moveTo>
                    <a:pt x="4" y="0"/>
                  </a:moveTo>
                  <a:lnTo>
                    <a:pt x="0" y="17"/>
                  </a:lnTo>
                  <a:lnTo>
                    <a:pt x="8" y="23"/>
                  </a:lnTo>
                  <a:lnTo>
                    <a:pt x="24" y="23"/>
                  </a:lnTo>
                  <a:lnTo>
                    <a:pt x="30" y="23"/>
                  </a:lnTo>
                  <a:cubicBezTo>
                    <a:pt x="27" y="14"/>
                    <a:pt x="23" y="2"/>
                    <a:pt x="19" y="0"/>
                  </a:cubicBezTo>
                  <a:lnTo>
                    <a:pt x="4" y="0"/>
                  </a:lnTo>
                  <a:close/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48" name="Oval 131"/>
            <p:cNvSpPr>
              <a:spLocks noChangeArrowheads="1"/>
            </p:cNvSpPr>
            <p:nvPr/>
          </p:nvSpPr>
          <p:spPr bwMode="auto">
            <a:xfrm>
              <a:off x="4077" y="3375"/>
              <a:ext cx="180" cy="180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49" name="Oval 132"/>
            <p:cNvSpPr>
              <a:spLocks noChangeArrowheads="1"/>
            </p:cNvSpPr>
            <p:nvPr/>
          </p:nvSpPr>
          <p:spPr bwMode="auto">
            <a:xfrm>
              <a:off x="3735" y="3339"/>
              <a:ext cx="210" cy="216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50" name="Freeform 133"/>
            <p:cNvSpPr>
              <a:spLocks/>
            </p:cNvSpPr>
            <p:nvPr/>
          </p:nvSpPr>
          <p:spPr bwMode="auto">
            <a:xfrm>
              <a:off x="3495" y="3351"/>
              <a:ext cx="222" cy="174"/>
            </a:xfrm>
            <a:custGeom>
              <a:avLst/>
              <a:gdLst>
                <a:gd name="T0" fmla="*/ 0 w 37"/>
                <a:gd name="T1" fmla="*/ 174 h 29"/>
                <a:gd name="T2" fmla="*/ 12 w 37"/>
                <a:gd name="T3" fmla="*/ 156 h 29"/>
                <a:gd name="T4" fmla="*/ 12 w 37"/>
                <a:gd name="T5" fmla="*/ 54 h 29"/>
                <a:gd name="T6" fmla="*/ 78 w 37"/>
                <a:gd name="T7" fmla="*/ 0 h 29"/>
                <a:gd name="T8" fmla="*/ 222 w 37"/>
                <a:gd name="T9" fmla="*/ 0 h 29"/>
                <a:gd name="T10" fmla="*/ 222 w 37"/>
                <a:gd name="T11" fmla="*/ 174 h 29"/>
                <a:gd name="T12" fmla="*/ 0 w 37"/>
                <a:gd name="T13" fmla="*/ 174 h 2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7"/>
                <a:gd name="T22" fmla="*/ 0 h 29"/>
                <a:gd name="T23" fmla="*/ 37 w 37"/>
                <a:gd name="T24" fmla="*/ 29 h 2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7" h="29">
                  <a:moveTo>
                    <a:pt x="0" y="29"/>
                  </a:moveTo>
                  <a:lnTo>
                    <a:pt x="2" y="26"/>
                  </a:lnTo>
                  <a:lnTo>
                    <a:pt x="2" y="9"/>
                  </a:lnTo>
                  <a:lnTo>
                    <a:pt x="13" y="0"/>
                  </a:lnTo>
                  <a:lnTo>
                    <a:pt x="37" y="0"/>
                  </a:lnTo>
                  <a:lnTo>
                    <a:pt x="37" y="29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51" name="Oval 134"/>
            <p:cNvSpPr>
              <a:spLocks noChangeArrowheads="1"/>
            </p:cNvSpPr>
            <p:nvPr/>
          </p:nvSpPr>
          <p:spPr bwMode="auto">
            <a:xfrm>
              <a:off x="3531" y="3393"/>
              <a:ext cx="162" cy="162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sp>
        <p:nvSpPr>
          <p:cNvPr id="13317" name="Titel 118"/>
          <p:cNvSpPr>
            <a:spLocks noGrp="1"/>
          </p:cNvSpPr>
          <p:nvPr>
            <p:ph type="title"/>
          </p:nvPr>
        </p:nvSpPr>
        <p:spPr>
          <a:xfrm>
            <a:off x="233363" y="1676400"/>
            <a:ext cx="2847975" cy="381000"/>
          </a:xfrm>
        </p:spPr>
        <p:txBody>
          <a:bodyPr/>
          <a:lstStyle/>
          <a:p>
            <a:pPr eaLnBrk="1" hangingPunct="1"/>
            <a:r>
              <a:rPr lang="de-DE" b="1" dirty="0">
                <a:latin typeface="Arial" charset="0"/>
                <a:cs typeface="Arial" charset="0"/>
              </a:rPr>
              <a:t>Seilsysteme</a:t>
            </a:r>
          </a:p>
        </p:txBody>
      </p:sp>
      <p:grpSp>
        <p:nvGrpSpPr>
          <p:cNvPr id="13318" name="Group 5"/>
          <p:cNvGrpSpPr>
            <a:grpSpLocks noChangeAspect="1"/>
          </p:cNvGrpSpPr>
          <p:nvPr/>
        </p:nvGrpSpPr>
        <p:grpSpPr bwMode="auto">
          <a:xfrm>
            <a:off x="366713" y="2162175"/>
            <a:ext cx="1485900" cy="1571625"/>
            <a:chOff x="231" y="1362"/>
            <a:chExt cx="936" cy="990"/>
          </a:xfrm>
        </p:grpSpPr>
        <p:sp>
          <p:nvSpPr>
            <p:cNvPr id="13407" name="Freeform 6"/>
            <p:cNvSpPr>
              <a:spLocks/>
            </p:cNvSpPr>
            <p:nvPr/>
          </p:nvSpPr>
          <p:spPr bwMode="auto">
            <a:xfrm>
              <a:off x="801" y="1914"/>
              <a:ext cx="174" cy="276"/>
            </a:xfrm>
            <a:custGeom>
              <a:avLst/>
              <a:gdLst>
                <a:gd name="T0" fmla="*/ 12 w 29"/>
                <a:gd name="T1" fmla="*/ 0 h 46"/>
                <a:gd name="T2" fmla="*/ 162 w 29"/>
                <a:gd name="T3" fmla="*/ 0 h 46"/>
                <a:gd name="T4" fmla="*/ 174 w 29"/>
                <a:gd name="T5" fmla="*/ 12 h 46"/>
                <a:gd name="T6" fmla="*/ 174 w 29"/>
                <a:gd name="T7" fmla="*/ 264 h 46"/>
                <a:gd name="T8" fmla="*/ 162 w 29"/>
                <a:gd name="T9" fmla="*/ 276 h 46"/>
                <a:gd name="T10" fmla="*/ 12 w 29"/>
                <a:gd name="T11" fmla="*/ 276 h 46"/>
                <a:gd name="T12" fmla="*/ 0 w 29"/>
                <a:gd name="T13" fmla="*/ 264 h 46"/>
                <a:gd name="T14" fmla="*/ 0 w 29"/>
                <a:gd name="T15" fmla="*/ 12 h 46"/>
                <a:gd name="T16" fmla="*/ 12 w 29"/>
                <a:gd name="T17" fmla="*/ 0 h 4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9"/>
                <a:gd name="T28" fmla="*/ 0 h 46"/>
                <a:gd name="T29" fmla="*/ 29 w 29"/>
                <a:gd name="T30" fmla="*/ 46 h 4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9" h="46">
                  <a:moveTo>
                    <a:pt x="2" y="0"/>
                  </a:moveTo>
                  <a:lnTo>
                    <a:pt x="27" y="0"/>
                  </a:lnTo>
                  <a:cubicBezTo>
                    <a:pt x="28" y="0"/>
                    <a:pt x="29" y="1"/>
                    <a:pt x="29" y="2"/>
                  </a:cubicBezTo>
                  <a:lnTo>
                    <a:pt x="29" y="44"/>
                  </a:lnTo>
                  <a:cubicBezTo>
                    <a:pt x="29" y="45"/>
                    <a:pt x="28" y="46"/>
                    <a:pt x="27" y="46"/>
                  </a:cubicBezTo>
                  <a:lnTo>
                    <a:pt x="2" y="46"/>
                  </a:lnTo>
                  <a:cubicBezTo>
                    <a:pt x="1" y="46"/>
                    <a:pt x="0" y="45"/>
                    <a:pt x="0" y="44"/>
                  </a:cubicBezTo>
                  <a:lnTo>
                    <a:pt x="0" y="2"/>
                  </a:lnTo>
                  <a:cubicBezTo>
                    <a:pt x="0" y="1"/>
                    <a:pt x="1" y="0"/>
                    <a:pt x="2" y="0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08" name="Oval 7"/>
            <p:cNvSpPr>
              <a:spLocks noChangeArrowheads="1"/>
            </p:cNvSpPr>
            <p:nvPr/>
          </p:nvSpPr>
          <p:spPr bwMode="auto">
            <a:xfrm>
              <a:off x="1011" y="2082"/>
              <a:ext cx="132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09" name="Line 8"/>
            <p:cNvSpPr>
              <a:spLocks noChangeShapeType="1"/>
            </p:cNvSpPr>
            <p:nvPr/>
          </p:nvSpPr>
          <p:spPr bwMode="auto">
            <a:xfrm>
              <a:off x="1023" y="1362"/>
              <a:ext cx="102" cy="792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410" name="Oval 9"/>
            <p:cNvSpPr>
              <a:spLocks noChangeArrowheads="1"/>
            </p:cNvSpPr>
            <p:nvPr/>
          </p:nvSpPr>
          <p:spPr bwMode="auto">
            <a:xfrm>
              <a:off x="993" y="2088"/>
              <a:ext cx="132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11" name="Rectangle 10"/>
            <p:cNvSpPr>
              <a:spLocks noChangeArrowheads="1"/>
            </p:cNvSpPr>
            <p:nvPr/>
          </p:nvSpPr>
          <p:spPr bwMode="auto">
            <a:xfrm>
              <a:off x="783" y="2184"/>
              <a:ext cx="384" cy="96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12" name="Freeform 11"/>
            <p:cNvSpPr>
              <a:spLocks/>
            </p:cNvSpPr>
            <p:nvPr/>
          </p:nvSpPr>
          <p:spPr bwMode="auto">
            <a:xfrm>
              <a:off x="993" y="1362"/>
              <a:ext cx="60" cy="822"/>
            </a:xfrm>
            <a:custGeom>
              <a:avLst/>
              <a:gdLst>
                <a:gd name="T0" fmla="*/ 0 w 10"/>
                <a:gd name="T1" fmla="*/ 822 h 137"/>
                <a:gd name="T2" fmla="*/ 0 w 10"/>
                <a:gd name="T3" fmla="*/ 0 h 137"/>
                <a:gd name="T4" fmla="*/ 36 w 10"/>
                <a:gd name="T5" fmla="*/ 0 h 137"/>
                <a:gd name="T6" fmla="*/ 60 w 10"/>
                <a:gd name="T7" fmla="*/ 822 h 137"/>
                <a:gd name="T8" fmla="*/ 0 w 10"/>
                <a:gd name="T9" fmla="*/ 822 h 13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"/>
                <a:gd name="T16" fmla="*/ 0 h 137"/>
                <a:gd name="T17" fmla="*/ 10 w 10"/>
                <a:gd name="T18" fmla="*/ 137 h 13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" h="137">
                  <a:moveTo>
                    <a:pt x="0" y="137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10" y="137"/>
                  </a:lnTo>
                  <a:lnTo>
                    <a:pt x="0" y="137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13" name="Oval 12"/>
            <p:cNvSpPr>
              <a:spLocks noChangeArrowheads="1"/>
            </p:cNvSpPr>
            <p:nvPr/>
          </p:nvSpPr>
          <p:spPr bwMode="auto">
            <a:xfrm>
              <a:off x="897" y="2214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14" name="Line 13"/>
            <p:cNvSpPr>
              <a:spLocks noChangeShapeType="1"/>
            </p:cNvSpPr>
            <p:nvPr/>
          </p:nvSpPr>
          <p:spPr bwMode="auto">
            <a:xfrm>
              <a:off x="1029" y="1362"/>
              <a:ext cx="114" cy="786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415" name="Freeform 14"/>
            <p:cNvSpPr>
              <a:spLocks/>
            </p:cNvSpPr>
            <p:nvPr/>
          </p:nvSpPr>
          <p:spPr bwMode="auto">
            <a:xfrm>
              <a:off x="837" y="1968"/>
              <a:ext cx="96" cy="144"/>
            </a:xfrm>
            <a:custGeom>
              <a:avLst/>
              <a:gdLst>
                <a:gd name="T0" fmla="*/ 6 w 16"/>
                <a:gd name="T1" fmla="*/ 0 h 24"/>
                <a:gd name="T2" fmla="*/ 90 w 16"/>
                <a:gd name="T3" fmla="*/ 0 h 24"/>
                <a:gd name="T4" fmla="*/ 96 w 16"/>
                <a:gd name="T5" fmla="*/ 12 h 24"/>
                <a:gd name="T6" fmla="*/ 96 w 16"/>
                <a:gd name="T7" fmla="*/ 138 h 24"/>
                <a:gd name="T8" fmla="*/ 90 w 16"/>
                <a:gd name="T9" fmla="*/ 144 h 24"/>
                <a:gd name="T10" fmla="*/ 6 w 16"/>
                <a:gd name="T11" fmla="*/ 144 h 24"/>
                <a:gd name="T12" fmla="*/ 0 w 16"/>
                <a:gd name="T13" fmla="*/ 138 h 24"/>
                <a:gd name="T14" fmla="*/ 0 w 16"/>
                <a:gd name="T15" fmla="*/ 12 h 24"/>
                <a:gd name="T16" fmla="*/ 6 w 16"/>
                <a:gd name="T17" fmla="*/ 0 h 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6"/>
                <a:gd name="T28" fmla="*/ 0 h 24"/>
                <a:gd name="T29" fmla="*/ 16 w 16"/>
                <a:gd name="T30" fmla="*/ 24 h 2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6" h="24">
                  <a:moveTo>
                    <a:pt x="1" y="0"/>
                  </a:moveTo>
                  <a:lnTo>
                    <a:pt x="15" y="0"/>
                  </a:lnTo>
                  <a:cubicBezTo>
                    <a:pt x="16" y="0"/>
                    <a:pt x="16" y="1"/>
                    <a:pt x="16" y="2"/>
                  </a:cubicBezTo>
                  <a:lnTo>
                    <a:pt x="16" y="23"/>
                  </a:lnTo>
                  <a:cubicBezTo>
                    <a:pt x="16" y="24"/>
                    <a:pt x="16" y="24"/>
                    <a:pt x="15" y="24"/>
                  </a:cubicBezTo>
                  <a:lnTo>
                    <a:pt x="1" y="24"/>
                  </a:lnTo>
                  <a:cubicBezTo>
                    <a:pt x="0" y="24"/>
                    <a:pt x="0" y="24"/>
                    <a:pt x="0" y="23"/>
                  </a:cubicBezTo>
                  <a:lnTo>
                    <a:pt x="0" y="2"/>
                  </a:lnTo>
                  <a:cubicBezTo>
                    <a:pt x="0" y="1"/>
                    <a:pt x="0" y="0"/>
                    <a:pt x="1" y="0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16" name="Freeform 15"/>
            <p:cNvSpPr>
              <a:spLocks/>
            </p:cNvSpPr>
            <p:nvPr/>
          </p:nvSpPr>
          <p:spPr bwMode="auto">
            <a:xfrm>
              <a:off x="675" y="1548"/>
              <a:ext cx="42" cy="42"/>
            </a:xfrm>
            <a:custGeom>
              <a:avLst/>
              <a:gdLst>
                <a:gd name="T0" fmla="*/ 12 w 7"/>
                <a:gd name="T1" fmla="*/ 6 h 7"/>
                <a:gd name="T2" fmla="*/ 0 w 7"/>
                <a:gd name="T3" fmla="*/ 42 h 7"/>
                <a:gd name="T4" fmla="*/ 42 w 7"/>
                <a:gd name="T5" fmla="*/ 42 h 7"/>
                <a:gd name="T6" fmla="*/ 30 w 7"/>
                <a:gd name="T7" fmla="*/ 0 h 7"/>
                <a:gd name="T8" fmla="*/ 12 w 7"/>
                <a:gd name="T9" fmla="*/ 6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"/>
                <a:gd name="T16" fmla="*/ 0 h 7"/>
                <a:gd name="T17" fmla="*/ 7 w 7"/>
                <a:gd name="T18" fmla="*/ 7 h 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" h="7">
                  <a:moveTo>
                    <a:pt x="2" y="1"/>
                  </a:moveTo>
                  <a:lnTo>
                    <a:pt x="0" y="7"/>
                  </a:lnTo>
                  <a:lnTo>
                    <a:pt x="7" y="7"/>
                  </a:lnTo>
                  <a:lnTo>
                    <a:pt x="5" y="0"/>
                  </a:lnTo>
                  <a:lnTo>
                    <a:pt x="2" y="1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17" name="Line 16"/>
            <p:cNvSpPr>
              <a:spLocks noChangeShapeType="1"/>
            </p:cNvSpPr>
            <p:nvPr/>
          </p:nvSpPr>
          <p:spPr bwMode="auto">
            <a:xfrm flipV="1">
              <a:off x="771" y="1362"/>
              <a:ext cx="222" cy="126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418" name="Freeform 17"/>
            <p:cNvSpPr>
              <a:spLocks/>
            </p:cNvSpPr>
            <p:nvPr/>
          </p:nvSpPr>
          <p:spPr bwMode="auto">
            <a:xfrm>
              <a:off x="729" y="1440"/>
              <a:ext cx="48" cy="36"/>
            </a:xfrm>
            <a:custGeom>
              <a:avLst/>
              <a:gdLst>
                <a:gd name="T0" fmla="*/ 0 w 8"/>
                <a:gd name="T1" fmla="*/ 12 h 6"/>
                <a:gd name="T2" fmla="*/ 36 w 8"/>
                <a:gd name="T3" fmla="*/ 0 h 6"/>
                <a:gd name="T4" fmla="*/ 48 w 8"/>
                <a:gd name="T5" fmla="*/ 24 h 6"/>
                <a:gd name="T6" fmla="*/ 6 w 8"/>
                <a:gd name="T7" fmla="*/ 36 h 6"/>
                <a:gd name="T8" fmla="*/ 0 w 8"/>
                <a:gd name="T9" fmla="*/ 12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"/>
                <a:gd name="T16" fmla="*/ 0 h 6"/>
                <a:gd name="T17" fmla="*/ 8 w 8"/>
                <a:gd name="T18" fmla="*/ 6 h 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" h="6">
                  <a:moveTo>
                    <a:pt x="0" y="2"/>
                  </a:moveTo>
                  <a:lnTo>
                    <a:pt x="6" y="0"/>
                  </a:lnTo>
                  <a:lnTo>
                    <a:pt x="8" y="4"/>
                  </a:lnTo>
                  <a:lnTo>
                    <a:pt x="1" y="6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19" name="Freeform 18"/>
            <p:cNvSpPr>
              <a:spLocks/>
            </p:cNvSpPr>
            <p:nvPr/>
          </p:nvSpPr>
          <p:spPr bwMode="auto">
            <a:xfrm>
              <a:off x="585" y="1494"/>
              <a:ext cx="54" cy="42"/>
            </a:xfrm>
            <a:custGeom>
              <a:avLst/>
              <a:gdLst>
                <a:gd name="T0" fmla="*/ 0 w 9"/>
                <a:gd name="T1" fmla="*/ 18 h 7"/>
                <a:gd name="T2" fmla="*/ 42 w 9"/>
                <a:gd name="T3" fmla="*/ 0 h 7"/>
                <a:gd name="T4" fmla="*/ 54 w 9"/>
                <a:gd name="T5" fmla="*/ 24 h 7"/>
                <a:gd name="T6" fmla="*/ 12 w 9"/>
                <a:gd name="T7" fmla="*/ 42 h 7"/>
                <a:gd name="T8" fmla="*/ 0 w 9"/>
                <a:gd name="T9" fmla="*/ 18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"/>
                <a:gd name="T16" fmla="*/ 0 h 7"/>
                <a:gd name="T17" fmla="*/ 9 w 9"/>
                <a:gd name="T18" fmla="*/ 7 h 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" h="7">
                  <a:moveTo>
                    <a:pt x="0" y="3"/>
                  </a:moveTo>
                  <a:lnTo>
                    <a:pt x="7" y="0"/>
                  </a:lnTo>
                  <a:lnTo>
                    <a:pt x="9" y="4"/>
                  </a:lnTo>
                  <a:lnTo>
                    <a:pt x="2" y="7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20" name="Line 19"/>
            <p:cNvSpPr>
              <a:spLocks noChangeShapeType="1"/>
            </p:cNvSpPr>
            <p:nvPr/>
          </p:nvSpPr>
          <p:spPr bwMode="auto">
            <a:xfrm flipV="1">
              <a:off x="231" y="1362"/>
              <a:ext cx="762" cy="306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421" name="Freeform 20"/>
            <p:cNvSpPr>
              <a:spLocks/>
            </p:cNvSpPr>
            <p:nvPr/>
          </p:nvSpPr>
          <p:spPr bwMode="auto">
            <a:xfrm>
              <a:off x="615" y="1470"/>
              <a:ext cx="150" cy="90"/>
            </a:xfrm>
            <a:custGeom>
              <a:avLst/>
              <a:gdLst>
                <a:gd name="T0" fmla="*/ 0 w 25"/>
                <a:gd name="T1" fmla="*/ 60 h 15"/>
                <a:gd name="T2" fmla="*/ 144 w 25"/>
                <a:gd name="T3" fmla="*/ 0 h 15"/>
                <a:gd name="T4" fmla="*/ 150 w 25"/>
                <a:gd name="T5" fmla="*/ 36 h 15"/>
                <a:gd name="T6" fmla="*/ 78 w 25"/>
                <a:gd name="T7" fmla="*/ 84 h 15"/>
                <a:gd name="T8" fmla="*/ 12 w 25"/>
                <a:gd name="T9" fmla="*/ 90 h 15"/>
                <a:gd name="T10" fmla="*/ 0 w 25"/>
                <a:gd name="T11" fmla="*/ 60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"/>
                <a:gd name="T19" fmla="*/ 0 h 15"/>
                <a:gd name="T20" fmla="*/ 25 w 25"/>
                <a:gd name="T21" fmla="*/ 15 h 1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" h="15">
                  <a:moveTo>
                    <a:pt x="0" y="10"/>
                  </a:moveTo>
                  <a:lnTo>
                    <a:pt x="24" y="0"/>
                  </a:lnTo>
                  <a:lnTo>
                    <a:pt x="25" y="6"/>
                  </a:lnTo>
                  <a:lnTo>
                    <a:pt x="13" y="14"/>
                  </a:lnTo>
                  <a:lnTo>
                    <a:pt x="2" y="15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22" name="Oval 21"/>
            <p:cNvSpPr>
              <a:spLocks noChangeArrowheads="1"/>
            </p:cNvSpPr>
            <p:nvPr/>
          </p:nvSpPr>
          <p:spPr bwMode="auto">
            <a:xfrm>
              <a:off x="723" y="1440"/>
              <a:ext cx="18" cy="1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23" name="Oval 22"/>
            <p:cNvSpPr>
              <a:spLocks noChangeArrowheads="1"/>
            </p:cNvSpPr>
            <p:nvPr/>
          </p:nvSpPr>
          <p:spPr bwMode="auto">
            <a:xfrm>
              <a:off x="579" y="1494"/>
              <a:ext cx="18" cy="1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24" name="Oval 23"/>
            <p:cNvSpPr>
              <a:spLocks noChangeArrowheads="1"/>
            </p:cNvSpPr>
            <p:nvPr/>
          </p:nvSpPr>
          <p:spPr bwMode="auto">
            <a:xfrm>
              <a:off x="747" y="1428"/>
              <a:ext cx="18" cy="1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25" name="Oval 24"/>
            <p:cNvSpPr>
              <a:spLocks noChangeArrowheads="1"/>
            </p:cNvSpPr>
            <p:nvPr/>
          </p:nvSpPr>
          <p:spPr bwMode="auto">
            <a:xfrm>
              <a:off x="609" y="1482"/>
              <a:ext cx="18" cy="24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26" name="Line 25"/>
            <p:cNvSpPr>
              <a:spLocks noChangeShapeType="1"/>
            </p:cNvSpPr>
            <p:nvPr/>
          </p:nvSpPr>
          <p:spPr bwMode="auto">
            <a:xfrm>
              <a:off x="693" y="1590"/>
              <a:ext cx="1" cy="78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13319" name="Group 28"/>
          <p:cNvGrpSpPr>
            <a:grpSpLocks noChangeAspect="1"/>
          </p:cNvGrpSpPr>
          <p:nvPr/>
        </p:nvGrpSpPr>
        <p:grpSpPr bwMode="auto">
          <a:xfrm>
            <a:off x="2509838" y="2162175"/>
            <a:ext cx="1885950" cy="1571625"/>
            <a:chOff x="1581" y="1362"/>
            <a:chExt cx="1188" cy="990"/>
          </a:xfrm>
        </p:grpSpPr>
        <p:sp>
          <p:nvSpPr>
            <p:cNvPr id="13385" name="Freeform 29"/>
            <p:cNvSpPr>
              <a:spLocks/>
            </p:cNvSpPr>
            <p:nvPr/>
          </p:nvSpPr>
          <p:spPr bwMode="auto">
            <a:xfrm>
              <a:off x="2343" y="1362"/>
              <a:ext cx="66" cy="798"/>
            </a:xfrm>
            <a:custGeom>
              <a:avLst/>
              <a:gdLst>
                <a:gd name="T0" fmla="*/ 0 w 11"/>
                <a:gd name="T1" fmla="*/ 798 h 133"/>
                <a:gd name="T2" fmla="*/ 6 w 11"/>
                <a:gd name="T3" fmla="*/ 0 h 133"/>
                <a:gd name="T4" fmla="*/ 36 w 11"/>
                <a:gd name="T5" fmla="*/ 0 h 133"/>
                <a:gd name="T6" fmla="*/ 66 w 11"/>
                <a:gd name="T7" fmla="*/ 798 h 133"/>
                <a:gd name="T8" fmla="*/ 0 w 11"/>
                <a:gd name="T9" fmla="*/ 798 h 13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"/>
                <a:gd name="T16" fmla="*/ 0 h 133"/>
                <a:gd name="T17" fmla="*/ 11 w 11"/>
                <a:gd name="T18" fmla="*/ 133 h 13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" h="133">
                  <a:moveTo>
                    <a:pt x="0" y="133"/>
                  </a:moveTo>
                  <a:lnTo>
                    <a:pt x="1" y="0"/>
                  </a:lnTo>
                  <a:lnTo>
                    <a:pt x="6" y="0"/>
                  </a:lnTo>
                  <a:lnTo>
                    <a:pt x="11" y="133"/>
                  </a:lnTo>
                  <a:lnTo>
                    <a:pt x="0" y="133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386" name="Freeform 30"/>
            <p:cNvSpPr>
              <a:spLocks/>
            </p:cNvSpPr>
            <p:nvPr/>
          </p:nvSpPr>
          <p:spPr bwMode="auto">
            <a:xfrm>
              <a:off x="2571" y="2106"/>
              <a:ext cx="174" cy="78"/>
            </a:xfrm>
            <a:custGeom>
              <a:avLst/>
              <a:gdLst>
                <a:gd name="T0" fmla="*/ 174 w 29"/>
                <a:gd name="T1" fmla="*/ 0 h 13"/>
                <a:gd name="T2" fmla="*/ 6 w 29"/>
                <a:gd name="T3" fmla="*/ 0 h 13"/>
                <a:gd name="T4" fmla="*/ 0 w 29"/>
                <a:gd name="T5" fmla="*/ 0 h 13"/>
                <a:gd name="T6" fmla="*/ 0 w 29"/>
                <a:gd name="T7" fmla="*/ 78 h 13"/>
                <a:gd name="T8" fmla="*/ 6 w 29"/>
                <a:gd name="T9" fmla="*/ 78 h 13"/>
                <a:gd name="T10" fmla="*/ 174 w 29"/>
                <a:gd name="T11" fmla="*/ 78 h 13"/>
                <a:gd name="T12" fmla="*/ 174 w 29"/>
                <a:gd name="T13" fmla="*/ 78 h 13"/>
                <a:gd name="T14" fmla="*/ 174 w 29"/>
                <a:gd name="T15" fmla="*/ 0 h 13"/>
                <a:gd name="T16" fmla="*/ 174 w 29"/>
                <a:gd name="T17" fmla="*/ 0 h 1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9"/>
                <a:gd name="T28" fmla="*/ 0 h 13"/>
                <a:gd name="T29" fmla="*/ 29 w 29"/>
                <a:gd name="T30" fmla="*/ 13 h 1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9" h="13">
                  <a:moveTo>
                    <a:pt x="29" y="0"/>
                  </a:move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lnTo>
                    <a:pt x="0" y="13"/>
                  </a:lnTo>
                  <a:cubicBezTo>
                    <a:pt x="0" y="13"/>
                    <a:pt x="0" y="13"/>
                    <a:pt x="1" y="13"/>
                  </a:cubicBezTo>
                  <a:lnTo>
                    <a:pt x="29" y="13"/>
                  </a:lnTo>
                  <a:cubicBezTo>
                    <a:pt x="29" y="13"/>
                    <a:pt x="29" y="13"/>
                    <a:pt x="29" y="13"/>
                  </a:cubicBezTo>
                  <a:lnTo>
                    <a:pt x="29" y="0"/>
                  </a:lnTo>
                  <a:cubicBezTo>
                    <a:pt x="29" y="0"/>
                    <a:pt x="29" y="0"/>
                    <a:pt x="29" y="0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387" name="Oval 31"/>
            <p:cNvSpPr>
              <a:spLocks noChangeArrowheads="1"/>
            </p:cNvSpPr>
            <p:nvPr/>
          </p:nvSpPr>
          <p:spPr bwMode="auto">
            <a:xfrm>
              <a:off x="2331" y="2028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388" name="Freeform 32"/>
            <p:cNvSpPr>
              <a:spLocks/>
            </p:cNvSpPr>
            <p:nvPr/>
          </p:nvSpPr>
          <p:spPr bwMode="auto">
            <a:xfrm>
              <a:off x="2025" y="1548"/>
              <a:ext cx="42" cy="42"/>
            </a:xfrm>
            <a:custGeom>
              <a:avLst/>
              <a:gdLst>
                <a:gd name="T0" fmla="*/ 12 w 7"/>
                <a:gd name="T1" fmla="*/ 0 h 7"/>
                <a:gd name="T2" fmla="*/ 0 w 7"/>
                <a:gd name="T3" fmla="*/ 42 h 7"/>
                <a:gd name="T4" fmla="*/ 42 w 7"/>
                <a:gd name="T5" fmla="*/ 42 h 7"/>
                <a:gd name="T6" fmla="*/ 30 w 7"/>
                <a:gd name="T7" fmla="*/ 0 h 7"/>
                <a:gd name="T8" fmla="*/ 12 w 7"/>
                <a:gd name="T9" fmla="*/ 0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"/>
                <a:gd name="T16" fmla="*/ 0 h 7"/>
                <a:gd name="T17" fmla="*/ 7 w 7"/>
                <a:gd name="T18" fmla="*/ 7 h 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" h="7">
                  <a:moveTo>
                    <a:pt x="2" y="0"/>
                  </a:moveTo>
                  <a:lnTo>
                    <a:pt x="0" y="7"/>
                  </a:lnTo>
                  <a:lnTo>
                    <a:pt x="7" y="7"/>
                  </a:lnTo>
                  <a:lnTo>
                    <a:pt x="5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389" name="Line 33"/>
            <p:cNvSpPr>
              <a:spLocks noChangeShapeType="1"/>
            </p:cNvSpPr>
            <p:nvPr/>
          </p:nvSpPr>
          <p:spPr bwMode="auto">
            <a:xfrm flipV="1">
              <a:off x="2121" y="1362"/>
              <a:ext cx="228" cy="126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390" name="Line 34"/>
            <p:cNvSpPr>
              <a:spLocks noChangeShapeType="1"/>
            </p:cNvSpPr>
            <p:nvPr/>
          </p:nvSpPr>
          <p:spPr bwMode="auto">
            <a:xfrm>
              <a:off x="2373" y="1362"/>
              <a:ext cx="60" cy="726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391" name="Freeform 35"/>
            <p:cNvSpPr>
              <a:spLocks/>
            </p:cNvSpPr>
            <p:nvPr/>
          </p:nvSpPr>
          <p:spPr bwMode="auto">
            <a:xfrm>
              <a:off x="2079" y="1440"/>
              <a:ext cx="48" cy="36"/>
            </a:xfrm>
            <a:custGeom>
              <a:avLst/>
              <a:gdLst>
                <a:gd name="T0" fmla="*/ 0 w 8"/>
                <a:gd name="T1" fmla="*/ 12 h 6"/>
                <a:gd name="T2" fmla="*/ 36 w 8"/>
                <a:gd name="T3" fmla="*/ 0 h 6"/>
                <a:gd name="T4" fmla="*/ 48 w 8"/>
                <a:gd name="T5" fmla="*/ 24 h 6"/>
                <a:gd name="T6" fmla="*/ 6 w 8"/>
                <a:gd name="T7" fmla="*/ 36 h 6"/>
                <a:gd name="T8" fmla="*/ 0 w 8"/>
                <a:gd name="T9" fmla="*/ 12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"/>
                <a:gd name="T16" fmla="*/ 0 h 6"/>
                <a:gd name="T17" fmla="*/ 8 w 8"/>
                <a:gd name="T18" fmla="*/ 6 h 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" h="6">
                  <a:moveTo>
                    <a:pt x="0" y="2"/>
                  </a:moveTo>
                  <a:lnTo>
                    <a:pt x="6" y="0"/>
                  </a:lnTo>
                  <a:lnTo>
                    <a:pt x="8" y="4"/>
                  </a:lnTo>
                  <a:lnTo>
                    <a:pt x="1" y="6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392" name="Freeform 36"/>
            <p:cNvSpPr>
              <a:spLocks/>
            </p:cNvSpPr>
            <p:nvPr/>
          </p:nvSpPr>
          <p:spPr bwMode="auto">
            <a:xfrm>
              <a:off x="1935" y="1494"/>
              <a:ext cx="54" cy="42"/>
            </a:xfrm>
            <a:custGeom>
              <a:avLst/>
              <a:gdLst>
                <a:gd name="T0" fmla="*/ 0 w 9"/>
                <a:gd name="T1" fmla="*/ 18 h 7"/>
                <a:gd name="T2" fmla="*/ 42 w 9"/>
                <a:gd name="T3" fmla="*/ 0 h 7"/>
                <a:gd name="T4" fmla="*/ 54 w 9"/>
                <a:gd name="T5" fmla="*/ 24 h 7"/>
                <a:gd name="T6" fmla="*/ 12 w 9"/>
                <a:gd name="T7" fmla="*/ 42 h 7"/>
                <a:gd name="T8" fmla="*/ 0 w 9"/>
                <a:gd name="T9" fmla="*/ 18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"/>
                <a:gd name="T16" fmla="*/ 0 h 7"/>
                <a:gd name="T17" fmla="*/ 9 w 9"/>
                <a:gd name="T18" fmla="*/ 7 h 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" h="7">
                  <a:moveTo>
                    <a:pt x="0" y="3"/>
                  </a:moveTo>
                  <a:lnTo>
                    <a:pt x="7" y="0"/>
                  </a:lnTo>
                  <a:lnTo>
                    <a:pt x="9" y="4"/>
                  </a:lnTo>
                  <a:lnTo>
                    <a:pt x="2" y="7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393" name="Oval 37"/>
            <p:cNvSpPr>
              <a:spLocks noChangeArrowheads="1"/>
            </p:cNvSpPr>
            <p:nvPr/>
          </p:nvSpPr>
          <p:spPr bwMode="auto">
            <a:xfrm>
              <a:off x="2307" y="2028"/>
              <a:ext cx="126" cy="126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394" name="Rectangle 38"/>
            <p:cNvSpPr>
              <a:spLocks noChangeArrowheads="1"/>
            </p:cNvSpPr>
            <p:nvPr/>
          </p:nvSpPr>
          <p:spPr bwMode="auto">
            <a:xfrm>
              <a:off x="2181" y="2184"/>
              <a:ext cx="588" cy="96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395" name="Oval 39"/>
            <p:cNvSpPr>
              <a:spLocks noChangeArrowheads="1"/>
            </p:cNvSpPr>
            <p:nvPr/>
          </p:nvSpPr>
          <p:spPr bwMode="auto">
            <a:xfrm>
              <a:off x="2412" y="2214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396" name="Oval 40"/>
            <p:cNvSpPr>
              <a:spLocks noChangeArrowheads="1"/>
            </p:cNvSpPr>
            <p:nvPr/>
          </p:nvSpPr>
          <p:spPr bwMode="auto">
            <a:xfrm>
              <a:off x="2256" y="2214"/>
              <a:ext cx="132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397" name="Line 41"/>
            <p:cNvSpPr>
              <a:spLocks noChangeShapeType="1"/>
            </p:cNvSpPr>
            <p:nvPr/>
          </p:nvSpPr>
          <p:spPr bwMode="auto">
            <a:xfrm flipV="1">
              <a:off x="1581" y="1362"/>
              <a:ext cx="768" cy="306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398" name="Line 42"/>
            <p:cNvSpPr>
              <a:spLocks noChangeShapeType="1"/>
            </p:cNvSpPr>
            <p:nvPr/>
          </p:nvSpPr>
          <p:spPr bwMode="auto">
            <a:xfrm>
              <a:off x="2379" y="1362"/>
              <a:ext cx="90" cy="732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399" name="Freeform 43"/>
            <p:cNvSpPr>
              <a:spLocks/>
            </p:cNvSpPr>
            <p:nvPr/>
          </p:nvSpPr>
          <p:spPr bwMode="auto">
            <a:xfrm>
              <a:off x="1965" y="1470"/>
              <a:ext cx="156" cy="90"/>
            </a:xfrm>
            <a:custGeom>
              <a:avLst/>
              <a:gdLst>
                <a:gd name="T0" fmla="*/ 0 w 26"/>
                <a:gd name="T1" fmla="*/ 60 h 15"/>
                <a:gd name="T2" fmla="*/ 144 w 26"/>
                <a:gd name="T3" fmla="*/ 0 h 15"/>
                <a:gd name="T4" fmla="*/ 156 w 26"/>
                <a:gd name="T5" fmla="*/ 36 h 15"/>
                <a:gd name="T6" fmla="*/ 78 w 26"/>
                <a:gd name="T7" fmla="*/ 84 h 15"/>
                <a:gd name="T8" fmla="*/ 12 w 26"/>
                <a:gd name="T9" fmla="*/ 90 h 15"/>
                <a:gd name="T10" fmla="*/ 0 w 26"/>
                <a:gd name="T11" fmla="*/ 60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6"/>
                <a:gd name="T19" fmla="*/ 0 h 15"/>
                <a:gd name="T20" fmla="*/ 26 w 26"/>
                <a:gd name="T21" fmla="*/ 15 h 1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6" h="15">
                  <a:moveTo>
                    <a:pt x="0" y="10"/>
                  </a:moveTo>
                  <a:lnTo>
                    <a:pt x="24" y="0"/>
                  </a:lnTo>
                  <a:lnTo>
                    <a:pt x="26" y="6"/>
                  </a:lnTo>
                  <a:lnTo>
                    <a:pt x="13" y="14"/>
                  </a:lnTo>
                  <a:lnTo>
                    <a:pt x="2" y="15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00" name="Oval 44"/>
            <p:cNvSpPr>
              <a:spLocks noChangeArrowheads="1"/>
            </p:cNvSpPr>
            <p:nvPr/>
          </p:nvSpPr>
          <p:spPr bwMode="auto">
            <a:xfrm>
              <a:off x="2073" y="1440"/>
              <a:ext cx="18" cy="1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01" name="Oval 45"/>
            <p:cNvSpPr>
              <a:spLocks noChangeArrowheads="1"/>
            </p:cNvSpPr>
            <p:nvPr/>
          </p:nvSpPr>
          <p:spPr bwMode="auto">
            <a:xfrm>
              <a:off x="1929" y="1494"/>
              <a:ext cx="24" cy="1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02" name="Oval 46"/>
            <p:cNvSpPr>
              <a:spLocks noChangeArrowheads="1"/>
            </p:cNvSpPr>
            <p:nvPr/>
          </p:nvSpPr>
          <p:spPr bwMode="auto">
            <a:xfrm>
              <a:off x="2097" y="1428"/>
              <a:ext cx="18" cy="1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03" name="Oval 47"/>
            <p:cNvSpPr>
              <a:spLocks noChangeArrowheads="1"/>
            </p:cNvSpPr>
            <p:nvPr/>
          </p:nvSpPr>
          <p:spPr bwMode="auto">
            <a:xfrm>
              <a:off x="1959" y="1482"/>
              <a:ext cx="18" cy="24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04" name="Line 48"/>
            <p:cNvSpPr>
              <a:spLocks noChangeShapeType="1"/>
            </p:cNvSpPr>
            <p:nvPr/>
          </p:nvSpPr>
          <p:spPr bwMode="auto">
            <a:xfrm flipH="1">
              <a:off x="2043" y="1590"/>
              <a:ext cx="6" cy="78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405" name="Freeform 49"/>
            <p:cNvSpPr>
              <a:spLocks/>
            </p:cNvSpPr>
            <p:nvPr/>
          </p:nvSpPr>
          <p:spPr bwMode="auto">
            <a:xfrm>
              <a:off x="2745" y="2034"/>
              <a:ext cx="24" cy="150"/>
            </a:xfrm>
            <a:custGeom>
              <a:avLst/>
              <a:gdLst>
                <a:gd name="T0" fmla="*/ 18 w 4"/>
                <a:gd name="T1" fmla="*/ 150 h 25"/>
                <a:gd name="T2" fmla="*/ 6 w 4"/>
                <a:gd name="T3" fmla="*/ 150 h 25"/>
                <a:gd name="T4" fmla="*/ 0 w 4"/>
                <a:gd name="T5" fmla="*/ 150 h 25"/>
                <a:gd name="T6" fmla="*/ 0 w 4"/>
                <a:gd name="T7" fmla="*/ 0 h 25"/>
                <a:gd name="T8" fmla="*/ 6 w 4"/>
                <a:gd name="T9" fmla="*/ 0 h 25"/>
                <a:gd name="T10" fmla="*/ 18 w 4"/>
                <a:gd name="T11" fmla="*/ 0 h 25"/>
                <a:gd name="T12" fmla="*/ 24 w 4"/>
                <a:gd name="T13" fmla="*/ 0 h 25"/>
                <a:gd name="T14" fmla="*/ 24 w 4"/>
                <a:gd name="T15" fmla="*/ 150 h 25"/>
                <a:gd name="T16" fmla="*/ 18 w 4"/>
                <a:gd name="T17" fmla="*/ 150 h 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"/>
                <a:gd name="T28" fmla="*/ 0 h 25"/>
                <a:gd name="T29" fmla="*/ 4 w 4"/>
                <a:gd name="T30" fmla="*/ 25 h 2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" h="25">
                  <a:moveTo>
                    <a:pt x="3" y="25"/>
                  </a:moveTo>
                  <a:lnTo>
                    <a:pt x="1" y="25"/>
                  </a:lnTo>
                  <a:cubicBezTo>
                    <a:pt x="0" y="25"/>
                    <a:pt x="0" y="25"/>
                    <a:pt x="0" y="25"/>
                  </a:cubicBezTo>
                  <a:lnTo>
                    <a:pt x="0" y="0"/>
                  </a:lnTo>
                  <a:cubicBezTo>
                    <a:pt x="0" y="0"/>
                    <a:pt x="0" y="0"/>
                    <a:pt x="1" y="0"/>
                  </a:cubicBezTo>
                  <a:lnTo>
                    <a:pt x="3" y="0"/>
                  </a:lnTo>
                  <a:cubicBezTo>
                    <a:pt x="4" y="0"/>
                    <a:pt x="4" y="0"/>
                    <a:pt x="4" y="0"/>
                  </a:cubicBezTo>
                  <a:lnTo>
                    <a:pt x="4" y="25"/>
                  </a:lnTo>
                  <a:cubicBezTo>
                    <a:pt x="4" y="25"/>
                    <a:pt x="4" y="25"/>
                    <a:pt x="3" y="25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406" name="Rectangle 50"/>
            <p:cNvSpPr>
              <a:spLocks noChangeArrowheads="1"/>
            </p:cNvSpPr>
            <p:nvPr/>
          </p:nvSpPr>
          <p:spPr bwMode="auto">
            <a:xfrm>
              <a:off x="2295" y="2100"/>
              <a:ext cx="186" cy="84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grpSp>
        <p:nvGrpSpPr>
          <p:cNvPr id="13320" name="Group 4"/>
          <p:cNvGrpSpPr>
            <a:grpSpLocks noChangeAspect="1"/>
          </p:cNvGrpSpPr>
          <p:nvPr/>
        </p:nvGrpSpPr>
        <p:grpSpPr bwMode="auto">
          <a:xfrm>
            <a:off x="2643188" y="4929188"/>
            <a:ext cx="1609725" cy="1562100"/>
            <a:chOff x="3021" y="3117"/>
            <a:chExt cx="1014" cy="984"/>
          </a:xfrm>
        </p:grpSpPr>
        <p:sp>
          <p:nvSpPr>
            <p:cNvPr id="13360" name="Freeform 5"/>
            <p:cNvSpPr>
              <a:spLocks/>
            </p:cNvSpPr>
            <p:nvPr/>
          </p:nvSpPr>
          <p:spPr bwMode="auto">
            <a:xfrm>
              <a:off x="3615" y="3633"/>
              <a:ext cx="168" cy="300"/>
            </a:xfrm>
            <a:custGeom>
              <a:avLst/>
              <a:gdLst>
                <a:gd name="T0" fmla="*/ 6 w 28"/>
                <a:gd name="T1" fmla="*/ 0 h 50"/>
                <a:gd name="T2" fmla="*/ 162 w 28"/>
                <a:gd name="T3" fmla="*/ 0 h 50"/>
                <a:gd name="T4" fmla="*/ 168 w 28"/>
                <a:gd name="T5" fmla="*/ 12 h 50"/>
                <a:gd name="T6" fmla="*/ 168 w 28"/>
                <a:gd name="T7" fmla="*/ 288 h 50"/>
                <a:gd name="T8" fmla="*/ 162 w 28"/>
                <a:gd name="T9" fmla="*/ 300 h 50"/>
                <a:gd name="T10" fmla="*/ 6 w 28"/>
                <a:gd name="T11" fmla="*/ 300 h 50"/>
                <a:gd name="T12" fmla="*/ 0 w 28"/>
                <a:gd name="T13" fmla="*/ 288 h 50"/>
                <a:gd name="T14" fmla="*/ 0 w 28"/>
                <a:gd name="T15" fmla="*/ 12 h 50"/>
                <a:gd name="T16" fmla="*/ 6 w 28"/>
                <a:gd name="T17" fmla="*/ 0 h 5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8"/>
                <a:gd name="T28" fmla="*/ 0 h 50"/>
                <a:gd name="T29" fmla="*/ 28 w 28"/>
                <a:gd name="T30" fmla="*/ 50 h 5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8" h="50">
                  <a:moveTo>
                    <a:pt x="1" y="0"/>
                  </a:moveTo>
                  <a:lnTo>
                    <a:pt x="27" y="0"/>
                  </a:lnTo>
                  <a:cubicBezTo>
                    <a:pt x="28" y="0"/>
                    <a:pt x="28" y="1"/>
                    <a:pt x="28" y="2"/>
                  </a:cubicBezTo>
                  <a:lnTo>
                    <a:pt x="28" y="48"/>
                  </a:lnTo>
                  <a:cubicBezTo>
                    <a:pt x="28" y="49"/>
                    <a:pt x="28" y="50"/>
                    <a:pt x="27" y="50"/>
                  </a:cubicBezTo>
                  <a:lnTo>
                    <a:pt x="1" y="50"/>
                  </a:lnTo>
                  <a:cubicBezTo>
                    <a:pt x="0" y="50"/>
                    <a:pt x="0" y="49"/>
                    <a:pt x="0" y="48"/>
                  </a:cubicBezTo>
                  <a:lnTo>
                    <a:pt x="0" y="2"/>
                  </a:lnTo>
                  <a:cubicBezTo>
                    <a:pt x="0" y="1"/>
                    <a:pt x="0" y="0"/>
                    <a:pt x="1" y="0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361" name="Rectangle 6"/>
            <p:cNvSpPr>
              <a:spLocks noChangeArrowheads="1"/>
            </p:cNvSpPr>
            <p:nvPr/>
          </p:nvSpPr>
          <p:spPr bwMode="auto">
            <a:xfrm>
              <a:off x="3345" y="3639"/>
              <a:ext cx="144" cy="300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362" name="Oval 7"/>
            <p:cNvSpPr>
              <a:spLocks noChangeArrowheads="1"/>
            </p:cNvSpPr>
            <p:nvPr/>
          </p:nvSpPr>
          <p:spPr bwMode="auto">
            <a:xfrm>
              <a:off x="3831" y="3849"/>
              <a:ext cx="144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363" name="Freeform 8"/>
            <p:cNvSpPr>
              <a:spLocks/>
            </p:cNvSpPr>
            <p:nvPr/>
          </p:nvSpPr>
          <p:spPr bwMode="auto">
            <a:xfrm>
              <a:off x="3465" y="3315"/>
              <a:ext cx="42" cy="36"/>
            </a:xfrm>
            <a:custGeom>
              <a:avLst/>
              <a:gdLst>
                <a:gd name="T0" fmla="*/ 12 w 7"/>
                <a:gd name="T1" fmla="*/ 0 h 6"/>
                <a:gd name="T2" fmla="*/ 0 w 7"/>
                <a:gd name="T3" fmla="*/ 36 h 6"/>
                <a:gd name="T4" fmla="*/ 42 w 7"/>
                <a:gd name="T5" fmla="*/ 36 h 6"/>
                <a:gd name="T6" fmla="*/ 30 w 7"/>
                <a:gd name="T7" fmla="*/ 0 h 6"/>
                <a:gd name="T8" fmla="*/ 12 w 7"/>
                <a:gd name="T9" fmla="*/ 0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"/>
                <a:gd name="T16" fmla="*/ 0 h 6"/>
                <a:gd name="T17" fmla="*/ 7 w 7"/>
                <a:gd name="T18" fmla="*/ 6 h 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" h="6">
                  <a:moveTo>
                    <a:pt x="2" y="0"/>
                  </a:moveTo>
                  <a:lnTo>
                    <a:pt x="0" y="6"/>
                  </a:lnTo>
                  <a:lnTo>
                    <a:pt x="7" y="6"/>
                  </a:lnTo>
                  <a:lnTo>
                    <a:pt x="5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364" name="Line 9"/>
            <p:cNvSpPr>
              <a:spLocks noChangeShapeType="1"/>
            </p:cNvSpPr>
            <p:nvPr/>
          </p:nvSpPr>
          <p:spPr bwMode="auto">
            <a:xfrm flipV="1">
              <a:off x="3555" y="3117"/>
              <a:ext cx="252" cy="138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365" name="Line 10"/>
            <p:cNvSpPr>
              <a:spLocks noChangeShapeType="1"/>
            </p:cNvSpPr>
            <p:nvPr/>
          </p:nvSpPr>
          <p:spPr bwMode="auto">
            <a:xfrm>
              <a:off x="3813" y="3117"/>
              <a:ext cx="138" cy="798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366" name="Freeform 11"/>
            <p:cNvSpPr>
              <a:spLocks/>
            </p:cNvSpPr>
            <p:nvPr/>
          </p:nvSpPr>
          <p:spPr bwMode="auto">
            <a:xfrm>
              <a:off x="3519" y="3201"/>
              <a:ext cx="48" cy="42"/>
            </a:xfrm>
            <a:custGeom>
              <a:avLst/>
              <a:gdLst>
                <a:gd name="T0" fmla="*/ 0 w 8"/>
                <a:gd name="T1" fmla="*/ 18 h 7"/>
                <a:gd name="T2" fmla="*/ 36 w 8"/>
                <a:gd name="T3" fmla="*/ 0 h 7"/>
                <a:gd name="T4" fmla="*/ 48 w 8"/>
                <a:gd name="T5" fmla="*/ 24 h 7"/>
                <a:gd name="T6" fmla="*/ 6 w 8"/>
                <a:gd name="T7" fmla="*/ 42 h 7"/>
                <a:gd name="T8" fmla="*/ 0 w 8"/>
                <a:gd name="T9" fmla="*/ 18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"/>
                <a:gd name="T16" fmla="*/ 0 h 7"/>
                <a:gd name="T17" fmla="*/ 8 w 8"/>
                <a:gd name="T18" fmla="*/ 7 h 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" h="7">
                  <a:moveTo>
                    <a:pt x="0" y="3"/>
                  </a:moveTo>
                  <a:lnTo>
                    <a:pt x="6" y="0"/>
                  </a:lnTo>
                  <a:lnTo>
                    <a:pt x="8" y="4"/>
                  </a:lnTo>
                  <a:lnTo>
                    <a:pt x="1" y="7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367" name="Freeform 12"/>
            <p:cNvSpPr>
              <a:spLocks/>
            </p:cNvSpPr>
            <p:nvPr/>
          </p:nvSpPr>
          <p:spPr bwMode="auto">
            <a:xfrm>
              <a:off x="3375" y="3255"/>
              <a:ext cx="54" cy="42"/>
            </a:xfrm>
            <a:custGeom>
              <a:avLst/>
              <a:gdLst>
                <a:gd name="T0" fmla="*/ 0 w 9"/>
                <a:gd name="T1" fmla="*/ 18 h 7"/>
                <a:gd name="T2" fmla="*/ 42 w 9"/>
                <a:gd name="T3" fmla="*/ 0 h 7"/>
                <a:gd name="T4" fmla="*/ 54 w 9"/>
                <a:gd name="T5" fmla="*/ 24 h 7"/>
                <a:gd name="T6" fmla="*/ 12 w 9"/>
                <a:gd name="T7" fmla="*/ 42 h 7"/>
                <a:gd name="T8" fmla="*/ 0 w 9"/>
                <a:gd name="T9" fmla="*/ 18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"/>
                <a:gd name="T16" fmla="*/ 0 h 7"/>
                <a:gd name="T17" fmla="*/ 9 w 9"/>
                <a:gd name="T18" fmla="*/ 7 h 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" h="7">
                  <a:moveTo>
                    <a:pt x="0" y="3"/>
                  </a:moveTo>
                  <a:lnTo>
                    <a:pt x="7" y="0"/>
                  </a:lnTo>
                  <a:lnTo>
                    <a:pt x="9" y="4"/>
                  </a:lnTo>
                  <a:lnTo>
                    <a:pt x="2" y="7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368" name="Oval 13"/>
            <p:cNvSpPr>
              <a:spLocks noChangeArrowheads="1"/>
            </p:cNvSpPr>
            <p:nvPr/>
          </p:nvSpPr>
          <p:spPr bwMode="auto">
            <a:xfrm>
              <a:off x="3813" y="3849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369" name="Freeform 14"/>
            <p:cNvSpPr>
              <a:spLocks/>
            </p:cNvSpPr>
            <p:nvPr/>
          </p:nvSpPr>
          <p:spPr bwMode="auto">
            <a:xfrm>
              <a:off x="3057" y="3639"/>
              <a:ext cx="270" cy="384"/>
            </a:xfrm>
            <a:custGeom>
              <a:avLst/>
              <a:gdLst>
                <a:gd name="T0" fmla="*/ 78 w 45"/>
                <a:gd name="T1" fmla="*/ 0 h 64"/>
                <a:gd name="T2" fmla="*/ 270 w 45"/>
                <a:gd name="T3" fmla="*/ 0 h 64"/>
                <a:gd name="T4" fmla="*/ 270 w 45"/>
                <a:gd name="T5" fmla="*/ 306 h 64"/>
                <a:gd name="T6" fmla="*/ 174 w 45"/>
                <a:gd name="T7" fmla="*/ 324 h 64"/>
                <a:gd name="T8" fmla="*/ 132 w 45"/>
                <a:gd name="T9" fmla="*/ 384 h 64"/>
                <a:gd name="T10" fmla="*/ 12 w 45"/>
                <a:gd name="T11" fmla="*/ 378 h 64"/>
                <a:gd name="T12" fmla="*/ 12 w 45"/>
                <a:gd name="T13" fmla="*/ 210 h 64"/>
                <a:gd name="T14" fmla="*/ 78 w 45"/>
                <a:gd name="T15" fmla="*/ 0 h 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5"/>
                <a:gd name="T25" fmla="*/ 0 h 64"/>
                <a:gd name="T26" fmla="*/ 45 w 45"/>
                <a:gd name="T27" fmla="*/ 64 h 6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5" h="64">
                  <a:moveTo>
                    <a:pt x="13" y="0"/>
                  </a:moveTo>
                  <a:lnTo>
                    <a:pt x="45" y="0"/>
                  </a:lnTo>
                  <a:lnTo>
                    <a:pt x="45" y="51"/>
                  </a:lnTo>
                  <a:lnTo>
                    <a:pt x="29" y="54"/>
                  </a:lnTo>
                  <a:lnTo>
                    <a:pt x="22" y="64"/>
                  </a:lnTo>
                  <a:lnTo>
                    <a:pt x="2" y="63"/>
                  </a:lnTo>
                  <a:lnTo>
                    <a:pt x="2" y="35"/>
                  </a:lnTo>
                  <a:cubicBezTo>
                    <a:pt x="0" y="27"/>
                    <a:pt x="7" y="5"/>
                    <a:pt x="13" y="0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370" name="Freeform 15"/>
            <p:cNvSpPr>
              <a:spLocks/>
            </p:cNvSpPr>
            <p:nvPr/>
          </p:nvSpPr>
          <p:spPr bwMode="auto">
            <a:xfrm>
              <a:off x="3105" y="3681"/>
              <a:ext cx="174" cy="156"/>
            </a:xfrm>
            <a:custGeom>
              <a:avLst/>
              <a:gdLst>
                <a:gd name="T0" fmla="*/ 54 w 29"/>
                <a:gd name="T1" fmla="*/ 0 h 26"/>
                <a:gd name="T2" fmla="*/ 174 w 29"/>
                <a:gd name="T3" fmla="*/ 0 h 26"/>
                <a:gd name="T4" fmla="*/ 174 w 29"/>
                <a:gd name="T5" fmla="*/ 156 h 26"/>
                <a:gd name="T6" fmla="*/ 6 w 29"/>
                <a:gd name="T7" fmla="*/ 156 h 26"/>
                <a:gd name="T8" fmla="*/ 54 w 29"/>
                <a:gd name="T9" fmla="*/ 0 h 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"/>
                <a:gd name="T16" fmla="*/ 0 h 26"/>
                <a:gd name="T17" fmla="*/ 29 w 29"/>
                <a:gd name="T18" fmla="*/ 26 h 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" h="26">
                  <a:moveTo>
                    <a:pt x="9" y="0"/>
                  </a:moveTo>
                  <a:lnTo>
                    <a:pt x="29" y="0"/>
                  </a:lnTo>
                  <a:lnTo>
                    <a:pt x="29" y="26"/>
                  </a:lnTo>
                  <a:lnTo>
                    <a:pt x="1" y="26"/>
                  </a:lnTo>
                  <a:cubicBezTo>
                    <a:pt x="0" y="20"/>
                    <a:pt x="4" y="3"/>
                    <a:pt x="9" y="0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371" name="Rectangle 16"/>
            <p:cNvSpPr>
              <a:spLocks noChangeArrowheads="1"/>
            </p:cNvSpPr>
            <p:nvPr/>
          </p:nvSpPr>
          <p:spPr bwMode="auto">
            <a:xfrm>
              <a:off x="3345" y="3933"/>
              <a:ext cx="690" cy="102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372" name="Freeform 17"/>
            <p:cNvSpPr>
              <a:spLocks/>
            </p:cNvSpPr>
            <p:nvPr/>
          </p:nvSpPr>
          <p:spPr bwMode="auto">
            <a:xfrm>
              <a:off x="3783" y="3117"/>
              <a:ext cx="66" cy="816"/>
            </a:xfrm>
            <a:custGeom>
              <a:avLst/>
              <a:gdLst>
                <a:gd name="T0" fmla="*/ 0 w 11"/>
                <a:gd name="T1" fmla="*/ 816 h 136"/>
                <a:gd name="T2" fmla="*/ 6 w 11"/>
                <a:gd name="T3" fmla="*/ 0 h 136"/>
                <a:gd name="T4" fmla="*/ 42 w 11"/>
                <a:gd name="T5" fmla="*/ 0 h 136"/>
                <a:gd name="T6" fmla="*/ 66 w 11"/>
                <a:gd name="T7" fmla="*/ 816 h 136"/>
                <a:gd name="T8" fmla="*/ 0 w 11"/>
                <a:gd name="T9" fmla="*/ 816 h 1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"/>
                <a:gd name="T16" fmla="*/ 0 h 136"/>
                <a:gd name="T17" fmla="*/ 11 w 11"/>
                <a:gd name="T18" fmla="*/ 136 h 1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" h="136">
                  <a:moveTo>
                    <a:pt x="0" y="136"/>
                  </a:moveTo>
                  <a:lnTo>
                    <a:pt x="1" y="0"/>
                  </a:lnTo>
                  <a:lnTo>
                    <a:pt x="7" y="0"/>
                  </a:lnTo>
                  <a:lnTo>
                    <a:pt x="11" y="136"/>
                  </a:lnTo>
                  <a:lnTo>
                    <a:pt x="0" y="136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373" name="Oval 18"/>
            <p:cNvSpPr>
              <a:spLocks noChangeArrowheads="1"/>
            </p:cNvSpPr>
            <p:nvPr/>
          </p:nvSpPr>
          <p:spPr bwMode="auto">
            <a:xfrm>
              <a:off x="3849" y="3963"/>
              <a:ext cx="132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374" name="Oval 19"/>
            <p:cNvSpPr>
              <a:spLocks noChangeArrowheads="1"/>
            </p:cNvSpPr>
            <p:nvPr/>
          </p:nvSpPr>
          <p:spPr bwMode="auto">
            <a:xfrm>
              <a:off x="3195" y="3963"/>
              <a:ext cx="132" cy="132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375" name="Oval 20"/>
            <p:cNvSpPr>
              <a:spLocks noChangeArrowheads="1"/>
            </p:cNvSpPr>
            <p:nvPr/>
          </p:nvSpPr>
          <p:spPr bwMode="auto">
            <a:xfrm>
              <a:off x="3687" y="3963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376" name="Line 21"/>
            <p:cNvSpPr>
              <a:spLocks noChangeShapeType="1"/>
            </p:cNvSpPr>
            <p:nvPr/>
          </p:nvSpPr>
          <p:spPr bwMode="auto">
            <a:xfrm flipV="1">
              <a:off x="3021" y="3117"/>
              <a:ext cx="768" cy="312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377" name="Line 22"/>
            <p:cNvSpPr>
              <a:spLocks noChangeShapeType="1"/>
            </p:cNvSpPr>
            <p:nvPr/>
          </p:nvSpPr>
          <p:spPr bwMode="auto">
            <a:xfrm>
              <a:off x="3825" y="3117"/>
              <a:ext cx="150" cy="798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378" name="Freeform 23"/>
            <p:cNvSpPr>
              <a:spLocks/>
            </p:cNvSpPr>
            <p:nvPr/>
          </p:nvSpPr>
          <p:spPr bwMode="auto">
            <a:xfrm>
              <a:off x="3405" y="3237"/>
              <a:ext cx="156" cy="84"/>
            </a:xfrm>
            <a:custGeom>
              <a:avLst/>
              <a:gdLst>
                <a:gd name="T0" fmla="*/ 0 w 26"/>
                <a:gd name="T1" fmla="*/ 54 h 14"/>
                <a:gd name="T2" fmla="*/ 144 w 26"/>
                <a:gd name="T3" fmla="*/ 0 h 14"/>
                <a:gd name="T4" fmla="*/ 156 w 26"/>
                <a:gd name="T5" fmla="*/ 30 h 14"/>
                <a:gd name="T6" fmla="*/ 78 w 26"/>
                <a:gd name="T7" fmla="*/ 84 h 14"/>
                <a:gd name="T8" fmla="*/ 12 w 26"/>
                <a:gd name="T9" fmla="*/ 84 h 14"/>
                <a:gd name="T10" fmla="*/ 0 w 26"/>
                <a:gd name="T11" fmla="*/ 54 h 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6"/>
                <a:gd name="T19" fmla="*/ 0 h 14"/>
                <a:gd name="T20" fmla="*/ 26 w 26"/>
                <a:gd name="T21" fmla="*/ 14 h 1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6" h="14">
                  <a:moveTo>
                    <a:pt x="0" y="9"/>
                  </a:moveTo>
                  <a:lnTo>
                    <a:pt x="24" y="0"/>
                  </a:lnTo>
                  <a:lnTo>
                    <a:pt x="26" y="5"/>
                  </a:lnTo>
                  <a:lnTo>
                    <a:pt x="13" y="14"/>
                  </a:lnTo>
                  <a:lnTo>
                    <a:pt x="2" y="14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379" name="Oval 24"/>
            <p:cNvSpPr>
              <a:spLocks noChangeArrowheads="1"/>
            </p:cNvSpPr>
            <p:nvPr/>
          </p:nvSpPr>
          <p:spPr bwMode="auto">
            <a:xfrm>
              <a:off x="3513" y="3201"/>
              <a:ext cx="18" cy="1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380" name="Oval 25"/>
            <p:cNvSpPr>
              <a:spLocks noChangeArrowheads="1"/>
            </p:cNvSpPr>
            <p:nvPr/>
          </p:nvSpPr>
          <p:spPr bwMode="auto">
            <a:xfrm>
              <a:off x="3369" y="3255"/>
              <a:ext cx="24" cy="1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381" name="Oval 26"/>
            <p:cNvSpPr>
              <a:spLocks noChangeArrowheads="1"/>
            </p:cNvSpPr>
            <p:nvPr/>
          </p:nvSpPr>
          <p:spPr bwMode="auto">
            <a:xfrm>
              <a:off x="3537" y="3189"/>
              <a:ext cx="18" cy="24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382" name="Oval 27"/>
            <p:cNvSpPr>
              <a:spLocks noChangeArrowheads="1"/>
            </p:cNvSpPr>
            <p:nvPr/>
          </p:nvSpPr>
          <p:spPr bwMode="auto">
            <a:xfrm>
              <a:off x="3399" y="3249"/>
              <a:ext cx="18" cy="1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383" name="Line 28"/>
            <p:cNvSpPr>
              <a:spLocks noChangeShapeType="1"/>
            </p:cNvSpPr>
            <p:nvPr/>
          </p:nvSpPr>
          <p:spPr bwMode="auto">
            <a:xfrm>
              <a:off x="3489" y="3351"/>
              <a:ext cx="1" cy="78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384" name="Freeform 29"/>
            <p:cNvSpPr>
              <a:spLocks/>
            </p:cNvSpPr>
            <p:nvPr/>
          </p:nvSpPr>
          <p:spPr bwMode="auto">
            <a:xfrm>
              <a:off x="3651" y="3693"/>
              <a:ext cx="96" cy="156"/>
            </a:xfrm>
            <a:custGeom>
              <a:avLst/>
              <a:gdLst>
                <a:gd name="T0" fmla="*/ 6 w 16"/>
                <a:gd name="T1" fmla="*/ 0 h 26"/>
                <a:gd name="T2" fmla="*/ 90 w 16"/>
                <a:gd name="T3" fmla="*/ 0 h 26"/>
                <a:gd name="T4" fmla="*/ 96 w 16"/>
                <a:gd name="T5" fmla="*/ 6 h 26"/>
                <a:gd name="T6" fmla="*/ 96 w 16"/>
                <a:gd name="T7" fmla="*/ 150 h 26"/>
                <a:gd name="T8" fmla="*/ 90 w 16"/>
                <a:gd name="T9" fmla="*/ 156 h 26"/>
                <a:gd name="T10" fmla="*/ 6 w 16"/>
                <a:gd name="T11" fmla="*/ 156 h 26"/>
                <a:gd name="T12" fmla="*/ 0 w 16"/>
                <a:gd name="T13" fmla="*/ 150 h 26"/>
                <a:gd name="T14" fmla="*/ 0 w 16"/>
                <a:gd name="T15" fmla="*/ 6 h 26"/>
                <a:gd name="T16" fmla="*/ 6 w 16"/>
                <a:gd name="T17" fmla="*/ 0 h 2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6"/>
                <a:gd name="T28" fmla="*/ 0 h 26"/>
                <a:gd name="T29" fmla="*/ 16 w 16"/>
                <a:gd name="T30" fmla="*/ 26 h 2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6" h="26">
                  <a:moveTo>
                    <a:pt x="1" y="0"/>
                  </a:moveTo>
                  <a:lnTo>
                    <a:pt x="15" y="0"/>
                  </a:lnTo>
                  <a:cubicBezTo>
                    <a:pt x="16" y="0"/>
                    <a:pt x="16" y="1"/>
                    <a:pt x="16" y="1"/>
                  </a:cubicBezTo>
                  <a:lnTo>
                    <a:pt x="16" y="25"/>
                  </a:lnTo>
                  <a:cubicBezTo>
                    <a:pt x="16" y="26"/>
                    <a:pt x="16" y="26"/>
                    <a:pt x="15" y="26"/>
                  </a:cubicBezTo>
                  <a:lnTo>
                    <a:pt x="1" y="26"/>
                  </a:lnTo>
                  <a:cubicBezTo>
                    <a:pt x="0" y="26"/>
                    <a:pt x="0" y="26"/>
                    <a:pt x="0" y="25"/>
                  </a:cubicBezTo>
                  <a:lnTo>
                    <a:pt x="0" y="1"/>
                  </a:lnTo>
                  <a:cubicBezTo>
                    <a:pt x="0" y="1"/>
                    <a:pt x="0" y="0"/>
                    <a:pt x="1" y="0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grpSp>
        <p:nvGrpSpPr>
          <p:cNvPr id="13321" name="Group 5"/>
          <p:cNvGrpSpPr>
            <a:grpSpLocks noChangeAspect="1"/>
          </p:cNvGrpSpPr>
          <p:nvPr/>
        </p:nvGrpSpPr>
        <p:grpSpPr bwMode="auto">
          <a:xfrm>
            <a:off x="5000625" y="2786063"/>
            <a:ext cx="1323975" cy="476250"/>
            <a:chOff x="3111" y="1812"/>
            <a:chExt cx="834" cy="300"/>
          </a:xfrm>
        </p:grpSpPr>
        <p:sp>
          <p:nvSpPr>
            <p:cNvPr id="13349" name="Freeform 6"/>
            <p:cNvSpPr>
              <a:spLocks/>
            </p:cNvSpPr>
            <p:nvPr/>
          </p:nvSpPr>
          <p:spPr bwMode="auto">
            <a:xfrm>
              <a:off x="3411" y="1842"/>
              <a:ext cx="234" cy="186"/>
            </a:xfrm>
            <a:custGeom>
              <a:avLst/>
              <a:gdLst>
                <a:gd name="T0" fmla="*/ 36 w 39"/>
                <a:gd name="T1" fmla="*/ 36 h 31"/>
                <a:gd name="T2" fmla="*/ 6 w 39"/>
                <a:gd name="T3" fmla="*/ 72 h 31"/>
                <a:gd name="T4" fmla="*/ 6 w 39"/>
                <a:gd name="T5" fmla="*/ 90 h 31"/>
                <a:gd name="T6" fmla="*/ 0 w 39"/>
                <a:gd name="T7" fmla="*/ 96 h 31"/>
                <a:gd name="T8" fmla="*/ 12 w 39"/>
                <a:gd name="T9" fmla="*/ 162 h 31"/>
                <a:gd name="T10" fmla="*/ 24 w 39"/>
                <a:gd name="T11" fmla="*/ 180 h 31"/>
                <a:gd name="T12" fmla="*/ 48 w 39"/>
                <a:gd name="T13" fmla="*/ 186 h 31"/>
                <a:gd name="T14" fmla="*/ 210 w 39"/>
                <a:gd name="T15" fmla="*/ 168 h 31"/>
                <a:gd name="T16" fmla="*/ 234 w 39"/>
                <a:gd name="T17" fmla="*/ 156 h 31"/>
                <a:gd name="T18" fmla="*/ 222 w 39"/>
                <a:gd name="T19" fmla="*/ 54 h 31"/>
                <a:gd name="T20" fmla="*/ 204 w 39"/>
                <a:gd name="T21" fmla="*/ 60 h 31"/>
                <a:gd name="T22" fmla="*/ 192 w 39"/>
                <a:gd name="T23" fmla="*/ 30 h 31"/>
                <a:gd name="T24" fmla="*/ 156 w 39"/>
                <a:gd name="T25" fmla="*/ 12 h 31"/>
                <a:gd name="T26" fmla="*/ 114 w 39"/>
                <a:gd name="T27" fmla="*/ 0 h 31"/>
                <a:gd name="T28" fmla="*/ 72 w 39"/>
                <a:gd name="T29" fmla="*/ 12 h 31"/>
                <a:gd name="T30" fmla="*/ 36 w 39"/>
                <a:gd name="T31" fmla="*/ 36 h 3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39"/>
                <a:gd name="T49" fmla="*/ 0 h 31"/>
                <a:gd name="T50" fmla="*/ 39 w 39"/>
                <a:gd name="T51" fmla="*/ 31 h 3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39" h="31">
                  <a:moveTo>
                    <a:pt x="6" y="6"/>
                  </a:moveTo>
                  <a:lnTo>
                    <a:pt x="1" y="12"/>
                  </a:lnTo>
                  <a:lnTo>
                    <a:pt x="1" y="15"/>
                  </a:lnTo>
                  <a:lnTo>
                    <a:pt x="0" y="16"/>
                  </a:lnTo>
                  <a:lnTo>
                    <a:pt x="2" y="27"/>
                  </a:lnTo>
                  <a:lnTo>
                    <a:pt x="4" y="30"/>
                  </a:lnTo>
                  <a:lnTo>
                    <a:pt x="8" y="31"/>
                  </a:lnTo>
                  <a:lnTo>
                    <a:pt x="35" y="28"/>
                  </a:lnTo>
                  <a:lnTo>
                    <a:pt x="39" y="26"/>
                  </a:lnTo>
                  <a:lnTo>
                    <a:pt x="37" y="9"/>
                  </a:lnTo>
                  <a:lnTo>
                    <a:pt x="34" y="10"/>
                  </a:lnTo>
                  <a:lnTo>
                    <a:pt x="32" y="5"/>
                  </a:lnTo>
                  <a:lnTo>
                    <a:pt x="26" y="2"/>
                  </a:lnTo>
                  <a:lnTo>
                    <a:pt x="19" y="0"/>
                  </a:lnTo>
                  <a:lnTo>
                    <a:pt x="12" y="2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350" name="Oval 7"/>
            <p:cNvSpPr>
              <a:spLocks noChangeArrowheads="1"/>
            </p:cNvSpPr>
            <p:nvPr/>
          </p:nvSpPr>
          <p:spPr bwMode="auto">
            <a:xfrm>
              <a:off x="3507" y="1836"/>
              <a:ext cx="60" cy="60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351" name="Line 8"/>
            <p:cNvSpPr>
              <a:spLocks noChangeShapeType="1"/>
            </p:cNvSpPr>
            <p:nvPr/>
          </p:nvSpPr>
          <p:spPr bwMode="auto">
            <a:xfrm flipV="1">
              <a:off x="3111" y="1812"/>
              <a:ext cx="834" cy="17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352" name="Oval 9"/>
            <p:cNvSpPr>
              <a:spLocks noChangeArrowheads="1"/>
            </p:cNvSpPr>
            <p:nvPr/>
          </p:nvSpPr>
          <p:spPr bwMode="auto">
            <a:xfrm>
              <a:off x="3447" y="1848"/>
              <a:ext cx="60" cy="60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353" name="Line 10"/>
            <p:cNvSpPr>
              <a:spLocks noChangeShapeType="1"/>
            </p:cNvSpPr>
            <p:nvPr/>
          </p:nvSpPr>
          <p:spPr bwMode="auto">
            <a:xfrm flipV="1">
              <a:off x="3471" y="1836"/>
              <a:ext cx="60" cy="12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354" name="Oval 11"/>
            <p:cNvSpPr>
              <a:spLocks noChangeArrowheads="1"/>
            </p:cNvSpPr>
            <p:nvPr/>
          </p:nvSpPr>
          <p:spPr bwMode="auto">
            <a:xfrm>
              <a:off x="3393" y="1902"/>
              <a:ext cx="18" cy="24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355" name="Oval 12"/>
            <p:cNvSpPr>
              <a:spLocks noChangeArrowheads="1"/>
            </p:cNvSpPr>
            <p:nvPr/>
          </p:nvSpPr>
          <p:spPr bwMode="auto">
            <a:xfrm>
              <a:off x="3417" y="1902"/>
              <a:ext cx="18" cy="1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356" name="Oval 13"/>
            <p:cNvSpPr>
              <a:spLocks noChangeArrowheads="1"/>
            </p:cNvSpPr>
            <p:nvPr/>
          </p:nvSpPr>
          <p:spPr bwMode="auto">
            <a:xfrm>
              <a:off x="3591" y="1866"/>
              <a:ext cx="18" cy="1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357" name="Oval 14"/>
            <p:cNvSpPr>
              <a:spLocks noChangeArrowheads="1"/>
            </p:cNvSpPr>
            <p:nvPr/>
          </p:nvSpPr>
          <p:spPr bwMode="auto">
            <a:xfrm>
              <a:off x="3609" y="1860"/>
              <a:ext cx="18" cy="1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358" name="Line 15"/>
            <p:cNvSpPr>
              <a:spLocks noChangeShapeType="1"/>
            </p:cNvSpPr>
            <p:nvPr/>
          </p:nvSpPr>
          <p:spPr bwMode="auto">
            <a:xfrm flipH="1">
              <a:off x="3495" y="2022"/>
              <a:ext cx="12" cy="90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359" name="Freeform 16"/>
            <p:cNvSpPr>
              <a:spLocks/>
            </p:cNvSpPr>
            <p:nvPr/>
          </p:nvSpPr>
          <p:spPr bwMode="auto">
            <a:xfrm>
              <a:off x="3411" y="1872"/>
              <a:ext cx="204" cy="54"/>
            </a:xfrm>
            <a:custGeom>
              <a:avLst/>
              <a:gdLst>
                <a:gd name="T0" fmla="*/ 0 w 34"/>
                <a:gd name="T1" fmla="*/ 42 h 9"/>
                <a:gd name="T2" fmla="*/ 204 w 34"/>
                <a:gd name="T3" fmla="*/ 0 h 9"/>
                <a:gd name="T4" fmla="*/ 204 w 34"/>
                <a:gd name="T5" fmla="*/ 12 h 9"/>
                <a:gd name="T6" fmla="*/ 6 w 34"/>
                <a:gd name="T7" fmla="*/ 54 h 9"/>
                <a:gd name="T8" fmla="*/ 0 w 34"/>
                <a:gd name="T9" fmla="*/ 42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9"/>
                <a:gd name="T17" fmla="*/ 34 w 34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9">
                  <a:moveTo>
                    <a:pt x="0" y="7"/>
                  </a:moveTo>
                  <a:lnTo>
                    <a:pt x="34" y="0"/>
                  </a:lnTo>
                  <a:lnTo>
                    <a:pt x="34" y="2"/>
                  </a:lnTo>
                  <a:lnTo>
                    <a:pt x="1" y="9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24211D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grpSp>
        <p:nvGrpSpPr>
          <p:cNvPr id="13322" name="Group 37"/>
          <p:cNvGrpSpPr>
            <a:grpSpLocks noChangeAspect="1"/>
          </p:cNvGrpSpPr>
          <p:nvPr/>
        </p:nvGrpSpPr>
        <p:grpSpPr bwMode="auto">
          <a:xfrm>
            <a:off x="6215063" y="5214938"/>
            <a:ext cx="2686050" cy="1257300"/>
            <a:chOff x="2029" y="1763"/>
            <a:chExt cx="1692" cy="792"/>
          </a:xfrm>
        </p:grpSpPr>
        <p:sp>
          <p:nvSpPr>
            <p:cNvPr id="13323" name="Freeform 38"/>
            <p:cNvSpPr>
              <a:spLocks/>
            </p:cNvSpPr>
            <p:nvPr/>
          </p:nvSpPr>
          <p:spPr bwMode="auto">
            <a:xfrm>
              <a:off x="2755" y="2195"/>
              <a:ext cx="564" cy="354"/>
            </a:xfrm>
            <a:custGeom>
              <a:avLst/>
              <a:gdLst>
                <a:gd name="T0" fmla="*/ 74 w 94"/>
                <a:gd name="T1" fmla="*/ 13 h 59"/>
                <a:gd name="T2" fmla="*/ 25 w 94"/>
                <a:gd name="T3" fmla="*/ 59 h 59"/>
                <a:gd name="T4" fmla="*/ 0 w 94"/>
                <a:gd name="T5" fmla="*/ 59 h 59"/>
                <a:gd name="T6" fmla="*/ 0 w 94"/>
                <a:gd name="T7" fmla="*/ 51 h 59"/>
                <a:gd name="T8" fmla="*/ 23 w 94"/>
                <a:gd name="T9" fmla="*/ 51 h 59"/>
                <a:gd name="T10" fmla="*/ 75 w 94"/>
                <a:gd name="T11" fmla="*/ 0 h 59"/>
                <a:gd name="T12" fmla="*/ 94 w 94"/>
                <a:gd name="T13" fmla="*/ 5 h 59"/>
                <a:gd name="T14" fmla="*/ 89 w 94"/>
                <a:gd name="T15" fmla="*/ 23 h 59"/>
                <a:gd name="T16" fmla="*/ 74 w 94"/>
                <a:gd name="T17" fmla="*/ 13 h 5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94"/>
                <a:gd name="T28" fmla="*/ 0 h 59"/>
                <a:gd name="T29" fmla="*/ 94 w 94"/>
                <a:gd name="T30" fmla="*/ 59 h 5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94" h="59">
                  <a:moveTo>
                    <a:pt x="74" y="13"/>
                  </a:moveTo>
                  <a:lnTo>
                    <a:pt x="25" y="59"/>
                  </a:lnTo>
                  <a:lnTo>
                    <a:pt x="0" y="59"/>
                  </a:lnTo>
                  <a:lnTo>
                    <a:pt x="0" y="51"/>
                  </a:lnTo>
                  <a:lnTo>
                    <a:pt x="23" y="51"/>
                  </a:lnTo>
                  <a:lnTo>
                    <a:pt x="75" y="0"/>
                  </a:lnTo>
                  <a:lnTo>
                    <a:pt x="94" y="5"/>
                  </a:lnTo>
                  <a:lnTo>
                    <a:pt x="89" y="23"/>
                  </a:lnTo>
                  <a:lnTo>
                    <a:pt x="74" y="13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324" name="Oval 39"/>
            <p:cNvSpPr>
              <a:spLocks noChangeArrowheads="1"/>
            </p:cNvSpPr>
            <p:nvPr/>
          </p:nvSpPr>
          <p:spPr bwMode="auto">
            <a:xfrm>
              <a:off x="2797" y="2333"/>
              <a:ext cx="108" cy="102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325" name="Oval 40"/>
            <p:cNvSpPr>
              <a:spLocks noChangeArrowheads="1"/>
            </p:cNvSpPr>
            <p:nvPr/>
          </p:nvSpPr>
          <p:spPr bwMode="auto">
            <a:xfrm>
              <a:off x="2791" y="2333"/>
              <a:ext cx="90" cy="7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326" name="Freeform 41"/>
            <p:cNvSpPr>
              <a:spLocks/>
            </p:cNvSpPr>
            <p:nvPr/>
          </p:nvSpPr>
          <p:spPr bwMode="auto">
            <a:xfrm>
              <a:off x="2467" y="1961"/>
              <a:ext cx="42" cy="36"/>
            </a:xfrm>
            <a:custGeom>
              <a:avLst/>
              <a:gdLst>
                <a:gd name="T0" fmla="*/ 2 w 7"/>
                <a:gd name="T1" fmla="*/ 0 h 6"/>
                <a:gd name="T2" fmla="*/ 0 w 7"/>
                <a:gd name="T3" fmla="*/ 6 h 6"/>
                <a:gd name="T4" fmla="*/ 7 w 7"/>
                <a:gd name="T5" fmla="*/ 6 h 6"/>
                <a:gd name="T6" fmla="*/ 5 w 7"/>
                <a:gd name="T7" fmla="*/ 0 h 6"/>
                <a:gd name="T8" fmla="*/ 2 w 7"/>
                <a:gd name="T9" fmla="*/ 0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"/>
                <a:gd name="T16" fmla="*/ 0 h 6"/>
                <a:gd name="T17" fmla="*/ 7 w 7"/>
                <a:gd name="T18" fmla="*/ 6 h 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" h="6">
                  <a:moveTo>
                    <a:pt x="2" y="0"/>
                  </a:moveTo>
                  <a:lnTo>
                    <a:pt x="0" y="6"/>
                  </a:lnTo>
                  <a:lnTo>
                    <a:pt x="7" y="6"/>
                  </a:lnTo>
                  <a:lnTo>
                    <a:pt x="5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327" name="Line 42"/>
            <p:cNvSpPr>
              <a:spLocks noChangeShapeType="1"/>
            </p:cNvSpPr>
            <p:nvPr/>
          </p:nvSpPr>
          <p:spPr bwMode="auto">
            <a:xfrm flipV="1">
              <a:off x="2557" y="1763"/>
              <a:ext cx="252" cy="132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328" name="Line 43"/>
            <p:cNvSpPr>
              <a:spLocks noChangeShapeType="1"/>
            </p:cNvSpPr>
            <p:nvPr/>
          </p:nvSpPr>
          <p:spPr bwMode="auto">
            <a:xfrm>
              <a:off x="2815" y="1763"/>
              <a:ext cx="66" cy="606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329" name="Freeform 44"/>
            <p:cNvSpPr>
              <a:spLocks/>
            </p:cNvSpPr>
            <p:nvPr/>
          </p:nvSpPr>
          <p:spPr bwMode="auto">
            <a:xfrm>
              <a:off x="2521" y="1847"/>
              <a:ext cx="48" cy="42"/>
            </a:xfrm>
            <a:custGeom>
              <a:avLst/>
              <a:gdLst>
                <a:gd name="T0" fmla="*/ 0 w 8"/>
                <a:gd name="T1" fmla="*/ 3 h 7"/>
                <a:gd name="T2" fmla="*/ 6 w 8"/>
                <a:gd name="T3" fmla="*/ 0 h 7"/>
                <a:gd name="T4" fmla="*/ 8 w 8"/>
                <a:gd name="T5" fmla="*/ 4 h 7"/>
                <a:gd name="T6" fmla="*/ 2 w 8"/>
                <a:gd name="T7" fmla="*/ 7 h 7"/>
                <a:gd name="T8" fmla="*/ 0 w 8"/>
                <a:gd name="T9" fmla="*/ 3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"/>
                <a:gd name="T16" fmla="*/ 0 h 7"/>
                <a:gd name="T17" fmla="*/ 8 w 8"/>
                <a:gd name="T18" fmla="*/ 7 h 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" h="7">
                  <a:moveTo>
                    <a:pt x="0" y="3"/>
                  </a:moveTo>
                  <a:lnTo>
                    <a:pt x="6" y="0"/>
                  </a:lnTo>
                  <a:lnTo>
                    <a:pt x="8" y="4"/>
                  </a:lnTo>
                  <a:lnTo>
                    <a:pt x="2" y="7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330" name="Freeform 45"/>
            <p:cNvSpPr>
              <a:spLocks/>
            </p:cNvSpPr>
            <p:nvPr/>
          </p:nvSpPr>
          <p:spPr bwMode="auto">
            <a:xfrm>
              <a:off x="2383" y="1901"/>
              <a:ext cx="48" cy="42"/>
            </a:xfrm>
            <a:custGeom>
              <a:avLst/>
              <a:gdLst>
                <a:gd name="T0" fmla="*/ 0 w 8"/>
                <a:gd name="T1" fmla="*/ 3 h 7"/>
                <a:gd name="T2" fmla="*/ 6 w 8"/>
                <a:gd name="T3" fmla="*/ 0 h 7"/>
                <a:gd name="T4" fmla="*/ 8 w 8"/>
                <a:gd name="T5" fmla="*/ 4 h 7"/>
                <a:gd name="T6" fmla="*/ 1 w 8"/>
                <a:gd name="T7" fmla="*/ 7 h 7"/>
                <a:gd name="T8" fmla="*/ 0 w 8"/>
                <a:gd name="T9" fmla="*/ 3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"/>
                <a:gd name="T16" fmla="*/ 0 h 7"/>
                <a:gd name="T17" fmla="*/ 8 w 8"/>
                <a:gd name="T18" fmla="*/ 7 h 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" h="7">
                  <a:moveTo>
                    <a:pt x="0" y="3"/>
                  </a:moveTo>
                  <a:lnTo>
                    <a:pt x="6" y="0"/>
                  </a:lnTo>
                  <a:lnTo>
                    <a:pt x="8" y="4"/>
                  </a:lnTo>
                  <a:lnTo>
                    <a:pt x="1" y="7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331" name="Line 46"/>
            <p:cNvSpPr>
              <a:spLocks noChangeShapeType="1"/>
            </p:cNvSpPr>
            <p:nvPr/>
          </p:nvSpPr>
          <p:spPr bwMode="auto">
            <a:xfrm flipV="1">
              <a:off x="2029" y="1763"/>
              <a:ext cx="762" cy="312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332" name="Line 47"/>
            <p:cNvSpPr>
              <a:spLocks noChangeShapeType="1"/>
            </p:cNvSpPr>
            <p:nvPr/>
          </p:nvSpPr>
          <p:spPr bwMode="auto">
            <a:xfrm>
              <a:off x="2827" y="1793"/>
              <a:ext cx="78" cy="582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333" name="Freeform 48"/>
            <p:cNvSpPr>
              <a:spLocks/>
            </p:cNvSpPr>
            <p:nvPr/>
          </p:nvSpPr>
          <p:spPr bwMode="auto">
            <a:xfrm>
              <a:off x="2407" y="1883"/>
              <a:ext cx="156" cy="84"/>
            </a:xfrm>
            <a:custGeom>
              <a:avLst/>
              <a:gdLst>
                <a:gd name="T0" fmla="*/ 0 w 26"/>
                <a:gd name="T1" fmla="*/ 9 h 14"/>
                <a:gd name="T2" fmla="*/ 24 w 26"/>
                <a:gd name="T3" fmla="*/ 0 h 14"/>
                <a:gd name="T4" fmla="*/ 26 w 26"/>
                <a:gd name="T5" fmla="*/ 5 h 14"/>
                <a:gd name="T6" fmla="*/ 13 w 26"/>
                <a:gd name="T7" fmla="*/ 14 h 14"/>
                <a:gd name="T8" fmla="*/ 2 w 26"/>
                <a:gd name="T9" fmla="*/ 14 h 14"/>
                <a:gd name="T10" fmla="*/ 0 w 26"/>
                <a:gd name="T11" fmla="*/ 9 h 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6"/>
                <a:gd name="T19" fmla="*/ 0 h 14"/>
                <a:gd name="T20" fmla="*/ 26 w 26"/>
                <a:gd name="T21" fmla="*/ 14 h 1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6" h="14">
                  <a:moveTo>
                    <a:pt x="0" y="9"/>
                  </a:moveTo>
                  <a:lnTo>
                    <a:pt x="24" y="0"/>
                  </a:lnTo>
                  <a:lnTo>
                    <a:pt x="26" y="5"/>
                  </a:lnTo>
                  <a:lnTo>
                    <a:pt x="13" y="14"/>
                  </a:lnTo>
                  <a:lnTo>
                    <a:pt x="2" y="14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334" name="Oval 49"/>
            <p:cNvSpPr>
              <a:spLocks noChangeArrowheads="1"/>
            </p:cNvSpPr>
            <p:nvPr/>
          </p:nvSpPr>
          <p:spPr bwMode="auto">
            <a:xfrm>
              <a:off x="2515" y="1847"/>
              <a:ext cx="18" cy="1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335" name="Oval 50"/>
            <p:cNvSpPr>
              <a:spLocks noChangeArrowheads="1"/>
            </p:cNvSpPr>
            <p:nvPr/>
          </p:nvSpPr>
          <p:spPr bwMode="auto">
            <a:xfrm>
              <a:off x="2377" y="1901"/>
              <a:ext cx="18" cy="1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336" name="Oval 51"/>
            <p:cNvSpPr>
              <a:spLocks noChangeArrowheads="1"/>
            </p:cNvSpPr>
            <p:nvPr/>
          </p:nvSpPr>
          <p:spPr bwMode="auto">
            <a:xfrm>
              <a:off x="2539" y="1835"/>
              <a:ext cx="18" cy="24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337" name="Oval 52"/>
            <p:cNvSpPr>
              <a:spLocks noChangeArrowheads="1"/>
            </p:cNvSpPr>
            <p:nvPr/>
          </p:nvSpPr>
          <p:spPr bwMode="auto">
            <a:xfrm>
              <a:off x="2401" y="1895"/>
              <a:ext cx="18" cy="1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338" name="Line 53"/>
            <p:cNvSpPr>
              <a:spLocks noChangeShapeType="1"/>
            </p:cNvSpPr>
            <p:nvPr/>
          </p:nvSpPr>
          <p:spPr bwMode="auto">
            <a:xfrm>
              <a:off x="2491" y="1997"/>
              <a:ext cx="1" cy="78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339" name="Freeform 54"/>
            <p:cNvSpPr>
              <a:spLocks/>
            </p:cNvSpPr>
            <p:nvPr/>
          </p:nvSpPr>
          <p:spPr bwMode="auto">
            <a:xfrm>
              <a:off x="3217" y="2453"/>
              <a:ext cx="426" cy="102"/>
            </a:xfrm>
            <a:custGeom>
              <a:avLst/>
              <a:gdLst>
                <a:gd name="T0" fmla="*/ 12 w 71"/>
                <a:gd name="T1" fmla="*/ 0 h 17"/>
                <a:gd name="T2" fmla="*/ 59 w 71"/>
                <a:gd name="T3" fmla="*/ 0 h 17"/>
                <a:gd name="T4" fmla="*/ 71 w 71"/>
                <a:gd name="T5" fmla="*/ 8 h 17"/>
                <a:gd name="T6" fmla="*/ 71 w 71"/>
                <a:gd name="T7" fmla="*/ 8 h 17"/>
                <a:gd name="T8" fmla="*/ 59 w 71"/>
                <a:gd name="T9" fmla="*/ 17 h 17"/>
                <a:gd name="T10" fmla="*/ 12 w 71"/>
                <a:gd name="T11" fmla="*/ 17 h 17"/>
                <a:gd name="T12" fmla="*/ 0 w 71"/>
                <a:gd name="T13" fmla="*/ 8 h 17"/>
                <a:gd name="T14" fmla="*/ 0 w 71"/>
                <a:gd name="T15" fmla="*/ 8 h 17"/>
                <a:gd name="T16" fmla="*/ 12 w 71"/>
                <a:gd name="T17" fmla="*/ 0 h 1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1"/>
                <a:gd name="T28" fmla="*/ 0 h 17"/>
                <a:gd name="T29" fmla="*/ 71 w 71"/>
                <a:gd name="T30" fmla="*/ 17 h 1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1" h="17">
                  <a:moveTo>
                    <a:pt x="12" y="0"/>
                  </a:moveTo>
                  <a:lnTo>
                    <a:pt x="59" y="0"/>
                  </a:lnTo>
                  <a:cubicBezTo>
                    <a:pt x="65" y="0"/>
                    <a:pt x="71" y="4"/>
                    <a:pt x="71" y="8"/>
                  </a:cubicBezTo>
                  <a:cubicBezTo>
                    <a:pt x="71" y="13"/>
                    <a:pt x="65" y="17"/>
                    <a:pt x="59" y="17"/>
                  </a:cubicBezTo>
                  <a:lnTo>
                    <a:pt x="12" y="17"/>
                  </a:lnTo>
                  <a:cubicBezTo>
                    <a:pt x="6" y="17"/>
                    <a:pt x="0" y="13"/>
                    <a:pt x="0" y="8"/>
                  </a:cubicBezTo>
                  <a:cubicBezTo>
                    <a:pt x="0" y="4"/>
                    <a:pt x="6" y="0"/>
                    <a:pt x="12" y="0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340" name="Freeform 55"/>
            <p:cNvSpPr>
              <a:spLocks/>
            </p:cNvSpPr>
            <p:nvPr/>
          </p:nvSpPr>
          <p:spPr bwMode="auto">
            <a:xfrm>
              <a:off x="3217" y="2453"/>
              <a:ext cx="426" cy="102"/>
            </a:xfrm>
            <a:custGeom>
              <a:avLst/>
              <a:gdLst>
                <a:gd name="T0" fmla="*/ 12 w 71"/>
                <a:gd name="T1" fmla="*/ 0 h 17"/>
                <a:gd name="T2" fmla="*/ 59 w 71"/>
                <a:gd name="T3" fmla="*/ 0 h 17"/>
                <a:gd name="T4" fmla="*/ 71 w 71"/>
                <a:gd name="T5" fmla="*/ 8 h 17"/>
                <a:gd name="T6" fmla="*/ 71 w 71"/>
                <a:gd name="T7" fmla="*/ 8 h 17"/>
                <a:gd name="T8" fmla="*/ 59 w 71"/>
                <a:gd name="T9" fmla="*/ 17 h 17"/>
                <a:gd name="T10" fmla="*/ 12 w 71"/>
                <a:gd name="T11" fmla="*/ 17 h 17"/>
                <a:gd name="T12" fmla="*/ 0 w 71"/>
                <a:gd name="T13" fmla="*/ 8 h 17"/>
                <a:gd name="T14" fmla="*/ 0 w 71"/>
                <a:gd name="T15" fmla="*/ 8 h 17"/>
                <a:gd name="T16" fmla="*/ 12 w 71"/>
                <a:gd name="T17" fmla="*/ 0 h 1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1"/>
                <a:gd name="T28" fmla="*/ 0 h 17"/>
                <a:gd name="T29" fmla="*/ 71 w 71"/>
                <a:gd name="T30" fmla="*/ 17 h 1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1" h="17">
                  <a:moveTo>
                    <a:pt x="12" y="0"/>
                  </a:moveTo>
                  <a:lnTo>
                    <a:pt x="59" y="0"/>
                  </a:lnTo>
                  <a:cubicBezTo>
                    <a:pt x="65" y="0"/>
                    <a:pt x="71" y="4"/>
                    <a:pt x="71" y="8"/>
                  </a:cubicBezTo>
                  <a:cubicBezTo>
                    <a:pt x="71" y="13"/>
                    <a:pt x="65" y="17"/>
                    <a:pt x="59" y="17"/>
                  </a:cubicBezTo>
                  <a:lnTo>
                    <a:pt x="12" y="17"/>
                  </a:lnTo>
                  <a:cubicBezTo>
                    <a:pt x="6" y="17"/>
                    <a:pt x="0" y="13"/>
                    <a:pt x="0" y="8"/>
                  </a:cubicBezTo>
                  <a:cubicBezTo>
                    <a:pt x="0" y="4"/>
                    <a:pt x="6" y="0"/>
                    <a:pt x="12" y="0"/>
                  </a:cubicBezTo>
                  <a:close/>
                </a:path>
              </a:pathLst>
            </a:custGeom>
            <a:noFill/>
            <a:ln w="1905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341" name="Freeform 56"/>
            <p:cNvSpPr>
              <a:spLocks/>
            </p:cNvSpPr>
            <p:nvPr/>
          </p:nvSpPr>
          <p:spPr bwMode="auto">
            <a:xfrm>
              <a:off x="3259" y="2213"/>
              <a:ext cx="174" cy="204"/>
            </a:xfrm>
            <a:custGeom>
              <a:avLst/>
              <a:gdLst>
                <a:gd name="T0" fmla="*/ 29 w 29"/>
                <a:gd name="T1" fmla="*/ 0 h 34"/>
                <a:gd name="T2" fmla="*/ 29 w 29"/>
                <a:gd name="T3" fmla="*/ 34 h 34"/>
                <a:gd name="T4" fmla="*/ 3 w 29"/>
                <a:gd name="T5" fmla="*/ 34 h 34"/>
                <a:gd name="T6" fmla="*/ 0 w 29"/>
                <a:gd name="T7" fmla="*/ 33 h 34"/>
                <a:gd name="T8" fmla="*/ 0 w 29"/>
                <a:gd name="T9" fmla="*/ 22 h 34"/>
                <a:gd name="T10" fmla="*/ 17 w 29"/>
                <a:gd name="T11" fmla="*/ 0 h 34"/>
                <a:gd name="T12" fmla="*/ 29 w 29"/>
                <a:gd name="T13" fmla="*/ 0 h 3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9"/>
                <a:gd name="T22" fmla="*/ 0 h 34"/>
                <a:gd name="T23" fmla="*/ 29 w 29"/>
                <a:gd name="T24" fmla="*/ 34 h 3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9" h="34">
                  <a:moveTo>
                    <a:pt x="29" y="0"/>
                  </a:moveTo>
                  <a:lnTo>
                    <a:pt x="29" y="34"/>
                  </a:lnTo>
                  <a:lnTo>
                    <a:pt x="3" y="34"/>
                  </a:lnTo>
                  <a:cubicBezTo>
                    <a:pt x="2" y="34"/>
                    <a:pt x="1" y="34"/>
                    <a:pt x="0" y="33"/>
                  </a:cubicBezTo>
                  <a:lnTo>
                    <a:pt x="0" y="22"/>
                  </a:lnTo>
                  <a:cubicBezTo>
                    <a:pt x="2" y="15"/>
                    <a:pt x="7" y="4"/>
                    <a:pt x="17" y="0"/>
                  </a:cubicBezTo>
                  <a:lnTo>
                    <a:pt x="29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342" name="Freeform 57"/>
            <p:cNvSpPr>
              <a:spLocks/>
            </p:cNvSpPr>
            <p:nvPr/>
          </p:nvSpPr>
          <p:spPr bwMode="auto">
            <a:xfrm>
              <a:off x="3283" y="2237"/>
              <a:ext cx="132" cy="126"/>
            </a:xfrm>
            <a:custGeom>
              <a:avLst/>
              <a:gdLst>
                <a:gd name="T0" fmla="*/ 22 w 22"/>
                <a:gd name="T1" fmla="*/ 0 h 21"/>
                <a:gd name="T2" fmla="*/ 22 w 22"/>
                <a:gd name="T3" fmla="*/ 21 h 21"/>
                <a:gd name="T4" fmla="*/ 0 w 22"/>
                <a:gd name="T5" fmla="*/ 21 h 21"/>
                <a:gd name="T6" fmla="*/ 0 w 22"/>
                <a:gd name="T7" fmla="*/ 16 h 21"/>
                <a:gd name="T8" fmla="*/ 13 w 22"/>
                <a:gd name="T9" fmla="*/ 0 h 21"/>
                <a:gd name="T10" fmla="*/ 22 w 22"/>
                <a:gd name="T11" fmla="*/ 0 h 2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2"/>
                <a:gd name="T19" fmla="*/ 0 h 21"/>
                <a:gd name="T20" fmla="*/ 22 w 22"/>
                <a:gd name="T21" fmla="*/ 21 h 2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2" h="21">
                  <a:moveTo>
                    <a:pt x="22" y="0"/>
                  </a:moveTo>
                  <a:lnTo>
                    <a:pt x="22" y="21"/>
                  </a:lnTo>
                  <a:lnTo>
                    <a:pt x="0" y="21"/>
                  </a:lnTo>
                  <a:lnTo>
                    <a:pt x="0" y="16"/>
                  </a:lnTo>
                  <a:cubicBezTo>
                    <a:pt x="2" y="10"/>
                    <a:pt x="8" y="2"/>
                    <a:pt x="13" y="0"/>
                  </a:cubicBezTo>
                  <a:lnTo>
                    <a:pt x="22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343" name="Rectangle 58"/>
            <p:cNvSpPr>
              <a:spLocks noChangeArrowheads="1"/>
            </p:cNvSpPr>
            <p:nvPr/>
          </p:nvSpPr>
          <p:spPr bwMode="auto">
            <a:xfrm>
              <a:off x="3367" y="2417"/>
              <a:ext cx="138" cy="36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344" name="Freeform 59"/>
            <p:cNvSpPr>
              <a:spLocks/>
            </p:cNvSpPr>
            <p:nvPr/>
          </p:nvSpPr>
          <p:spPr bwMode="auto">
            <a:xfrm>
              <a:off x="3433" y="2315"/>
              <a:ext cx="270" cy="102"/>
            </a:xfrm>
            <a:custGeom>
              <a:avLst/>
              <a:gdLst>
                <a:gd name="T0" fmla="*/ 1 w 45"/>
                <a:gd name="T1" fmla="*/ 0 h 17"/>
                <a:gd name="T2" fmla="*/ 44 w 45"/>
                <a:gd name="T3" fmla="*/ 0 h 17"/>
                <a:gd name="T4" fmla="*/ 45 w 45"/>
                <a:gd name="T5" fmla="*/ 1 h 17"/>
                <a:gd name="T6" fmla="*/ 45 w 45"/>
                <a:gd name="T7" fmla="*/ 16 h 17"/>
                <a:gd name="T8" fmla="*/ 44 w 45"/>
                <a:gd name="T9" fmla="*/ 17 h 17"/>
                <a:gd name="T10" fmla="*/ 1 w 45"/>
                <a:gd name="T11" fmla="*/ 17 h 17"/>
                <a:gd name="T12" fmla="*/ 0 w 45"/>
                <a:gd name="T13" fmla="*/ 16 h 17"/>
                <a:gd name="T14" fmla="*/ 0 w 45"/>
                <a:gd name="T15" fmla="*/ 1 h 17"/>
                <a:gd name="T16" fmla="*/ 1 w 45"/>
                <a:gd name="T17" fmla="*/ 0 h 1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5"/>
                <a:gd name="T28" fmla="*/ 0 h 17"/>
                <a:gd name="T29" fmla="*/ 45 w 45"/>
                <a:gd name="T30" fmla="*/ 17 h 1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5" h="17">
                  <a:moveTo>
                    <a:pt x="1" y="0"/>
                  </a:moveTo>
                  <a:lnTo>
                    <a:pt x="44" y="0"/>
                  </a:lnTo>
                  <a:cubicBezTo>
                    <a:pt x="44" y="0"/>
                    <a:pt x="45" y="0"/>
                    <a:pt x="45" y="1"/>
                  </a:cubicBezTo>
                  <a:lnTo>
                    <a:pt x="45" y="16"/>
                  </a:lnTo>
                  <a:cubicBezTo>
                    <a:pt x="45" y="17"/>
                    <a:pt x="44" y="17"/>
                    <a:pt x="44" y="17"/>
                  </a:cubicBezTo>
                  <a:lnTo>
                    <a:pt x="1" y="17"/>
                  </a:lnTo>
                  <a:cubicBezTo>
                    <a:pt x="1" y="17"/>
                    <a:pt x="0" y="17"/>
                    <a:pt x="0" y="16"/>
                  </a:cubicBezTo>
                  <a:lnTo>
                    <a:pt x="0" y="1"/>
                  </a:lnTo>
                  <a:cubicBezTo>
                    <a:pt x="0" y="0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345" name="Freeform 60"/>
            <p:cNvSpPr>
              <a:spLocks/>
            </p:cNvSpPr>
            <p:nvPr/>
          </p:nvSpPr>
          <p:spPr bwMode="auto">
            <a:xfrm>
              <a:off x="2791" y="1763"/>
              <a:ext cx="54" cy="714"/>
            </a:xfrm>
            <a:custGeom>
              <a:avLst/>
              <a:gdLst>
                <a:gd name="T0" fmla="*/ 0 w 9"/>
                <a:gd name="T1" fmla="*/ 119 h 119"/>
                <a:gd name="T2" fmla="*/ 0 w 9"/>
                <a:gd name="T3" fmla="*/ 0 h 119"/>
                <a:gd name="T4" fmla="*/ 6 w 9"/>
                <a:gd name="T5" fmla="*/ 0 h 119"/>
                <a:gd name="T6" fmla="*/ 9 w 9"/>
                <a:gd name="T7" fmla="*/ 119 h 119"/>
                <a:gd name="T8" fmla="*/ 0 w 9"/>
                <a:gd name="T9" fmla="*/ 119 h 1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"/>
                <a:gd name="T16" fmla="*/ 0 h 119"/>
                <a:gd name="T17" fmla="*/ 9 w 9"/>
                <a:gd name="T18" fmla="*/ 119 h 1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" h="119">
                  <a:moveTo>
                    <a:pt x="0" y="119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9" y="119"/>
                  </a:lnTo>
                  <a:lnTo>
                    <a:pt x="0" y="119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346" name="Freeform 61"/>
            <p:cNvSpPr>
              <a:spLocks/>
            </p:cNvSpPr>
            <p:nvPr/>
          </p:nvSpPr>
          <p:spPr bwMode="auto">
            <a:xfrm>
              <a:off x="2731" y="2345"/>
              <a:ext cx="168" cy="180"/>
            </a:xfrm>
            <a:custGeom>
              <a:avLst/>
              <a:gdLst>
                <a:gd name="T0" fmla="*/ 28 w 28"/>
                <a:gd name="T1" fmla="*/ 11 h 30"/>
                <a:gd name="T2" fmla="*/ 28 w 28"/>
                <a:gd name="T3" fmla="*/ 25 h 30"/>
                <a:gd name="T4" fmla="*/ 23 w 28"/>
                <a:gd name="T5" fmla="*/ 30 h 30"/>
                <a:gd name="T6" fmla="*/ 5 w 28"/>
                <a:gd name="T7" fmla="*/ 30 h 30"/>
                <a:gd name="T8" fmla="*/ 0 w 28"/>
                <a:gd name="T9" fmla="*/ 25 h 30"/>
                <a:gd name="T10" fmla="*/ 0 w 28"/>
                <a:gd name="T11" fmla="*/ 11 h 30"/>
                <a:gd name="T12" fmla="*/ 9 w 28"/>
                <a:gd name="T13" fmla="*/ 0 h 30"/>
                <a:gd name="T14" fmla="*/ 20 w 28"/>
                <a:gd name="T15" fmla="*/ 0 h 30"/>
                <a:gd name="T16" fmla="*/ 28 w 28"/>
                <a:gd name="T17" fmla="*/ 11 h 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8"/>
                <a:gd name="T28" fmla="*/ 0 h 30"/>
                <a:gd name="T29" fmla="*/ 28 w 28"/>
                <a:gd name="T30" fmla="*/ 30 h 3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8" h="30">
                  <a:moveTo>
                    <a:pt x="28" y="11"/>
                  </a:moveTo>
                  <a:lnTo>
                    <a:pt x="28" y="25"/>
                  </a:lnTo>
                  <a:lnTo>
                    <a:pt x="23" y="30"/>
                  </a:lnTo>
                  <a:lnTo>
                    <a:pt x="5" y="30"/>
                  </a:lnTo>
                  <a:lnTo>
                    <a:pt x="0" y="25"/>
                  </a:lnTo>
                  <a:lnTo>
                    <a:pt x="0" y="11"/>
                  </a:lnTo>
                  <a:lnTo>
                    <a:pt x="9" y="0"/>
                  </a:lnTo>
                  <a:lnTo>
                    <a:pt x="20" y="0"/>
                  </a:lnTo>
                  <a:lnTo>
                    <a:pt x="28" y="11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347" name="Freeform 62"/>
            <p:cNvSpPr>
              <a:spLocks/>
            </p:cNvSpPr>
            <p:nvPr/>
          </p:nvSpPr>
          <p:spPr bwMode="auto">
            <a:xfrm>
              <a:off x="3523" y="2237"/>
              <a:ext cx="198" cy="192"/>
            </a:xfrm>
            <a:custGeom>
              <a:avLst/>
              <a:gdLst>
                <a:gd name="T0" fmla="*/ 0 w 33"/>
                <a:gd name="T1" fmla="*/ 32 h 32"/>
                <a:gd name="T2" fmla="*/ 33 w 33"/>
                <a:gd name="T3" fmla="*/ 32 h 32"/>
                <a:gd name="T4" fmla="*/ 33 w 33"/>
                <a:gd name="T5" fmla="*/ 0 h 32"/>
                <a:gd name="T6" fmla="*/ 17 w 33"/>
                <a:gd name="T7" fmla="*/ 0 h 32"/>
                <a:gd name="T8" fmla="*/ 0 w 33"/>
                <a:gd name="T9" fmla="*/ 16 h 32"/>
                <a:gd name="T10" fmla="*/ 0 w 33"/>
                <a:gd name="T11" fmla="*/ 32 h 3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3"/>
                <a:gd name="T19" fmla="*/ 0 h 32"/>
                <a:gd name="T20" fmla="*/ 33 w 33"/>
                <a:gd name="T21" fmla="*/ 32 h 3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3" h="32">
                  <a:moveTo>
                    <a:pt x="0" y="32"/>
                  </a:moveTo>
                  <a:lnTo>
                    <a:pt x="33" y="32"/>
                  </a:lnTo>
                  <a:lnTo>
                    <a:pt x="33" y="0"/>
                  </a:lnTo>
                  <a:lnTo>
                    <a:pt x="17" y="0"/>
                  </a:lnTo>
                  <a:lnTo>
                    <a:pt x="0" y="16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348" name="Line 63"/>
            <p:cNvSpPr>
              <a:spLocks noChangeShapeType="1"/>
            </p:cNvSpPr>
            <p:nvPr/>
          </p:nvSpPr>
          <p:spPr bwMode="auto">
            <a:xfrm>
              <a:off x="2827" y="1763"/>
              <a:ext cx="894" cy="47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186" name="Titel 11"/>
          <p:cNvSpPr txBox="1">
            <a:spLocks/>
          </p:cNvSpPr>
          <p:nvPr/>
        </p:nvSpPr>
        <p:spPr bwMode="auto">
          <a:xfrm>
            <a:off x="388275" y="404664"/>
            <a:ext cx="7568101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  <a:ea typeface="+mj-ea"/>
                <a:cs typeface="Arial" charset="0"/>
              </a:rPr>
              <a:t>Piktogramme</a:t>
            </a:r>
            <a:endParaRPr kumimoji="0" lang="de-DE" sz="2800" b="1" i="0" u="none" strike="noStrike" kern="0" cap="none" spc="0" normalizeH="0" baseline="0" noProof="0" dirty="0">
              <a:ln>
                <a:noFill/>
              </a:ln>
              <a:uLnTx/>
              <a:uFillTx/>
              <a:latin typeface="Arial" charset="0"/>
              <a:ea typeface="+mj-ea"/>
              <a:cs typeface="Arial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9"/>
          <p:cNvGrpSpPr>
            <a:grpSpLocks noChangeAspect="1"/>
          </p:cNvGrpSpPr>
          <p:nvPr/>
        </p:nvGrpSpPr>
        <p:grpSpPr bwMode="auto">
          <a:xfrm>
            <a:off x="3214688" y="2786063"/>
            <a:ext cx="590550" cy="809625"/>
            <a:chOff x="2358" y="1092"/>
            <a:chExt cx="372" cy="510"/>
          </a:xfrm>
        </p:grpSpPr>
        <p:sp>
          <p:nvSpPr>
            <p:cNvPr id="14367" name="Freeform 10"/>
            <p:cNvSpPr>
              <a:spLocks/>
            </p:cNvSpPr>
            <p:nvPr/>
          </p:nvSpPr>
          <p:spPr bwMode="auto">
            <a:xfrm>
              <a:off x="2556" y="1092"/>
              <a:ext cx="126" cy="444"/>
            </a:xfrm>
            <a:custGeom>
              <a:avLst/>
              <a:gdLst>
                <a:gd name="T0" fmla="*/ 78 w 21"/>
                <a:gd name="T1" fmla="*/ 444 h 74"/>
                <a:gd name="T2" fmla="*/ 78 w 21"/>
                <a:gd name="T3" fmla="*/ 252 h 74"/>
                <a:gd name="T4" fmla="*/ 0 w 21"/>
                <a:gd name="T5" fmla="*/ 42 h 74"/>
                <a:gd name="T6" fmla="*/ 0 w 21"/>
                <a:gd name="T7" fmla="*/ 0 h 74"/>
                <a:gd name="T8" fmla="*/ 120 w 21"/>
                <a:gd name="T9" fmla="*/ 258 h 74"/>
                <a:gd name="T10" fmla="*/ 126 w 21"/>
                <a:gd name="T11" fmla="*/ 444 h 74"/>
                <a:gd name="T12" fmla="*/ 78 w 21"/>
                <a:gd name="T13" fmla="*/ 444 h 7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"/>
                <a:gd name="T22" fmla="*/ 0 h 74"/>
                <a:gd name="T23" fmla="*/ 21 w 21"/>
                <a:gd name="T24" fmla="*/ 74 h 7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" h="74">
                  <a:moveTo>
                    <a:pt x="13" y="74"/>
                  </a:moveTo>
                  <a:cubicBezTo>
                    <a:pt x="13" y="56"/>
                    <a:pt x="13" y="60"/>
                    <a:pt x="13" y="42"/>
                  </a:cubicBezTo>
                  <a:cubicBezTo>
                    <a:pt x="12" y="18"/>
                    <a:pt x="9" y="9"/>
                    <a:pt x="0" y="7"/>
                  </a:cubicBezTo>
                  <a:lnTo>
                    <a:pt x="0" y="0"/>
                  </a:lnTo>
                  <a:cubicBezTo>
                    <a:pt x="14" y="1"/>
                    <a:pt x="20" y="18"/>
                    <a:pt x="20" y="43"/>
                  </a:cubicBezTo>
                  <a:lnTo>
                    <a:pt x="21" y="74"/>
                  </a:lnTo>
                  <a:lnTo>
                    <a:pt x="13" y="74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4368" name="Freeform 11"/>
            <p:cNvSpPr>
              <a:spLocks/>
            </p:cNvSpPr>
            <p:nvPr/>
          </p:nvSpPr>
          <p:spPr bwMode="auto">
            <a:xfrm>
              <a:off x="2358" y="1416"/>
              <a:ext cx="372" cy="156"/>
            </a:xfrm>
            <a:custGeom>
              <a:avLst/>
              <a:gdLst>
                <a:gd name="T0" fmla="*/ 162 w 62"/>
                <a:gd name="T1" fmla="*/ 156 h 26"/>
                <a:gd name="T2" fmla="*/ 162 w 62"/>
                <a:gd name="T3" fmla="*/ 114 h 26"/>
                <a:gd name="T4" fmla="*/ 0 w 62"/>
                <a:gd name="T5" fmla="*/ 114 h 26"/>
                <a:gd name="T6" fmla="*/ 72 w 62"/>
                <a:gd name="T7" fmla="*/ 18 h 26"/>
                <a:gd name="T8" fmla="*/ 168 w 62"/>
                <a:gd name="T9" fmla="*/ 54 h 26"/>
                <a:gd name="T10" fmla="*/ 222 w 62"/>
                <a:gd name="T11" fmla="*/ 54 h 26"/>
                <a:gd name="T12" fmla="*/ 252 w 62"/>
                <a:gd name="T13" fmla="*/ 6 h 26"/>
                <a:gd name="T14" fmla="*/ 372 w 62"/>
                <a:gd name="T15" fmla="*/ 0 h 26"/>
                <a:gd name="T16" fmla="*/ 372 w 62"/>
                <a:gd name="T17" fmla="*/ 156 h 26"/>
                <a:gd name="T18" fmla="*/ 162 w 62"/>
                <a:gd name="T19" fmla="*/ 156 h 2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2"/>
                <a:gd name="T31" fmla="*/ 0 h 26"/>
                <a:gd name="T32" fmla="*/ 62 w 62"/>
                <a:gd name="T33" fmla="*/ 26 h 2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2" h="26">
                  <a:moveTo>
                    <a:pt x="27" y="26"/>
                  </a:moveTo>
                  <a:lnTo>
                    <a:pt x="27" y="19"/>
                  </a:lnTo>
                  <a:lnTo>
                    <a:pt x="0" y="19"/>
                  </a:lnTo>
                  <a:lnTo>
                    <a:pt x="12" y="3"/>
                  </a:lnTo>
                  <a:lnTo>
                    <a:pt x="28" y="9"/>
                  </a:lnTo>
                  <a:lnTo>
                    <a:pt x="37" y="9"/>
                  </a:lnTo>
                  <a:lnTo>
                    <a:pt x="42" y="1"/>
                  </a:lnTo>
                  <a:lnTo>
                    <a:pt x="62" y="0"/>
                  </a:lnTo>
                  <a:lnTo>
                    <a:pt x="62" y="26"/>
                  </a:lnTo>
                  <a:lnTo>
                    <a:pt x="27" y="26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4369" name="Oval 12"/>
            <p:cNvSpPr>
              <a:spLocks noChangeArrowheads="1"/>
            </p:cNvSpPr>
            <p:nvPr/>
          </p:nvSpPr>
          <p:spPr bwMode="auto">
            <a:xfrm>
              <a:off x="2580" y="1488"/>
              <a:ext cx="114" cy="114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grpSp>
        <p:nvGrpSpPr>
          <p:cNvPr id="14339" name="Group 15"/>
          <p:cNvGrpSpPr>
            <a:grpSpLocks noChangeAspect="1"/>
          </p:cNvGrpSpPr>
          <p:nvPr/>
        </p:nvGrpSpPr>
        <p:grpSpPr bwMode="auto">
          <a:xfrm>
            <a:off x="428625" y="2767013"/>
            <a:ext cx="1762125" cy="876300"/>
            <a:chOff x="471" y="1092"/>
            <a:chExt cx="1110" cy="552"/>
          </a:xfrm>
        </p:grpSpPr>
        <p:sp>
          <p:nvSpPr>
            <p:cNvPr id="14356" name="Freeform 16"/>
            <p:cNvSpPr>
              <a:spLocks/>
            </p:cNvSpPr>
            <p:nvPr/>
          </p:nvSpPr>
          <p:spPr bwMode="auto">
            <a:xfrm>
              <a:off x="939" y="1206"/>
              <a:ext cx="168" cy="258"/>
            </a:xfrm>
            <a:custGeom>
              <a:avLst/>
              <a:gdLst>
                <a:gd name="T0" fmla="*/ 126 w 28"/>
                <a:gd name="T1" fmla="*/ 258 h 43"/>
                <a:gd name="T2" fmla="*/ 168 w 28"/>
                <a:gd name="T3" fmla="*/ 258 h 43"/>
                <a:gd name="T4" fmla="*/ 0 w 28"/>
                <a:gd name="T5" fmla="*/ 84 h 43"/>
                <a:gd name="T6" fmla="*/ 48 w 28"/>
                <a:gd name="T7" fmla="*/ 114 h 43"/>
                <a:gd name="T8" fmla="*/ 126 w 28"/>
                <a:gd name="T9" fmla="*/ 258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"/>
                <a:gd name="T16" fmla="*/ 0 h 43"/>
                <a:gd name="T17" fmla="*/ 28 w 28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" h="43">
                  <a:moveTo>
                    <a:pt x="21" y="43"/>
                  </a:moveTo>
                  <a:lnTo>
                    <a:pt x="28" y="43"/>
                  </a:lnTo>
                  <a:cubicBezTo>
                    <a:pt x="28" y="0"/>
                    <a:pt x="13" y="2"/>
                    <a:pt x="0" y="14"/>
                  </a:cubicBezTo>
                  <a:lnTo>
                    <a:pt x="8" y="19"/>
                  </a:lnTo>
                  <a:cubicBezTo>
                    <a:pt x="16" y="13"/>
                    <a:pt x="19" y="15"/>
                    <a:pt x="21" y="43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4357" name="Rectangle 17"/>
            <p:cNvSpPr>
              <a:spLocks noChangeArrowheads="1"/>
            </p:cNvSpPr>
            <p:nvPr/>
          </p:nvSpPr>
          <p:spPr bwMode="auto">
            <a:xfrm>
              <a:off x="675" y="1554"/>
              <a:ext cx="504" cy="42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4358" name="Freeform 18"/>
            <p:cNvSpPr>
              <a:spLocks/>
            </p:cNvSpPr>
            <p:nvPr/>
          </p:nvSpPr>
          <p:spPr bwMode="auto">
            <a:xfrm>
              <a:off x="1221" y="1230"/>
              <a:ext cx="360" cy="366"/>
            </a:xfrm>
            <a:custGeom>
              <a:avLst/>
              <a:gdLst>
                <a:gd name="T0" fmla="*/ 204 w 60"/>
                <a:gd name="T1" fmla="*/ 366 h 61"/>
                <a:gd name="T2" fmla="*/ 360 w 60"/>
                <a:gd name="T3" fmla="*/ 324 h 61"/>
                <a:gd name="T4" fmla="*/ 354 w 60"/>
                <a:gd name="T5" fmla="*/ 204 h 61"/>
                <a:gd name="T6" fmla="*/ 252 w 60"/>
                <a:gd name="T7" fmla="*/ 174 h 61"/>
                <a:gd name="T8" fmla="*/ 156 w 60"/>
                <a:gd name="T9" fmla="*/ 0 h 61"/>
                <a:gd name="T10" fmla="*/ 42 w 60"/>
                <a:gd name="T11" fmla="*/ 0 h 61"/>
                <a:gd name="T12" fmla="*/ 54 w 60"/>
                <a:gd name="T13" fmla="*/ 24 h 61"/>
                <a:gd name="T14" fmla="*/ 24 w 60"/>
                <a:gd name="T15" fmla="*/ 162 h 61"/>
                <a:gd name="T16" fmla="*/ 24 w 60"/>
                <a:gd name="T17" fmla="*/ 210 h 61"/>
                <a:gd name="T18" fmla="*/ 0 w 60"/>
                <a:gd name="T19" fmla="*/ 228 h 61"/>
                <a:gd name="T20" fmla="*/ 0 w 60"/>
                <a:gd name="T21" fmla="*/ 366 h 61"/>
                <a:gd name="T22" fmla="*/ 102 w 60"/>
                <a:gd name="T23" fmla="*/ 366 h 61"/>
                <a:gd name="T24" fmla="*/ 204 w 60"/>
                <a:gd name="T25" fmla="*/ 366 h 6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0"/>
                <a:gd name="T40" fmla="*/ 0 h 61"/>
                <a:gd name="T41" fmla="*/ 60 w 60"/>
                <a:gd name="T42" fmla="*/ 61 h 6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0" h="61">
                  <a:moveTo>
                    <a:pt x="34" y="61"/>
                  </a:moveTo>
                  <a:lnTo>
                    <a:pt x="60" y="54"/>
                  </a:lnTo>
                  <a:lnTo>
                    <a:pt x="59" y="34"/>
                  </a:lnTo>
                  <a:cubicBezTo>
                    <a:pt x="53" y="32"/>
                    <a:pt x="48" y="31"/>
                    <a:pt x="42" y="29"/>
                  </a:cubicBezTo>
                  <a:cubicBezTo>
                    <a:pt x="40" y="18"/>
                    <a:pt x="35" y="3"/>
                    <a:pt x="26" y="0"/>
                  </a:cubicBezTo>
                  <a:cubicBezTo>
                    <a:pt x="24" y="0"/>
                    <a:pt x="13" y="0"/>
                    <a:pt x="7" y="0"/>
                  </a:cubicBezTo>
                  <a:lnTo>
                    <a:pt x="9" y="4"/>
                  </a:lnTo>
                  <a:lnTo>
                    <a:pt x="4" y="27"/>
                  </a:lnTo>
                  <a:lnTo>
                    <a:pt x="4" y="35"/>
                  </a:lnTo>
                  <a:lnTo>
                    <a:pt x="0" y="38"/>
                  </a:lnTo>
                  <a:lnTo>
                    <a:pt x="0" y="61"/>
                  </a:lnTo>
                  <a:lnTo>
                    <a:pt x="17" y="61"/>
                  </a:lnTo>
                  <a:lnTo>
                    <a:pt x="34" y="61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4359" name="Oval 19"/>
            <p:cNvSpPr>
              <a:spLocks noChangeArrowheads="1"/>
            </p:cNvSpPr>
            <p:nvPr/>
          </p:nvSpPr>
          <p:spPr bwMode="auto">
            <a:xfrm>
              <a:off x="1281" y="1458"/>
              <a:ext cx="186" cy="186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4360" name="Freeform 20"/>
            <p:cNvSpPr>
              <a:spLocks/>
            </p:cNvSpPr>
            <p:nvPr/>
          </p:nvSpPr>
          <p:spPr bwMode="auto">
            <a:xfrm>
              <a:off x="471" y="1230"/>
              <a:ext cx="198" cy="186"/>
            </a:xfrm>
            <a:custGeom>
              <a:avLst/>
              <a:gdLst>
                <a:gd name="T0" fmla="*/ 42 w 33"/>
                <a:gd name="T1" fmla="*/ 186 h 31"/>
                <a:gd name="T2" fmla="*/ 162 w 33"/>
                <a:gd name="T3" fmla="*/ 186 h 31"/>
                <a:gd name="T4" fmla="*/ 0 60000 65536"/>
                <a:gd name="T5" fmla="*/ 0 60000 65536"/>
                <a:gd name="T6" fmla="*/ 0 w 33"/>
                <a:gd name="T7" fmla="*/ 0 h 31"/>
                <a:gd name="T8" fmla="*/ 33 w 33"/>
                <a:gd name="T9" fmla="*/ 31 h 3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3" h="31">
                  <a:moveTo>
                    <a:pt x="7" y="31"/>
                  </a:moveTo>
                  <a:cubicBezTo>
                    <a:pt x="0" y="0"/>
                    <a:pt x="33" y="0"/>
                    <a:pt x="27" y="31"/>
                  </a:cubicBezTo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4361" name="Freeform 21"/>
            <p:cNvSpPr>
              <a:spLocks/>
            </p:cNvSpPr>
            <p:nvPr/>
          </p:nvSpPr>
          <p:spPr bwMode="auto">
            <a:xfrm>
              <a:off x="1305" y="1278"/>
              <a:ext cx="126" cy="108"/>
            </a:xfrm>
            <a:custGeom>
              <a:avLst/>
              <a:gdLst>
                <a:gd name="T0" fmla="*/ 0 w 21"/>
                <a:gd name="T1" fmla="*/ 0 h 18"/>
                <a:gd name="T2" fmla="*/ 0 w 21"/>
                <a:gd name="T3" fmla="*/ 108 h 18"/>
                <a:gd name="T4" fmla="*/ 126 w 21"/>
                <a:gd name="T5" fmla="*/ 108 h 18"/>
                <a:gd name="T6" fmla="*/ 72 w 21"/>
                <a:gd name="T7" fmla="*/ 0 h 18"/>
                <a:gd name="T8" fmla="*/ 0 w 21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8"/>
                <a:gd name="T17" fmla="*/ 21 w 21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8">
                  <a:moveTo>
                    <a:pt x="0" y="0"/>
                  </a:moveTo>
                  <a:lnTo>
                    <a:pt x="0" y="18"/>
                  </a:lnTo>
                  <a:lnTo>
                    <a:pt x="21" y="18"/>
                  </a:lnTo>
                  <a:cubicBezTo>
                    <a:pt x="19" y="9"/>
                    <a:pt x="17" y="3"/>
                    <a:pt x="12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4362" name="Freeform 22"/>
            <p:cNvSpPr>
              <a:spLocks/>
            </p:cNvSpPr>
            <p:nvPr/>
          </p:nvSpPr>
          <p:spPr bwMode="auto">
            <a:xfrm>
              <a:off x="555" y="1092"/>
              <a:ext cx="624" cy="444"/>
            </a:xfrm>
            <a:custGeom>
              <a:avLst/>
              <a:gdLst>
                <a:gd name="T0" fmla="*/ 624 w 104"/>
                <a:gd name="T1" fmla="*/ 444 h 74"/>
                <a:gd name="T2" fmla="*/ 624 w 104"/>
                <a:gd name="T3" fmla="*/ 150 h 74"/>
                <a:gd name="T4" fmla="*/ 258 w 104"/>
                <a:gd name="T5" fmla="*/ 0 h 74"/>
                <a:gd name="T6" fmla="*/ 0 w 104"/>
                <a:gd name="T7" fmla="*/ 186 h 74"/>
                <a:gd name="T8" fmla="*/ 36 w 104"/>
                <a:gd name="T9" fmla="*/ 186 h 74"/>
                <a:gd name="T10" fmla="*/ 258 w 104"/>
                <a:gd name="T11" fmla="*/ 36 h 74"/>
                <a:gd name="T12" fmla="*/ 588 w 104"/>
                <a:gd name="T13" fmla="*/ 186 h 74"/>
                <a:gd name="T14" fmla="*/ 588 w 104"/>
                <a:gd name="T15" fmla="*/ 444 h 74"/>
                <a:gd name="T16" fmla="*/ 624 w 104"/>
                <a:gd name="T17" fmla="*/ 444 h 7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04"/>
                <a:gd name="T28" fmla="*/ 0 h 74"/>
                <a:gd name="T29" fmla="*/ 104 w 104"/>
                <a:gd name="T30" fmla="*/ 74 h 7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04" h="74">
                  <a:moveTo>
                    <a:pt x="104" y="74"/>
                  </a:moveTo>
                  <a:lnTo>
                    <a:pt x="104" y="25"/>
                  </a:lnTo>
                  <a:lnTo>
                    <a:pt x="43" y="0"/>
                  </a:lnTo>
                  <a:lnTo>
                    <a:pt x="0" y="31"/>
                  </a:lnTo>
                  <a:lnTo>
                    <a:pt x="6" y="31"/>
                  </a:lnTo>
                  <a:lnTo>
                    <a:pt x="43" y="6"/>
                  </a:lnTo>
                  <a:lnTo>
                    <a:pt x="98" y="31"/>
                  </a:lnTo>
                  <a:lnTo>
                    <a:pt x="98" y="74"/>
                  </a:lnTo>
                  <a:lnTo>
                    <a:pt x="104" y="74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4363" name="Freeform 23"/>
            <p:cNvSpPr>
              <a:spLocks/>
            </p:cNvSpPr>
            <p:nvPr/>
          </p:nvSpPr>
          <p:spPr bwMode="auto">
            <a:xfrm>
              <a:off x="663" y="1278"/>
              <a:ext cx="372" cy="258"/>
            </a:xfrm>
            <a:custGeom>
              <a:avLst/>
              <a:gdLst>
                <a:gd name="T0" fmla="*/ 0 w 62"/>
                <a:gd name="T1" fmla="*/ 0 h 43"/>
                <a:gd name="T2" fmla="*/ 0 w 62"/>
                <a:gd name="T3" fmla="*/ 258 h 43"/>
                <a:gd name="T4" fmla="*/ 372 w 62"/>
                <a:gd name="T5" fmla="*/ 258 h 43"/>
                <a:gd name="T6" fmla="*/ 372 w 62"/>
                <a:gd name="T7" fmla="*/ 72 h 43"/>
                <a:gd name="T8" fmla="*/ 258 w 62"/>
                <a:gd name="T9" fmla="*/ 0 h 43"/>
                <a:gd name="T10" fmla="*/ 0 w 62"/>
                <a:gd name="T11" fmla="*/ 0 h 4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2"/>
                <a:gd name="T19" fmla="*/ 0 h 43"/>
                <a:gd name="T20" fmla="*/ 62 w 62"/>
                <a:gd name="T21" fmla="*/ 43 h 4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2" h="43">
                  <a:moveTo>
                    <a:pt x="0" y="0"/>
                  </a:moveTo>
                  <a:lnTo>
                    <a:pt x="0" y="43"/>
                  </a:lnTo>
                  <a:lnTo>
                    <a:pt x="62" y="43"/>
                  </a:lnTo>
                  <a:lnTo>
                    <a:pt x="62" y="12"/>
                  </a:lnTo>
                  <a:lnTo>
                    <a:pt x="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4364" name="Oval 24"/>
            <p:cNvSpPr>
              <a:spLocks noChangeArrowheads="1"/>
            </p:cNvSpPr>
            <p:nvPr/>
          </p:nvSpPr>
          <p:spPr bwMode="auto">
            <a:xfrm>
              <a:off x="723" y="1506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4365" name="Oval 25"/>
            <p:cNvSpPr>
              <a:spLocks noChangeArrowheads="1"/>
            </p:cNvSpPr>
            <p:nvPr/>
          </p:nvSpPr>
          <p:spPr bwMode="auto">
            <a:xfrm>
              <a:off x="903" y="1506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4366" name="Rectangle 26"/>
            <p:cNvSpPr>
              <a:spLocks noChangeArrowheads="1"/>
            </p:cNvSpPr>
            <p:nvPr/>
          </p:nvSpPr>
          <p:spPr bwMode="auto">
            <a:xfrm>
              <a:off x="1035" y="1458"/>
              <a:ext cx="108" cy="78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sp>
        <p:nvSpPr>
          <p:cNvPr id="14340" name="Titel 18"/>
          <p:cNvSpPr>
            <a:spLocks noGrp="1"/>
          </p:cNvSpPr>
          <p:nvPr>
            <p:ph type="title"/>
          </p:nvPr>
        </p:nvSpPr>
        <p:spPr>
          <a:xfrm>
            <a:off x="233363" y="1556792"/>
            <a:ext cx="2538437" cy="381000"/>
          </a:xfrm>
        </p:spPr>
        <p:txBody>
          <a:bodyPr/>
          <a:lstStyle/>
          <a:p>
            <a:pPr eaLnBrk="1" hangingPunct="1"/>
            <a:r>
              <a:rPr lang="de-DE" b="1" dirty="0">
                <a:latin typeface="Arial" charset="0"/>
                <a:cs typeface="Arial" charset="0"/>
              </a:rPr>
              <a:t>Hacker, </a:t>
            </a:r>
            <a:br>
              <a:rPr lang="de-DE" b="1" dirty="0">
                <a:latin typeface="Arial" charset="0"/>
                <a:cs typeface="Arial" charset="0"/>
              </a:rPr>
            </a:br>
            <a:r>
              <a:rPr lang="de-DE" b="1" dirty="0">
                <a:latin typeface="Arial" charset="0"/>
                <a:cs typeface="Arial" charset="0"/>
              </a:rPr>
              <a:t>Anbaugeräte,</a:t>
            </a:r>
            <a:br>
              <a:rPr lang="de-DE" b="1" dirty="0">
                <a:latin typeface="Arial" charset="0"/>
                <a:cs typeface="Arial" charset="0"/>
              </a:rPr>
            </a:br>
            <a:r>
              <a:rPr lang="de-DE" b="1" dirty="0">
                <a:latin typeface="Arial" charset="0"/>
                <a:cs typeface="Arial" charset="0"/>
              </a:rPr>
              <a:t>sonstige Geräte</a:t>
            </a:r>
          </a:p>
        </p:txBody>
      </p:sp>
      <p:grpSp>
        <p:nvGrpSpPr>
          <p:cNvPr id="14341" name="Group 4"/>
          <p:cNvGrpSpPr>
            <a:grpSpLocks noChangeAspect="1"/>
          </p:cNvGrpSpPr>
          <p:nvPr/>
        </p:nvGrpSpPr>
        <p:grpSpPr bwMode="auto">
          <a:xfrm>
            <a:off x="5214938" y="2928938"/>
            <a:ext cx="771525" cy="714375"/>
            <a:chOff x="2620" y="1939"/>
            <a:chExt cx="486" cy="450"/>
          </a:xfrm>
        </p:grpSpPr>
        <p:sp>
          <p:nvSpPr>
            <p:cNvPr id="14342" name="Freeform 5"/>
            <p:cNvSpPr>
              <a:spLocks/>
            </p:cNvSpPr>
            <p:nvPr/>
          </p:nvSpPr>
          <p:spPr bwMode="auto">
            <a:xfrm>
              <a:off x="2824" y="2149"/>
              <a:ext cx="96" cy="72"/>
            </a:xfrm>
            <a:custGeom>
              <a:avLst/>
              <a:gdLst>
                <a:gd name="T0" fmla="*/ 84 w 16"/>
                <a:gd name="T1" fmla="*/ 72 h 12"/>
                <a:gd name="T2" fmla="*/ 6 w 16"/>
                <a:gd name="T3" fmla="*/ 12 h 12"/>
                <a:gd name="T4" fmla="*/ 96 w 16"/>
                <a:gd name="T5" fmla="*/ 54 h 12"/>
                <a:gd name="T6" fmla="*/ 84 w 16"/>
                <a:gd name="T7" fmla="*/ 72 h 1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6"/>
                <a:gd name="T13" fmla="*/ 0 h 12"/>
                <a:gd name="T14" fmla="*/ 16 w 16"/>
                <a:gd name="T15" fmla="*/ 12 h 1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6" h="12">
                  <a:moveTo>
                    <a:pt x="14" y="12"/>
                  </a:moveTo>
                  <a:cubicBezTo>
                    <a:pt x="5" y="7"/>
                    <a:pt x="0" y="4"/>
                    <a:pt x="1" y="2"/>
                  </a:cubicBezTo>
                  <a:cubicBezTo>
                    <a:pt x="3" y="0"/>
                    <a:pt x="7" y="3"/>
                    <a:pt x="16" y="9"/>
                  </a:cubicBezTo>
                  <a:lnTo>
                    <a:pt x="14" y="12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4343" name="Freeform 6"/>
            <p:cNvSpPr>
              <a:spLocks/>
            </p:cNvSpPr>
            <p:nvPr/>
          </p:nvSpPr>
          <p:spPr bwMode="auto">
            <a:xfrm>
              <a:off x="2692" y="1993"/>
              <a:ext cx="24" cy="30"/>
            </a:xfrm>
            <a:custGeom>
              <a:avLst/>
              <a:gdLst>
                <a:gd name="T0" fmla="*/ 18 w 4"/>
                <a:gd name="T1" fmla="*/ 6 h 5"/>
                <a:gd name="T2" fmla="*/ 18 w 4"/>
                <a:gd name="T3" fmla="*/ 6 h 5"/>
                <a:gd name="T4" fmla="*/ 24 w 4"/>
                <a:gd name="T5" fmla="*/ 18 h 5"/>
                <a:gd name="T6" fmla="*/ 18 w 4"/>
                <a:gd name="T7" fmla="*/ 24 h 5"/>
                <a:gd name="T8" fmla="*/ 6 w 4"/>
                <a:gd name="T9" fmla="*/ 24 h 5"/>
                <a:gd name="T10" fmla="*/ 6 w 4"/>
                <a:gd name="T11" fmla="*/ 24 h 5"/>
                <a:gd name="T12" fmla="*/ 0 w 4"/>
                <a:gd name="T13" fmla="*/ 12 h 5"/>
                <a:gd name="T14" fmla="*/ 6 w 4"/>
                <a:gd name="T15" fmla="*/ 6 h 5"/>
                <a:gd name="T16" fmla="*/ 18 w 4"/>
                <a:gd name="T17" fmla="*/ 6 h 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"/>
                <a:gd name="T28" fmla="*/ 0 h 5"/>
                <a:gd name="T29" fmla="*/ 4 w 4"/>
                <a:gd name="T30" fmla="*/ 5 h 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" h="5">
                  <a:moveTo>
                    <a:pt x="3" y="1"/>
                  </a:moveTo>
                  <a:lnTo>
                    <a:pt x="3" y="1"/>
                  </a:lnTo>
                  <a:cubicBezTo>
                    <a:pt x="4" y="1"/>
                    <a:pt x="4" y="2"/>
                    <a:pt x="4" y="3"/>
                  </a:cubicBezTo>
                  <a:lnTo>
                    <a:pt x="3" y="4"/>
                  </a:lnTo>
                  <a:cubicBezTo>
                    <a:pt x="3" y="4"/>
                    <a:pt x="2" y="5"/>
                    <a:pt x="1" y="4"/>
                  </a:cubicBezTo>
                  <a:cubicBezTo>
                    <a:pt x="0" y="4"/>
                    <a:pt x="0" y="3"/>
                    <a:pt x="0" y="2"/>
                  </a:cubicBezTo>
                  <a:lnTo>
                    <a:pt x="1" y="1"/>
                  </a:lnTo>
                  <a:cubicBezTo>
                    <a:pt x="1" y="1"/>
                    <a:pt x="2" y="0"/>
                    <a:pt x="3" y="1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4344" name="Freeform 7"/>
            <p:cNvSpPr>
              <a:spLocks/>
            </p:cNvSpPr>
            <p:nvPr/>
          </p:nvSpPr>
          <p:spPr bwMode="auto">
            <a:xfrm>
              <a:off x="2698" y="1981"/>
              <a:ext cx="60" cy="24"/>
            </a:xfrm>
            <a:custGeom>
              <a:avLst/>
              <a:gdLst>
                <a:gd name="T0" fmla="*/ 54 w 10"/>
                <a:gd name="T1" fmla="*/ 0 h 4"/>
                <a:gd name="T2" fmla="*/ 60 w 10"/>
                <a:gd name="T3" fmla="*/ 24 h 4"/>
                <a:gd name="T4" fmla="*/ 24 w 10"/>
                <a:gd name="T5" fmla="*/ 24 h 4"/>
                <a:gd name="T6" fmla="*/ 0 w 10"/>
                <a:gd name="T7" fmla="*/ 18 h 4"/>
                <a:gd name="T8" fmla="*/ 0 w 10"/>
                <a:gd name="T9" fmla="*/ 6 h 4"/>
                <a:gd name="T10" fmla="*/ 54 w 10"/>
                <a:gd name="T11" fmla="*/ 0 h 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"/>
                <a:gd name="T19" fmla="*/ 0 h 4"/>
                <a:gd name="T20" fmla="*/ 10 w 10"/>
                <a:gd name="T21" fmla="*/ 4 h 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" h="4">
                  <a:moveTo>
                    <a:pt x="9" y="0"/>
                  </a:moveTo>
                  <a:lnTo>
                    <a:pt x="10" y="4"/>
                  </a:lnTo>
                  <a:lnTo>
                    <a:pt x="4" y="4"/>
                  </a:lnTo>
                  <a:lnTo>
                    <a:pt x="0" y="3"/>
                  </a:lnTo>
                  <a:lnTo>
                    <a:pt x="0" y="1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4345" name="Freeform 8"/>
            <p:cNvSpPr>
              <a:spLocks/>
            </p:cNvSpPr>
            <p:nvPr/>
          </p:nvSpPr>
          <p:spPr bwMode="auto">
            <a:xfrm>
              <a:off x="2806" y="2209"/>
              <a:ext cx="126" cy="84"/>
            </a:xfrm>
            <a:custGeom>
              <a:avLst/>
              <a:gdLst>
                <a:gd name="T0" fmla="*/ 66 w 21"/>
                <a:gd name="T1" fmla="*/ 84 h 14"/>
                <a:gd name="T2" fmla="*/ 0 w 21"/>
                <a:gd name="T3" fmla="*/ 36 h 14"/>
                <a:gd name="T4" fmla="*/ 0 w 21"/>
                <a:gd name="T5" fmla="*/ 0 h 14"/>
                <a:gd name="T6" fmla="*/ 126 w 21"/>
                <a:gd name="T7" fmla="*/ 0 h 14"/>
                <a:gd name="T8" fmla="*/ 126 w 21"/>
                <a:gd name="T9" fmla="*/ 36 h 14"/>
                <a:gd name="T10" fmla="*/ 66 w 21"/>
                <a:gd name="T11" fmla="*/ 84 h 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"/>
                <a:gd name="T19" fmla="*/ 0 h 14"/>
                <a:gd name="T20" fmla="*/ 21 w 21"/>
                <a:gd name="T21" fmla="*/ 14 h 1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" h="14">
                  <a:moveTo>
                    <a:pt x="11" y="14"/>
                  </a:moveTo>
                  <a:lnTo>
                    <a:pt x="0" y="6"/>
                  </a:lnTo>
                  <a:lnTo>
                    <a:pt x="0" y="0"/>
                  </a:lnTo>
                  <a:lnTo>
                    <a:pt x="21" y="0"/>
                  </a:lnTo>
                  <a:lnTo>
                    <a:pt x="21" y="6"/>
                  </a:lnTo>
                  <a:lnTo>
                    <a:pt x="11" y="14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4346" name="Rectangle 9"/>
            <p:cNvSpPr>
              <a:spLocks noChangeArrowheads="1"/>
            </p:cNvSpPr>
            <p:nvPr/>
          </p:nvSpPr>
          <p:spPr bwMode="auto">
            <a:xfrm>
              <a:off x="2872" y="2293"/>
              <a:ext cx="144" cy="12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4347" name="Rectangle 10"/>
            <p:cNvSpPr>
              <a:spLocks noChangeArrowheads="1"/>
            </p:cNvSpPr>
            <p:nvPr/>
          </p:nvSpPr>
          <p:spPr bwMode="auto">
            <a:xfrm>
              <a:off x="3028" y="2203"/>
              <a:ext cx="36" cy="72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4348" name="Freeform 11"/>
            <p:cNvSpPr>
              <a:spLocks/>
            </p:cNvSpPr>
            <p:nvPr/>
          </p:nvSpPr>
          <p:spPr bwMode="auto">
            <a:xfrm>
              <a:off x="2620" y="1987"/>
              <a:ext cx="150" cy="126"/>
            </a:xfrm>
            <a:custGeom>
              <a:avLst/>
              <a:gdLst>
                <a:gd name="T0" fmla="*/ 36 w 25"/>
                <a:gd name="T1" fmla="*/ 126 h 21"/>
                <a:gd name="T2" fmla="*/ 120 w 25"/>
                <a:gd name="T3" fmla="*/ 126 h 21"/>
                <a:gd name="T4" fmla="*/ 0 60000 65536"/>
                <a:gd name="T5" fmla="*/ 0 60000 65536"/>
                <a:gd name="T6" fmla="*/ 0 w 25"/>
                <a:gd name="T7" fmla="*/ 0 h 21"/>
                <a:gd name="T8" fmla="*/ 25 w 25"/>
                <a:gd name="T9" fmla="*/ 21 h 2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5" h="21">
                  <a:moveTo>
                    <a:pt x="6" y="21"/>
                  </a:moveTo>
                  <a:cubicBezTo>
                    <a:pt x="0" y="1"/>
                    <a:pt x="25" y="0"/>
                    <a:pt x="20" y="21"/>
                  </a:cubicBezTo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4349" name="Freeform 12"/>
            <p:cNvSpPr>
              <a:spLocks/>
            </p:cNvSpPr>
            <p:nvPr/>
          </p:nvSpPr>
          <p:spPr bwMode="auto">
            <a:xfrm>
              <a:off x="2752" y="1939"/>
              <a:ext cx="354" cy="372"/>
            </a:xfrm>
            <a:custGeom>
              <a:avLst/>
              <a:gdLst>
                <a:gd name="T0" fmla="*/ 282 w 59"/>
                <a:gd name="T1" fmla="*/ 372 h 62"/>
                <a:gd name="T2" fmla="*/ 282 w 59"/>
                <a:gd name="T3" fmla="*/ 42 h 62"/>
                <a:gd name="T4" fmla="*/ 354 w 59"/>
                <a:gd name="T5" fmla="*/ 36 h 62"/>
                <a:gd name="T6" fmla="*/ 348 w 59"/>
                <a:gd name="T7" fmla="*/ 0 h 62"/>
                <a:gd name="T8" fmla="*/ 0 w 59"/>
                <a:gd name="T9" fmla="*/ 36 h 62"/>
                <a:gd name="T10" fmla="*/ 0 w 59"/>
                <a:gd name="T11" fmla="*/ 72 h 62"/>
                <a:gd name="T12" fmla="*/ 264 w 59"/>
                <a:gd name="T13" fmla="*/ 42 h 62"/>
                <a:gd name="T14" fmla="*/ 264 w 59"/>
                <a:gd name="T15" fmla="*/ 372 h 62"/>
                <a:gd name="T16" fmla="*/ 282 w 59"/>
                <a:gd name="T17" fmla="*/ 372 h 6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9"/>
                <a:gd name="T28" fmla="*/ 0 h 62"/>
                <a:gd name="T29" fmla="*/ 59 w 59"/>
                <a:gd name="T30" fmla="*/ 62 h 6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9" h="62">
                  <a:moveTo>
                    <a:pt x="47" y="62"/>
                  </a:moveTo>
                  <a:lnTo>
                    <a:pt x="47" y="7"/>
                  </a:lnTo>
                  <a:lnTo>
                    <a:pt x="59" y="6"/>
                  </a:lnTo>
                  <a:lnTo>
                    <a:pt x="58" y="0"/>
                  </a:lnTo>
                  <a:lnTo>
                    <a:pt x="0" y="6"/>
                  </a:lnTo>
                  <a:lnTo>
                    <a:pt x="0" y="12"/>
                  </a:lnTo>
                  <a:lnTo>
                    <a:pt x="44" y="7"/>
                  </a:lnTo>
                  <a:lnTo>
                    <a:pt x="44" y="62"/>
                  </a:lnTo>
                  <a:lnTo>
                    <a:pt x="47" y="62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4350" name="Line 13"/>
            <p:cNvSpPr>
              <a:spLocks noChangeShapeType="1"/>
            </p:cNvSpPr>
            <p:nvPr/>
          </p:nvSpPr>
          <p:spPr bwMode="auto">
            <a:xfrm flipH="1">
              <a:off x="3004" y="2311"/>
              <a:ext cx="12" cy="78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4351" name="Line 14"/>
            <p:cNvSpPr>
              <a:spLocks noChangeShapeType="1"/>
            </p:cNvSpPr>
            <p:nvPr/>
          </p:nvSpPr>
          <p:spPr bwMode="auto">
            <a:xfrm>
              <a:off x="3034" y="2311"/>
              <a:ext cx="12" cy="78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4352" name="Freeform 15"/>
            <p:cNvSpPr>
              <a:spLocks/>
            </p:cNvSpPr>
            <p:nvPr/>
          </p:nvSpPr>
          <p:spPr bwMode="auto">
            <a:xfrm>
              <a:off x="2752" y="2137"/>
              <a:ext cx="72" cy="54"/>
            </a:xfrm>
            <a:custGeom>
              <a:avLst/>
              <a:gdLst>
                <a:gd name="T0" fmla="*/ 12 w 12"/>
                <a:gd name="T1" fmla="*/ 0 h 9"/>
                <a:gd name="T2" fmla="*/ 60 w 12"/>
                <a:gd name="T3" fmla="*/ 6 h 9"/>
                <a:gd name="T4" fmla="*/ 72 w 12"/>
                <a:gd name="T5" fmla="*/ 18 h 9"/>
                <a:gd name="T6" fmla="*/ 66 w 12"/>
                <a:gd name="T7" fmla="*/ 42 h 9"/>
                <a:gd name="T8" fmla="*/ 54 w 12"/>
                <a:gd name="T9" fmla="*/ 54 h 9"/>
                <a:gd name="T10" fmla="*/ 6 w 12"/>
                <a:gd name="T11" fmla="*/ 48 h 9"/>
                <a:gd name="T12" fmla="*/ 0 w 12"/>
                <a:gd name="T13" fmla="*/ 36 h 9"/>
                <a:gd name="T14" fmla="*/ 0 w 12"/>
                <a:gd name="T15" fmla="*/ 12 h 9"/>
                <a:gd name="T16" fmla="*/ 12 w 12"/>
                <a:gd name="T17" fmla="*/ 0 h 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"/>
                <a:gd name="T28" fmla="*/ 0 h 9"/>
                <a:gd name="T29" fmla="*/ 12 w 12"/>
                <a:gd name="T30" fmla="*/ 9 h 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" h="9">
                  <a:moveTo>
                    <a:pt x="2" y="0"/>
                  </a:moveTo>
                  <a:lnTo>
                    <a:pt x="10" y="1"/>
                  </a:lnTo>
                  <a:cubicBezTo>
                    <a:pt x="11" y="1"/>
                    <a:pt x="12" y="2"/>
                    <a:pt x="12" y="3"/>
                  </a:cubicBezTo>
                  <a:lnTo>
                    <a:pt x="11" y="7"/>
                  </a:lnTo>
                  <a:cubicBezTo>
                    <a:pt x="11" y="8"/>
                    <a:pt x="10" y="9"/>
                    <a:pt x="9" y="9"/>
                  </a:cubicBezTo>
                  <a:lnTo>
                    <a:pt x="1" y="8"/>
                  </a:lnTo>
                  <a:cubicBezTo>
                    <a:pt x="1" y="8"/>
                    <a:pt x="0" y="7"/>
                    <a:pt x="0" y="6"/>
                  </a:cubicBezTo>
                  <a:lnTo>
                    <a:pt x="0" y="2"/>
                  </a:lnTo>
                  <a:cubicBezTo>
                    <a:pt x="0" y="1"/>
                    <a:pt x="1" y="0"/>
                    <a:pt x="2" y="0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4353" name="Freeform 16"/>
            <p:cNvSpPr>
              <a:spLocks/>
            </p:cNvSpPr>
            <p:nvPr/>
          </p:nvSpPr>
          <p:spPr bwMode="auto">
            <a:xfrm>
              <a:off x="2914" y="2137"/>
              <a:ext cx="72" cy="54"/>
            </a:xfrm>
            <a:custGeom>
              <a:avLst/>
              <a:gdLst>
                <a:gd name="T0" fmla="*/ 12 w 12"/>
                <a:gd name="T1" fmla="*/ 6 h 9"/>
                <a:gd name="T2" fmla="*/ 60 w 12"/>
                <a:gd name="T3" fmla="*/ 0 h 9"/>
                <a:gd name="T4" fmla="*/ 72 w 12"/>
                <a:gd name="T5" fmla="*/ 12 h 9"/>
                <a:gd name="T6" fmla="*/ 72 w 12"/>
                <a:gd name="T7" fmla="*/ 36 h 9"/>
                <a:gd name="T8" fmla="*/ 66 w 12"/>
                <a:gd name="T9" fmla="*/ 48 h 9"/>
                <a:gd name="T10" fmla="*/ 18 w 12"/>
                <a:gd name="T11" fmla="*/ 54 h 9"/>
                <a:gd name="T12" fmla="*/ 6 w 12"/>
                <a:gd name="T13" fmla="*/ 42 h 9"/>
                <a:gd name="T14" fmla="*/ 6 w 12"/>
                <a:gd name="T15" fmla="*/ 18 h 9"/>
                <a:gd name="T16" fmla="*/ 12 w 12"/>
                <a:gd name="T17" fmla="*/ 6 h 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"/>
                <a:gd name="T28" fmla="*/ 0 h 9"/>
                <a:gd name="T29" fmla="*/ 12 w 12"/>
                <a:gd name="T30" fmla="*/ 9 h 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" h="9">
                  <a:moveTo>
                    <a:pt x="2" y="1"/>
                  </a:moveTo>
                  <a:lnTo>
                    <a:pt x="10" y="0"/>
                  </a:lnTo>
                  <a:cubicBezTo>
                    <a:pt x="11" y="0"/>
                    <a:pt x="12" y="1"/>
                    <a:pt x="12" y="2"/>
                  </a:cubicBezTo>
                  <a:lnTo>
                    <a:pt x="12" y="6"/>
                  </a:lnTo>
                  <a:cubicBezTo>
                    <a:pt x="12" y="7"/>
                    <a:pt x="11" y="8"/>
                    <a:pt x="11" y="8"/>
                  </a:cubicBezTo>
                  <a:lnTo>
                    <a:pt x="3" y="9"/>
                  </a:lnTo>
                  <a:cubicBezTo>
                    <a:pt x="2" y="9"/>
                    <a:pt x="1" y="8"/>
                    <a:pt x="1" y="7"/>
                  </a:cubicBezTo>
                  <a:lnTo>
                    <a:pt x="1" y="3"/>
                  </a:lnTo>
                  <a:cubicBezTo>
                    <a:pt x="0" y="2"/>
                    <a:pt x="1" y="1"/>
                    <a:pt x="2" y="1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4354" name="Freeform 17"/>
            <p:cNvSpPr>
              <a:spLocks/>
            </p:cNvSpPr>
            <p:nvPr/>
          </p:nvSpPr>
          <p:spPr bwMode="auto">
            <a:xfrm>
              <a:off x="2806" y="2113"/>
              <a:ext cx="132" cy="114"/>
            </a:xfrm>
            <a:custGeom>
              <a:avLst/>
              <a:gdLst>
                <a:gd name="T0" fmla="*/ 96 w 22"/>
                <a:gd name="T1" fmla="*/ 0 h 19"/>
                <a:gd name="T2" fmla="*/ 114 w 22"/>
                <a:gd name="T3" fmla="*/ 18 h 19"/>
                <a:gd name="T4" fmla="*/ 96 w 22"/>
                <a:gd name="T5" fmla="*/ 102 h 19"/>
                <a:gd name="T6" fmla="*/ 18 w 22"/>
                <a:gd name="T7" fmla="*/ 84 h 19"/>
                <a:gd name="T8" fmla="*/ 36 w 22"/>
                <a:gd name="T9" fmla="*/ 0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"/>
                <a:gd name="T16" fmla="*/ 0 h 19"/>
                <a:gd name="T17" fmla="*/ 22 w 22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" h="19">
                  <a:moveTo>
                    <a:pt x="16" y="0"/>
                  </a:moveTo>
                  <a:cubicBezTo>
                    <a:pt x="17" y="1"/>
                    <a:pt x="18" y="2"/>
                    <a:pt x="19" y="3"/>
                  </a:cubicBezTo>
                  <a:cubicBezTo>
                    <a:pt x="22" y="8"/>
                    <a:pt x="21" y="14"/>
                    <a:pt x="16" y="17"/>
                  </a:cubicBezTo>
                  <a:cubicBezTo>
                    <a:pt x="12" y="19"/>
                    <a:pt x="6" y="18"/>
                    <a:pt x="3" y="14"/>
                  </a:cubicBezTo>
                  <a:cubicBezTo>
                    <a:pt x="0" y="9"/>
                    <a:pt x="1" y="3"/>
                    <a:pt x="6" y="0"/>
                  </a:cubicBezTo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4355" name="Rectangle 18"/>
            <p:cNvSpPr>
              <a:spLocks noChangeArrowheads="1"/>
            </p:cNvSpPr>
            <p:nvPr/>
          </p:nvSpPr>
          <p:spPr bwMode="auto">
            <a:xfrm>
              <a:off x="2782" y="2209"/>
              <a:ext cx="174" cy="36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graphicFrame>
        <p:nvGraphicFramePr>
          <p:cNvPr id="34" name="Tabel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9572210"/>
              </p:ext>
            </p:extLst>
          </p:nvPr>
        </p:nvGraphicFramePr>
        <p:xfrm>
          <a:off x="3131840" y="1100335"/>
          <a:ext cx="5797880" cy="1152129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449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94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94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94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4043">
                <a:tc>
                  <a:txBody>
                    <a:bodyPr/>
                    <a:lstStyle/>
                    <a:p>
                      <a:pPr algn="r"/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Hacker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mobiler Hacker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mobiler Prozessor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043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043">
                <a:tc>
                  <a:txBody>
                    <a:bodyPr/>
                    <a:lstStyle/>
                    <a:p>
                      <a:pPr algn="r"/>
                      <a:r>
                        <a:rPr lang="de-DE" sz="900" b="0" kern="1200" dirty="0" err="1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  <a:latin typeface="+mn-lt"/>
                          <a:ea typeface="+mn-ea"/>
                          <a:cs typeface="+mn-cs"/>
                        </a:rPr>
                        <a:t>Rückeraupe</a:t>
                      </a:r>
                      <a:r>
                        <a:rPr lang="de-DE" sz="900" b="0" kern="120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5" name="Titel 11"/>
          <p:cNvSpPr txBox="1">
            <a:spLocks/>
          </p:cNvSpPr>
          <p:nvPr/>
        </p:nvSpPr>
        <p:spPr bwMode="auto">
          <a:xfrm>
            <a:off x="388275" y="404664"/>
            <a:ext cx="7568101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  <a:ea typeface="+mj-ea"/>
                <a:cs typeface="Arial" charset="0"/>
              </a:rPr>
              <a:t>Piktogramme</a:t>
            </a:r>
            <a:endParaRPr kumimoji="0" lang="de-DE" sz="2800" b="1" i="0" u="none" strike="noStrike" kern="0" cap="none" spc="0" normalizeH="0" baseline="0" noProof="0" dirty="0">
              <a:ln>
                <a:noFill/>
              </a:ln>
              <a:uLnTx/>
              <a:uFillTx/>
              <a:latin typeface="Arial" charset="0"/>
              <a:ea typeface="+mj-ea"/>
              <a:cs typeface="Arial" charset="0"/>
            </a:endParaRPr>
          </a:p>
        </p:txBody>
      </p:sp>
      <p:grpSp>
        <p:nvGrpSpPr>
          <p:cNvPr id="2" name="Gruppieren 1"/>
          <p:cNvGrpSpPr/>
          <p:nvPr/>
        </p:nvGrpSpPr>
        <p:grpSpPr>
          <a:xfrm>
            <a:off x="404812" y="5733256"/>
            <a:ext cx="1495425" cy="453604"/>
            <a:chOff x="2643980" y="5747993"/>
            <a:chExt cx="1495425" cy="453604"/>
          </a:xfrm>
        </p:grpSpPr>
        <p:grpSp>
          <p:nvGrpSpPr>
            <p:cNvPr id="48" name="Group 88"/>
            <p:cNvGrpSpPr>
              <a:grpSpLocks noChangeAspect="1"/>
            </p:cNvGrpSpPr>
            <p:nvPr/>
          </p:nvGrpSpPr>
          <p:grpSpPr bwMode="auto">
            <a:xfrm>
              <a:off x="2643980" y="5747993"/>
              <a:ext cx="1495425" cy="442913"/>
              <a:chOff x="2206" y="1138"/>
              <a:chExt cx="942" cy="279"/>
            </a:xfrm>
          </p:grpSpPr>
          <p:sp>
            <p:nvSpPr>
              <p:cNvPr id="49" name="Oval 89"/>
              <p:cNvSpPr>
                <a:spLocks noChangeArrowheads="1"/>
              </p:cNvSpPr>
              <p:nvPr/>
            </p:nvSpPr>
            <p:spPr bwMode="auto">
              <a:xfrm>
                <a:off x="2692" y="1191"/>
                <a:ext cx="120" cy="114"/>
              </a:xfrm>
              <a:prstGeom prst="ellipse">
                <a:avLst/>
              </a:prstGeom>
              <a:solidFill>
                <a:srgbClr val="DDDDDC"/>
              </a:solidFill>
              <a:ln w="19050">
                <a:solidFill>
                  <a:srgbClr val="24211D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50" name="Rectangle 90"/>
              <p:cNvSpPr>
                <a:spLocks noChangeArrowheads="1"/>
              </p:cNvSpPr>
              <p:nvPr/>
            </p:nvSpPr>
            <p:spPr bwMode="auto">
              <a:xfrm>
                <a:off x="2691" y="1293"/>
                <a:ext cx="246" cy="78"/>
              </a:xfrm>
              <a:prstGeom prst="rect">
                <a:avLst/>
              </a:prstGeom>
              <a:solidFill>
                <a:srgbClr val="DDDDDC"/>
              </a:solidFill>
              <a:ln w="19050">
                <a:solidFill>
                  <a:srgbClr val="24211D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51" name="Freeform 91"/>
              <p:cNvSpPr>
                <a:spLocks/>
              </p:cNvSpPr>
              <p:nvPr/>
            </p:nvSpPr>
            <p:spPr bwMode="auto">
              <a:xfrm>
                <a:off x="2774" y="1174"/>
                <a:ext cx="374" cy="197"/>
              </a:xfrm>
              <a:custGeom>
                <a:avLst/>
                <a:gdLst>
                  <a:gd name="T0" fmla="*/ 0 w 52"/>
                  <a:gd name="T1" fmla="*/ 0 h 30"/>
                  <a:gd name="T2" fmla="*/ 0 w 52"/>
                  <a:gd name="T3" fmla="*/ 180 h 30"/>
                  <a:gd name="T4" fmla="*/ 234 w 52"/>
                  <a:gd name="T5" fmla="*/ 180 h 30"/>
                  <a:gd name="T6" fmla="*/ 312 w 52"/>
                  <a:gd name="T7" fmla="*/ 132 h 30"/>
                  <a:gd name="T8" fmla="*/ 312 w 52"/>
                  <a:gd name="T9" fmla="*/ 42 h 30"/>
                  <a:gd name="T10" fmla="*/ 78 w 52"/>
                  <a:gd name="T11" fmla="*/ 0 h 30"/>
                  <a:gd name="T12" fmla="*/ 0 w 52"/>
                  <a:gd name="T13" fmla="*/ 0 h 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52"/>
                  <a:gd name="T22" fmla="*/ 0 h 30"/>
                  <a:gd name="T23" fmla="*/ 52 w 52"/>
                  <a:gd name="T24" fmla="*/ 30 h 3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52" h="30">
                    <a:moveTo>
                      <a:pt x="0" y="0"/>
                    </a:moveTo>
                    <a:lnTo>
                      <a:pt x="0" y="30"/>
                    </a:lnTo>
                    <a:lnTo>
                      <a:pt x="39" y="30"/>
                    </a:lnTo>
                    <a:lnTo>
                      <a:pt x="52" y="22"/>
                    </a:lnTo>
                    <a:lnTo>
                      <a:pt x="52" y="7"/>
                    </a:lnTo>
                    <a:lnTo>
                      <a:pt x="13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DDDDC"/>
              </a:solidFill>
              <a:ln w="19050">
                <a:solidFill>
                  <a:srgbClr val="24211D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57" name="Line 97"/>
              <p:cNvSpPr>
                <a:spLocks noChangeShapeType="1"/>
              </p:cNvSpPr>
              <p:nvPr/>
            </p:nvSpPr>
            <p:spPr bwMode="auto">
              <a:xfrm flipH="1">
                <a:off x="2577" y="1347"/>
                <a:ext cx="78" cy="36"/>
              </a:xfrm>
              <a:prstGeom prst="line">
                <a:avLst/>
              </a:prstGeom>
              <a:noFill/>
              <a:ln w="19050">
                <a:solidFill>
                  <a:srgbClr val="24211D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8" name="Line 98"/>
              <p:cNvSpPr>
                <a:spLocks noChangeShapeType="1"/>
              </p:cNvSpPr>
              <p:nvPr/>
            </p:nvSpPr>
            <p:spPr bwMode="auto">
              <a:xfrm flipH="1">
                <a:off x="2206" y="1191"/>
                <a:ext cx="449" cy="171"/>
              </a:xfrm>
              <a:prstGeom prst="line">
                <a:avLst/>
              </a:prstGeom>
              <a:noFill/>
              <a:ln w="19050">
                <a:solidFill>
                  <a:srgbClr val="24211D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9" name="Line 99"/>
              <p:cNvSpPr>
                <a:spLocks noChangeShapeType="1"/>
              </p:cNvSpPr>
              <p:nvPr/>
            </p:nvSpPr>
            <p:spPr bwMode="auto">
              <a:xfrm>
                <a:off x="2655" y="1149"/>
                <a:ext cx="1" cy="198"/>
              </a:xfrm>
              <a:prstGeom prst="line">
                <a:avLst/>
              </a:prstGeom>
              <a:noFill/>
              <a:ln w="19050">
                <a:solidFill>
                  <a:srgbClr val="24211D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60" name="Line 100"/>
              <p:cNvSpPr>
                <a:spLocks noChangeShapeType="1"/>
              </p:cNvSpPr>
              <p:nvPr/>
            </p:nvSpPr>
            <p:spPr bwMode="auto">
              <a:xfrm flipH="1">
                <a:off x="2661" y="1191"/>
                <a:ext cx="108" cy="1"/>
              </a:xfrm>
              <a:prstGeom prst="line">
                <a:avLst/>
              </a:prstGeom>
              <a:noFill/>
              <a:ln w="19050">
                <a:solidFill>
                  <a:srgbClr val="24211D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63" name="Oval 92"/>
              <p:cNvSpPr>
                <a:spLocks noChangeArrowheads="1"/>
              </p:cNvSpPr>
              <p:nvPr/>
            </p:nvSpPr>
            <p:spPr bwMode="auto">
              <a:xfrm>
                <a:off x="2677" y="1302"/>
                <a:ext cx="113" cy="113"/>
              </a:xfrm>
              <a:prstGeom prst="ellipse">
                <a:avLst/>
              </a:prstGeom>
              <a:solidFill>
                <a:srgbClr val="DDDDDC"/>
              </a:solidFill>
              <a:ln w="19050">
                <a:solidFill>
                  <a:srgbClr val="24211D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65" name="Oval 92"/>
              <p:cNvSpPr>
                <a:spLocks noChangeArrowheads="1"/>
              </p:cNvSpPr>
              <p:nvPr/>
            </p:nvSpPr>
            <p:spPr bwMode="auto">
              <a:xfrm>
                <a:off x="3031" y="1302"/>
                <a:ext cx="113" cy="113"/>
              </a:xfrm>
              <a:prstGeom prst="ellipse">
                <a:avLst/>
              </a:prstGeom>
              <a:solidFill>
                <a:srgbClr val="DDDDDC"/>
              </a:solidFill>
              <a:ln w="19050">
                <a:solidFill>
                  <a:srgbClr val="24211D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66" name="Rectangle 90"/>
              <p:cNvSpPr>
                <a:spLocks noChangeArrowheads="1"/>
              </p:cNvSpPr>
              <p:nvPr/>
            </p:nvSpPr>
            <p:spPr bwMode="auto">
              <a:xfrm>
                <a:off x="2847" y="1316"/>
                <a:ext cx="119" cy="76"/>
              </a:xfrm>
              <a:prstGeom prst="triangle">
                <a:avLst>
                  <a:gd name="adj" fmla="val 51261"/>
                </a:avLst>
              </a:prstGeom>
              <a:solidFill>
                <a:srgbClr val="DDDDDC"/>
              </a:solidFill>
              <a:ln w="19050">
                <a:solidFill>
                  <a:srgbClr val="24211D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52" name="Oval 92"/>
              <p:cNvSpPr>
                <a:spLocks noChangeArrowheads="1"/>
              </p:cNvSpPr>
              <p:nvPr/>
            </p:nvSpPr>
            <p:spPr bwMode="auto">
              <a:xfrm>
                <a:off x="2825" y="1349"/>
                <a:ext cx="68" cy="68"/>
              </a:xfrm>
              <a:prstGeom prst="ellipse">
                <a:avLst/>
              </a:prstGeom>
              <a:solidFill>
                <a:srgbClr val="DDDDDC"/>
              </a:solidFill>
              <a:ln w="19050">
                <a:solidFill>
                  <a:srgbClr val="24211D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64" name="Oval 92"/>
              <p:cNvSpPr>
                <a:spLocks noChangeArrowheads="1"/>
              </p:cNvSpPr>
              <p:nvPr/>
            </p:nvSpPr>
            <p:spPr bwMode="auto">
              <a:xfrm>
                <a:off x="2927" y="1349"/>
                <a:ext cx="68" cy="68"/>
              </a:xfrm>
              <a:prstGeom prst="ellipse">
                <a:avLst/>
              </a:prstGeom>
              <a:solidFill>
                <a:srgbClr val="DDDDDC"/>
              </a:solidFill>
              <a:ln w="19050">
                <a:solidFill>
                  <a:srgbClr val="24211D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69" name="Line 99"/>
              <p:cNvSpPr>
                <a:spLocks noChangeShapeType="1"/>
              </p:cNvSpPr>
              <p:nvPr/>
            </p:nvSpPr>
            <p:spPr bwMode="auto">
              <a:xfrm>
                <a:off x="2872" y="1138"/>
                <a:ext cx="2" cy="171"/>
              </a:xfrm>
              <a:prstGeom prst="line">
                <a:avLst/>
              </a:prstGeom>
              <a:noFill/>
              <a:ln w="19050">
                <a:solidFill>
                  <a:srgbClr val="24211D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67" name="Freeform 111"/>
            <p:cNvSpPr>
              <a:spLocks/>
            </p:cNvSpPr>
            <p:nvPr/>
          </p:nvSpPr>
          <p:spPr bwMode="auto">
            <a:xfrm>
              <a:off x="3352793" y="5988582"/>
              <a:ext cx="772719" cy="213015"/>
            </a:xfrm>
            <a:custGeom>
              <a:avLst/>
              <a:gdLst>
                <a:gd name="T0" fmla="*/ 0 w 56"/>
                <a:gd name="T1" fmla="*/ 54 h 19"/>
                <a:gd name="T2" fmla="*/ 54 w 56"/>
                <a:gd name="T3" fmla="*/ 108 h 19"/>
                <a:gd name="T4" fmla="*/ 258 w 56"/>
                <a:gd name="T5" fmla="*/ 108 h 19"/>
                <a:gd name="T6" fmla="*/ 330 w 56"/>
                <a:gd name="T7" fmla="*/ 54 h 19"/>
                <a:gd name="T8" fmla="*/ 306 w 56"/>
                <a:gd name="T9" fmla="*/ 12 h 19"/>
                <a:gd name="T10" fmla="*/ 84 w 56"/>
                <a:gd name="T11" fmla="*/ 18 h 19"/>
                <a:gd name="T12" fmla="*/ 0 w 56"/>
                <a:gd name="T13" fmla="*/ 54 h 1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6"/>
                <a:gd name="T22" fmla="*/ 0 h 19"/>
                <a:gd name="T23" fmla="*/ 56 w 56"/>
                <a:gd name="T24" fmla="*/ 19 h 19"/>
                <a:gd name="connsiteX0" fmla="*/ 0 w 10040"/>
                <a:gd name="connsiteY0" fmla="*/ 3702 h 8515"/>
                <a:gd name="connsiteX1" fmla="*/ 1607 w 10040"/>
                <a:gd name="connsiteY1" fmla="*/ 8439 h 8515"/>
                <a:gd name="connsiteX2" fmla="*/ 7679 w 10040"/>
                <a:gd name="connsiteY2" fmla="*/ 8439 h 8515"/>
                <a:gd name="connsiteX3" fmla="*/ 9975 w 10040"/>
                <a:gd name="connsiteY3" fmla="*/ 4570 h 8515"/>
                <a:gd name="connsiteX4" fmla="*/ 9107 w 10040"/>
                <a:gd name="connsiteY4" fmla="*/ 18 h 8515"/>
                <a:gd name="connsiteX5" fmla="*/ 2500 w 10040"/>
                <a:gd name="connsiteY5" fmla="*/ 544 h 8515"/>
                <a:gd name="connsiteX6" fmla="*/ 0 w 10040"/>
                <a:gd name="connsiteY6" fmla="*/ 3702 h 8515"/>
                <a:gd name="connsiteX0" fmla="*/ 0 w 9935"/>
                <a:gd name="connsiteY0" fmla="*/ 4348 h 10000"/>
                <a:gd name="connsiteX1" fmla="*/ 1601 w 9935"/>
                <a:gd name="connsiteY1" fmla="*/ 9911 h 10000"/>
                <a:gd name="connsiteX2" fmla="*/ 7648 w 9935"/>
                <a:gd name="connsiteY2" fmla="*/ 9911 h 10000"/>
                <a:gd name="connsiteX3" fmla="*/ 9935 w 9935"/>
                <a:gd name="connsiteY3" fmla="*/ 5367 h 10000"/>
                <a:gd name="connsiteX4" fmla="*/ 9071 w 9935"/>
                <a:gd name="connsiteY4" fmla="*/ 21 h 10000"/>
                <a:gd name="connsiteX5" fmla="*/ 2490 w 9935"/>
                <a:gd name="connsiteY5" fmla="*/ 639 h 10000"/>
                <a:gd name="connsiteX6" fmla="*/ 0 w 9935"/>
                <a:gd name="connsiteY6" fmla="*/ 4348 h 10000"/>
                <a:gd name="connsiteX0" fmla="*/ 0 w 10000"/>
                <a:gd name="connsiteY0" fmla="*/ 4445 h 10097"/>
                <a:gd name="connsiteX1" fmla="*/ 1611 w 10000"/>
                <a:gd name="connsiteY1" fmla="*/ 10008 h 10097"/>
                <a:gd name="connsiteX2" fmla="*/ 7698 w 10000"/>
                <a:gd name="connsiteY2" fmla="*/ 10008 h 10097"/>
                <a:gd name="connsiteX3" fmla="*/ 10000 w 10000"/>
                <a:gd name="connsiteY3" fmla="*/ 5464 h 10097"/>
                <a:gd name="connsiteX4" fmla="*/ 9130 w 10000"/>
                <a:gd name="connsiteY4" fmla="*/ 118 h 10097"/>
                <a:gd name="connsiteX5" fmla="*/ 2198 w 10000"/>
                <a:gd name="connsiteY5" fmla="*/ 623 h 10097"/>
                <a:gd name="connsiteX6" fmla="*/ 0 w 10000"/>
                <a:gd name="connsiteY6" fmla="*/ 4445 h 10097"/>
                <a:gd name="connsiteX0" fmla="*/ 0 w 10000"/>
                <a:gd name="connsiteY0" fmla="*/ 4445 h 10097"/>
                <a:gd name="connsiteX1" fmla="*/ 1611 w 10000"/>
                <a:gd name="connsiteY1" fmla="*/ 10008 h 10097"/>
                <a:gd name="connsiteX2" fmla="*/ 7698 w 10000"/>
                <a:gd name="connsiteY2" fmla="*/ 10008 h 10097"/>
                <a:gd name="connsiteX3" fmla="*/ 10000 w 10000"/>
                <a:gd name="connsiteY3" fmla="*/ 5464 h 10097"/>
                <a:gd name="connsiteX4" fmla="*/ 8483 w 10000"/>
                <a:gd name="connsiteY4" fmla="*/ 118 h 10097"/>
                <a:gd name="connsiteX5" fmla="*/ 2198 w 10000"/>
                <a:gd name="connsiteY5" fmla="*/ 623 h 10097"/>
                <a:gd name="connsiteX6" fmla="*/ 0 w 10000"/>
                <a:gd name="connsiteY6" fmla="*/ 4445 h 10097"/>
                <a:gd name="connsiteX0" fmla="*/ 0 w 10000"/>
                <a:gd name="connsiteY0" fmla="*/ 4445 h 10097"/>
                <a:gd name="connsiteX1" fmla="*/ 1611 w 10000"/>
                <a:gd name="connsiteY1" fmla="*/ 10008 h 10097"/>
                <a:gd name="connsiteX2" fmla="*/ 7698 w 10000"/>
                <a:gd name="connsiteY2" fmla="*/ 10008 h 10097"/>
                <a:gd name="connsiteX3" fmla="*/ 10000 w 10000"/>
                <a:gd name="connsiteY3" fmla="*/ 5464 h 10097"/>
                <a:gd name="connsiteX4" fmla="*/ 8483 w 10000"/>
                <a:gd name="connsiteY4" fmla="*/ 118 h 10097"/>
                <a:gd name="connsiteX5" fmla="*/ 2198 w 10000"/>
                <a:gd name="connsiteY5" fmla="*/ 623 h 10097"/>
                <a:gd name="connsiteX6" fmla="*/ 0 w 10000"/>
                <a:gd name="connsiteY6" fmla="*/ 4445 h 10097"/>
                <a:gd name="connsiteX0" fmla="*/ 0 w 10002"/>
                <a:gd name="connsiteY0" fmla="*/ 4465 h 10117"/>
                <a:gd name="connsiteX1" fmla="*/ 1611 w 10002"/>
                <a:gd name="connsiteY1" fmla="*/ 10028 h 10117"/>
                <a:gd name="connsiteX2" fmla="*/ 7698 w 10002"/>
                <a:gd name="connsiteY2" fmla="*/ 10028 h 10117"/>
                <a:gd name="connsiteX3" fmla="*/ 10000 w 10002"/>
                <a:gd name="connsiteY3" fmla="*/ 5484 h 10117"/>
                <a:gd name="connsiteX4" fmla="*/ 8483 w 10002"/>
                <a:gd name="connsiteY4" fmla="*/ 138 h 10117"/>
                <a:gd name="connsiteX5" fmla="*/ 2198 w 10002"/>
                <a:gd name="connsiteY5" fmla="*/ 643 h 10117"/>
                <a:gd name="connsiteX6" fmla="*/ 0 w 10002"/>
                <a:gd name="connsiteY6" fmla="*/ 4465 h 10117"/>
                <a:gd name="connsiteX0" fmla="*/ 0 w 10000"/>
                <a:gd name="connsiteY0" fmla="*/ 4446 h 10098"/>
                <a:gd name="connsiteX1" fmla="*/ 1611 w 10000"/>
                <a:gd name="connsiteY1" fmla="*/ 10009 h 10098"/>
                <a:gd name="connsiteX2" fmla="*/ 7698 w 10000"/>
                <a:gd name="connsiteY2" fmla="*/ 10009 h 10098"/>
                <a:gd name="connsiteX3" fmla="*/ 10000 w 10000"/>
                <a:gd name="connsiteY3" fmla="*/ 5465 h 10098"/>
                <a:gd name="connsiteX4" fmla="*/ 8483 w 10000"/>
                <a:gd name="connsiteY4" fmla="*/ 119 h 10098"/>
                <a:gd name="connsiteX5" fmla="*/ 2198 w 10000"/>
                <a:gd name="connsiteY5" fmla="*/ 624 h 10098"/>
                <a:gd name="connsiteX6" fmla="*/ 0 w 10000"/>
                <a:gd name="connsiteY6" fmla="*/ 4446 h 10098"/>
                <a:gd name="connsiteX0" fmla="*/ 0 w 10000"/>
                <a:gd name="connsiteY0" fmla="*/ 4446 h 10135"/>
                <a:gd name="connsiteX1" fmla="*/ 1611 w 10000"/>
                <a:gd name="connsiteY1" fmla="*/ 10009 h 10135"/>
                <a:gd name="connsiteX2" fmla="*/ 7698 w 10000"/>
                <a:gd name="connsiteY2" fmla="*/ 10009 h 10135"/>
                <a:gd name="connsiteX3" fmla="*/ 10000 w 10000"/>
                <a:gd name="connsiteY3" fmla="*/ 5465 h 10135"/>
                <a:gd name="connsiteX4" fmla="*/ 8483 w 10000"/>
                <a:gd name="connsiteY4" fmla="*/ 119 h 10135"/>
                <a:gd name="connsiteX5" fmla="*/ 2198 w 10000"/>
                <a:gd name="connsiteY5" fmla="*/ 624 h 10135"/>
                <a:gd name="connsiteX6" fmla="*/ 0 w 10000"/>
                <a:gd name="connsiteY6" fmla="*/ 4446 h 101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000" h="10135">
                  <a:moveTo>
                    <a:pt x="0" y="4446"/>
                  </a:moveTo>
                  <a:cubicBezTo>
                    <a:pt x="0" y="7535"/>
                    <a:pt x="537" y="10009"/>
                    <a:pt x="1611" y="10009"/>
                  </a:cubicBezTo>
                  <a:lnTo>
                    <a:pt x="7698" y="10009"/>
                  </a:lnTo>
                  <a:cubicBezTo>
                    <a:pt x="8415" y="10626"/>
                    <a:pt x="9969" y="8957"/>
                    <a:pt x="10000" y="5465"/>
                  </a:cubicBezTo>
                  <a:cubicBezTo>
                    <a:pt x="9902" y="4631"/>
                    <a:pt x="10179" y="-282"/>
                    <a:pt x="8483" y="119"/>
                  </a:cubicBezTo>
                  <a:cubicBezTo>
                    <a:pt x="6334" y="1355"/>
                    <a:pt x="4347" y="1861"/>
                    <a:pt x="2198" y="624"/>
                  </a:cubicBezTo>
                  <a:cubicBezTo>
                    <a:pt x="766" y="-1231"/>
                    <a:pt x="179" y="1355"/>
                    <a:pt x="0" y="4446"/>
                  </a:cubicBezTo>
                  <a:close/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59" name="Group 15"/>
          <p:cNvGrpSpPr>
            <a:grpSpLocks noChangeAspect="1"/>
          </p:cNvGrpSpPr>
          <p:nvPr/>
        </p:nvGrpSpPr>
        <p:grpSpPr bwMode="auto">
          <a:xfrm>
            <a:off x="2428860" y="2857496"/>
            <a:ext cx="1440180" cy="720090"/>
            <a:chOff x="1497" y="1767"/>
            <a:chExt cx="1008" cy="504"/>
          </a:xfrm>
        </p:grpSpPr>
        <p:sp>
          <p:nvSpPr>
            <p:cNvPr id="31760" name="Rectangle 16"/>
            <p:cNvSpPr>
              <a:spLocks noChangeArrowheads="1"/>
            </p:cNvSpPr>
            <p:nvPr/>
          </p:nvSpPr>
          <p:spPr bwMode="auto">
            <a:xfrm>
              <a:off x="1629" y="1785"/>
              <a:ext cx="84" cy="204"/>
            </a:xfrm>
            <a:prstGeom prst="rect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761" name="Freeform 17"/>
            <p:cNvSpPr>
              <a:spLocks/>
            </p:cNvSpPr>
            <p:nvPr/>
          </p:nvSpPr>
          <p:spPr bwMode="auto">
            <a:xfrm>
              <a:off x="1581" y="1941"/>
              <a:ext cx="198" cy="126"/>
            </a:xfrm>
            <a:custGeom>
              <a:avLst/>
              <a:gdLst/>
              <a:ahLst/>
              <a:cxnLst>
                <a:cxn ang="0">
                  <a:pos x="12" y="21"/>
                </a:cxn>
                <a:cxn ang="0">
                  <a:pos x="19" y="21"/>
                </a:cxn>
              </a:cxnLst>
              <a:rect l="0" t="0" r="r" b="b"/>
              <a:pathLst>
                <a:path w="33" h="21">
                  <a:moveTo>
                    <a:pt x="12" y="21"/>
                  </a:moveTo>
                  <a:cubicBezTo>
                    <a:pt x="0" y="0"/>
                    <a:pt x="33" y="4"/>
                    <a:pt x="19" y="21"/>
                  </a:cubicBezTo>
                </a:path>
              </a:pathLst>
            </a:custGeom>
            <a:noFill/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762" name="Freeform 18"/>
            <p:cNvSpPr>
              <a:spLocks/>
            </p:cNvSpPr>
            <p:nvPr/>
          </p:nvSpPr>
          <p:spPr bwMode="auto">
            <a:xfrm>
              <a:off x="1629" y="1767"/>
              <a:ext cx="72" cy="270"/>
            </a:xfrm>
            <a:custGeom>
              <a:avLst/>
              <a:gdLst/>
              <a:ahLst/>
              <a:cxnLst>
                <a:cxn ang="0">
                  <a:pos x="0" y="45"/>
                </a:cxn>
                <a:cxn ang="0">
                  <a:pos x="0" y="0"/>
                </a:cxn>
                <a:cxn ang="0">
                  <a:pos x="11" y="0"/>
                </a:cxn>
                <a:cxn ang="0">
                  <a:pos x="12" y="11"/>
                </a:cxn>
                <a:cxn ang="0">
                  <a:pos x="12" y="39"/>
                </a:cxn>
                <a:cxn ang="0">
                  <a:pos x="5" y="39"/>
                </a:cxn>
                <a:cxn ang="0">
                  <a:pos x="5" y="6"/>
                </a:cxn>
                <a:cxn ang="0">
                  <a:pos x="5" y="45"/>
                </a:cxn>
                <a:cxn ang="0">
                  <a:pos x="0" y="45"/>
                </a:cxn>
              </a:cxnLst>
              <a:rect l="0" t="0" r="r" b="b"/>
              <a:pathLst>
                <a:path w="12" h="45">
                  <a:moveTo>
                    <a:pt x="0" y="45"/>
                  </a:moveTo>
                  <a:lnTo>
                    <a:pt x="0" y="0"/>
                  </a:lnTo>
                  <a:lnTo>
                    <a:pt x="11" y="0"/>
                  </a:lnTo>
                  <a:lnTo>
                    <a:pt x="12" y="11"/>
                  </a:lnTo>
                  <a:lnTo>
                    <a:pt x="12" y="39"/>
                  </a:lnTo>
                  <a:lnTo>
                    <a:pt x="5" y="39"/>
                  </a:lnTo>
                  <a:lnTo>
                    <a:pt x="5" y="6"/>
                  </a:lnTo>
                  <a:lnTo>
                    <a:pt x="5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763" name="Freeform 19"/>
            <p:cNvSpPr>
              <a:spLocks/>
            </p:cNvSpPr>
            <p:nvPr/>
          </p:nvSpPr>
          <p:spPr bwMode="auto">
            <a:xfrm>
              <a:off x="2217" y="1821"/>
              <a:ext cx="24" cy="294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0"/>
                </a:cxn>
                <a:cxn ang="0">
                  <a:pos x="4" y="0"/>
                </a:cxn>
                <a:cxn ang="0">
                  <a:pos x="4" y="49"/>
                </a:cxn>
                <a:cxn ang="0">
                  <a:pos x="0" y="49"/>
                </a:cxn>
              </a:cxnLst>
              <a:rect l="0" t="0" r="r" b="b"/>
              <a:pathLst>
                <a:path w="4" h="49">
                  <a:moveTo>
                    <a:pt x="0" y="49"/>
                  </a:moveTo>
                  <a:lnTo>
                    <a:pt x="1" y="0"/>
                  </a:lnTo>
                  <a:lnTo>
                    <a:pt x="4" y="0"/>
                  </a:lnTo>
                  <a:lnTo>
                    <a:pt x="4" y="49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764" name="Rectangle 20"/>
            <p:cNvSpPr>
              <a:spLocks noChangeArrowheads="1"/>
            </p:cNvSpPr>
            <p:nvPr/>
          </p:nvSpPr>
          <p:spPr bwMode="auto">
            <a:xfrm>
              <a:off x="1659" y="2115"/>
              <a:ext cx="684" cy="90"/>
            </a:xfrm>
            <a:prstGeom prst="rect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765" name="Freeform 21"/>
            <p:cNvSpPr>
              <a:spLocks/>
            </p:cNvSpPr>
            <p:nvPr/>
          </p:nvSpPr>
          <p:spPr bwMode="auto">
            <a:xfrm>
              <a:off x="2259" y="1833"/>
              <a:ext cx="246" cy="366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0" y="0"/>
                </a:cxn>
                <a:cxn ang="0">
                  <a:pos x="0" y="49"/>
                </a:cxn>
                <a:cxn ang="0">
                  <a:pos x="14" y="52"/>
                </a:cxn>
                <a:cxn ang="0">
                  <a:pos x="20" y="61"/>
                </a:cxn>
                <a:cxn ang="0">
                  <a:pos x="39" y="60"/>
                </a:cxn>
                <a:cxn ang="0">
                  <a:pos x="40" y="33"/>
                </a:cxn>
                <a:cxn ang="0">
                  <a:pos x="29" y="0"/>
                </a:cxn>
              </a:cxnLst>
              <a:rect l="0" t="0" r="r" b="b"/>
              <a:pathLst>
                <a:path w="41" h="61">
                  <a:moveTo>
                    <a:pt x="29" y="0"/>
                  </a:moveTo>
                  <a:lnTo>
                    <a:pt x="0" y="0"/>
                  </a:lnTo>
                  <a:lnTo>
                    <a:pt x="0" y="49"/>
                  </a:lnTo>
                  <a:lnTo>
                    <a:pt x="14" y="52"/>
                  </a:lnTo>
                  <a:lnTo>
                    <a:pt x="20" y="61"/>
                  </a:lnTo>
                  <a:lnTo>
                    <a:pt x="39" y="60"/>
                  </a:lnTo>
                  <a:lnTo>
                    <a:pt x="40" y="33"/>
                  </a:lnTo>
                  <a:cubicBezTo>
                    <a:pt x="41" y="26"/>
                    <a:pt x="35" y="4"/>
                    <a:pt x="29" y="0"/>
                  </a:cubicBezTo>
                  <a:close/>
                </a:path>
              </a:pathLst>
            </a:cu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766" name="Freeform 22"/>
            <p:cNvSpPr>
              <a:spLocks/>
            </p:cNvSpPr>
            <p:nvPr/>
          </p:nvSpPr>
          <p:spPr bwMode="auto">
            <a:xfrm>
              <a:off x="2295" y="1875"/>
              <a:ext cx="168" cy="144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27" y="24"/>
                </a:cxn>
                <a:cxn ang="0">
                  <a:pos x="20" y="0"/>
                </a:cxn>
              </a:cxnLst>
              <a:rect l="0" t="0" r="r" b="b"/>
              <a:pathLst>
                <a:path w="28" h="24">
                  <a:moveTo>
                    <a:pt x="2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27" y="24"/>
                  </a:lnTo>
                  <a:cubicBezTo>
                    <a:pt x="28" y="19"/>
                    <a:pt x="24" y="3"/>
                    <a:pt x="20" y="0"/>
                  </a:cubicBezTo>
                  <a:close/>
                </a:path>
              </a:pathLst>
            </a:cu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767" name="Oval 23"/>
            <p:cNvSpPr>
              <a:spLocks noChangeArrowheads="1"/>
            </p:cNvSpPr>
            <p:nvPr/>
          </p:nvSpPr>
          <p:spPr bwMode="auto">
            <a:xfrm>
              <a:off x="1683" y="2145"/>
              <a:ext cx="126" cy="126"/>
            </a:xfrm>
            <a:prstGeom prst="ellipse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768" name="Oval 24"/>
            <p:cNvSpPr>
              <a:spLocks noChangeArrowheads="1"/>
            </p:cNvSpPr>
            <p:nvPr/>
          </p:nvSpPr>
          <p:spPr bwMode="auto">
            <a:xfrm>
              <a:off x="2253" y="2139"/>
              <a:ext cx="126" cy="126"/>
            </a:xfrm>
            <a:prstGeom prst="ellipse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769" name="Oval 25"/>
            <p:cNvSpPr>
              <a:spLocks noChangeArrowheads="1"/>
            </p:cNvSpPr>
            <p:nvPr/>
          </p:nvSpPr>
          <p:spPr bwMode="auto">
            <a:xfrm>
              <a:off x="1833" y="2145"/>
              <a:ext cx="126" cy="126"/>
            </a:xfrm>
            <a:prstGeom prst="ellipse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770" name="Line 26"/>
            <p:cNvSpPr>
              <a:spLocks noChangeShapeType="1"/>
            </p:cNvSpPr>
            <p:nvPr/>
          </p:nvSpPr>
          <p:spPr bwMode="auto">
            <a:xfrm>
              <a:off x="1755" y="1857"/>
              <a:ext cx="1" cy="252"/>
            </a:xfrm>
            <a:prstGeom prst="line">
              <a:avLst/>
            </a:prstGeom>
            <a:noFill/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771" name="Line 27"/>
            <p:cNvSpPr>
              <a:spLocks noChangeShapeType="1"/>
            </p:cNvSpPr>
            <p:nvPr/>
          </p:nvSpPr>
          <p:spPr bwMode="auto">
            <a:xfrm>
              <a:off x="1995" y="1863"/>
              <a:ext cx="1" cy="252"/>
            </a:xfrm>
            <a:prstGeom prst="line">
              <a:avLst/>
            </a:prstGeom>
            <a:noFill/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772" name="Line 28"/>
            <p:cNvSpPr>
              <a:spLocks noChangeShapeType="1"/>
            </p:cNvSpPr>
            <p:nvPr/>
          </p:nvSpPr>
          <p:spPr bwMode="auto">
            <a:xfrm>
              <a:off x="1869" y="1863"/>
              <a:ext cx="1" cy="252"/>
            </a:xfrm>
            <a:prstGeom prst="line">
              <a:avLst/>
            </a:prstGeom>
            <a:noFill/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773" name="Line 29"/>
            <p:cNvSpPr>
              <a:spLocks noChangeShapeType="1"/>
            </p:cNvSpPr>
            <p:nvPr/>
          </p:nvSpPr>
          <p:spPr bwMode="auto">
            <a:xfrm>
              <a:off x="2109" y="1863"/>
              <a:ext cx="1" cy="252"/>
            </a:xfrm>
            <a:prstGeom prst="line">
              <a:avLst/>
            </a:prstGeom>
            <a:noFill/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774" name="Freeform 30"/>
            <p:cNvSpPr>
              <a:spLocks/>
            </p:cNvSpPr>
            <p:nvPr/>
          </p:nvSpPr>
          <p:spPr bwMode="auto">
            <a:xfrm>
              <a:off x="1599" y="2025"/>
              <a:ext cx="60" cy="156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10" y="26"/>
                </a:cxn>
                <a:cxn ang="0">
                  <a:pos x="1" y="17"/>
                </a:cxn>
                <a:cxn ang="0">
                  <a:pos x="0" y="0"/>
                </a:cxn>
                <a:cxn ang="0">
                  <a:pos x="10" y="0"/>
                </a:cxn>
              </a:cxnLst>
              <a:rect l="0" t="0" r="r" b="b"/>
              <a:pathLst>
                <a:path w="10" h="26">
                  <a:moveTo>
                    <a:pt x="10" y="0"/>
                  </a:moveTo>
                  <a:lnTo>
                    <a:pt x="10" y="26"/>
                  </a:lnTo>
                  <a:lnTo>
                    <a:pt x="1" y="17"/>
                  </a:lnTo>
                  <a:lnTo>
                    <a:pt x="0" y="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775" name="Freeform 31"/>
            <p:cNvSpPr>
              <a:spLocks/>
            </p:cNvSpPr>
            <p:nvPr/>
          </p:nvSpPr>
          <p:spPr bwMode="auto">
            <a:xfrm>
              <a:off x="1497" y="1869"/>
              <a:ext cx="126" cy="15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6"/>
                </a:cxn>
                <a:cxn ang="0">
                  <a:pos x="10" y="16"/>
                </a:cxn>
                <a:cxn ang="0">
                  <a:pos x="10" y="26"/>
                </a:cxn>
                <a:cxn ang="0">
                  <a:pos x="21" y="26"/>
                </a:cxn>
              </a:cxnLst>
              <a:rect l="0" t="0" r="r" b="b"/>
              <a:pathLst>
                <a:path w="21" h="26">
                  <a:moveTo>
                    <a:pt x="0" y="0"/>
                  </a:moveTo>
                  <a:lnTo>
                    <a:pt x="0" y="16"/>
                  </a:lnTo>
                  <a:lnTo>
                    <a:pt x="10" y="16"/>
                  </a:lnTo>
                  <a:lnTo>
                    <a:pt x="10" y="26"/>
                  </a:lnTo>
                  <a:lnTo>
                    <a:pt x="21" y="26"/>
                  </a:lnTo>
                </a:path>
              </a:pathLst>
            </a:custGeom>
            <a:noFill/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</p:grpSp>
      <p:grpSp>
        <p:nvGrpSpPr>
          <p:cNvPr id="31795" name="Group 51"/>
          <p:cNvGrpSpPr>
            <a:grpSpLocks noChangeAspect="1"/>
          </p:cNvGrpSpPr>
          <p:nvPr/>
        </p:nvGrpSpPr>
        <p:grpSpPr bwMode="auto">
          <a:xfrm>
            <a:off x="6858016" y="2857496"/>
            <a:ext cx="1311593" cy="737235"/>
            <a:chOff x="4287" y="1767"/>
            <a:chExt cx="918" cy="516"/>
          </a:xfrm>
        </p:grpSpPr>
        <p:sp>
          <p:nvSpPr>
            <p:cNvPr id="31796" name="Rectangle 52"/>
            <p:cNvSpPr>
              <a:spLocks noChangeArrowheads="1"/>
            </p:cNvSpPr>
            <p:nvPr/>
          </p:nvSpPr>
          <p:spPr bwMode="auto">
            <a:xfrm>
              <a:off x="4311" y="2127"/>
              <a:ext cx="732" cy="90"/>
            </a:xfrm>
            <a:prstGeom prst="rect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797" name="Freeform 53"/>
            <p:cNvSpPr>
              <a:spLocks/>
            </p:cNvSpPr>
            <p:nvPr/>
          </p:nvSpPr>
          <p:spPr bwMode="auto">
            <a:xfrm>
              <a:off x="4953" y="1851"/>
              <a:ext cx="252" cy="360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4" y="51"/>
                </a:cxn>
                <a:cxn ang="0">
                  <a:pos x="20" y="60"/>
                </a:cxn>
                <a:cxn ang="0">
                  <a:pos x="39" y="59"/>
                </a:cxn>
                <a:cxn ang="0">
                  <a:pos x="40" y="32"/>
                </a:cxn>
                <a:cxn ang="0">
                  <a:pos x="29" y="0"/>
                </a:cxn>
              </a:cxnLst>
              <a:rect l="0" t="0" r="r" b="b"/>
              <a:pathLst>
                <a:path w="42" h="60">
                  <a:moveTo>
                    <a:pt x="29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14" y="51"/>
                  </a:lnTo>
                  <a:lnTo>
                    <a:pt x="20" y="60"/>
                  </a:lnTo>
                  <a:lnTo>
                    <a:pt x="39" y="59"/>
                  </a:lnTo>
                  <a:lnTo>
                    <a:pt x="40" y="32"/>
                  </a:lnTo>
                  <a:cubicBezTo>
                    <a:pt x="42" y="25"/>
                    <a:pt x="35" y="4"/>
                    <a:pt x="29" y="0"/>
                  </a:cubicBezTo>
                  <a:close/>
                </a:path>
              </a:pathLst>
            </a:cu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798" name="Freeform 54"/>
            <p:cNvSpPr>
              <a:spLocks/>
            </p:cNvSpPr>
            <p:nvPr/>
          </p:nvSpPr>
          <p:spPr bwMode="auto">
            <a:xfrm>
              <a:off x="4995" y="1887"/>
              <a:ext cx="162" cy="144"/>
            </a:xfrm>
            <a:custGeom>
              <a:avLst/>
              <a:gdLst/>
              <a:ahLst/>
              <a:cxnLst>
                <a:cxn ang="0">
                  <a:pos x="19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26" y="24"/>
                </a:cxn>
                <a:cxn ang="0">
                  <a:pos x="19" y="0"/>
                </a:cxn>
              </a:cxnLst>
              <a:rect l="0" t="0" r="r" b="b"/>
              <a:pathLst>
                <a:path w="27" h="24">
                  <a:moveTo>
                    <a:pt x="19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26" y="24"/>
                  </a:lnTo>
                  <a:cubicBezTo>
                    <a:pt x="27" y="19"/>
                    <a:pt x="23" y="3"/>
                    <a:pt x="19" y="0"/>
                  </a:cubicBezTo>
                  <a:close/>
                </a:path>
              </a:pathLst>
            </a:cu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799" name="Oval 55"/>
            <p:cNvSpPr>
              <a:spLocks noChangeArrowheads="1"/>
            </p:cNvSpPr>
            <p:nvPr/>
          </p:nvSpPr>
          <p:spPr bwMode="auto">
            <a:xfrm>
              <a:off x="4377" y="2157"/>
              <a:ext cx="126" cy="126"/>
            </a:xfrm>
            <a:prstGeom prst="ellipse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00" name="Oval 56"/>
            <p:cNvSpPr>
              <a:spLocks noChangeArrowheads="1"/>
            </p:cNvSpPr>
            <p:nvPr/>
          </p:nvSpPr>
          <p:spPr bwMode="auto">
            <a:xfrm>
              <a:off x="4947" y="2151"/>
              <a:ext cx="126" cy="126"/>
            </a:xfrm>
            <a:prstGeom prst="ellipse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01" name="Oval 57"/>
            <p:cNvSpPr>
              <a:spLocks noChangeArrowheads="1"/>
            </p:cNvSpPr>
            <p:nvPr/>
          </p:nvSpPr>
          <p:spPr bwMode="auto">
            <a:xfrm>
              <a:off x="4527" y="2157"/>
              <a:ext cx="126" cy="126"/>
            </a:xfrm>
            <a:prstGeom prst="ellipse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02" name="Rectangle 58"/>
            <p:cNvSpPr>
              <a:spLocks noChangeArrowheads="1"/>
            </p:cNvSpPr>
            <p:nvPr/>
          </p:nvSpPr>
          <p:spPr bwMode="auto">
            <a:xfrm>
              <a:off x="4287" y="1767"/>
              <a:ext cx="642" cy="360"/>
            </a:xfrm>
            <a:prstGeom prst="rect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</p:grpSp>
      <p:grpSp>
        <p:nvGrpSpPr>
          <p:cNvPr id="31805" name="Group 61"/>
          <p:cNvGrpSpPr>
            <a:grpSpLocks noChangeAspect="1"/>
          </p:cNvGrpSpPr>
          <p:nvPr/>
        </p:nvGrpSpPr>
        <p:grpSpPr bwMode="auto">
          <a:xfrm>
            <a:off x="4657739" y="4292593"/>
            <a:ext cx="2057401" cy="685800"/>
            <a:chOff x="2982" y="2712"/>
            <a:chExt cx="1440" cy="480"/>
          </a:xfrm>
        </p:grpSpPr>
        <p:sp>
          <p:nvSpPr>
            <p:cNvPr id="31806" name="Rectangle 62"/>
            <p:cNvSpPr>
              <a:spLocks noChangeArrowheads="1"/>
            </p:cNvSpPr>
            <p:nvPr/>
          </p:nvSpPr>
          <p:spPr bwMode="auto">
            <a:xfrm>
              <a:off x="4056" y="2730"/>
              <a:ext cx="90" cy="198"/>
            </a:xfrm>
            <a:prstGeom prst="rect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07" name="Freeform 63"/>
            <p:cNvSpPr>
              <a:spLocks/>
            </p:cNvSpPr>
            <p:nvPr/>
          </p:nvSpPr>
          <p:spPr bwMode="auto">
            <a:xfrm>
              <a:off x="4176" y="2760"/>
              <a:ext cx="246" cy="360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4" y="51"/>
                </a:cxn>
                <a:cxn ang="0">
                  <a:pos x="20" y="60"/>
                </a:cxn>
                <a:cxn ang="0">
                  <a:pos x="39" y="59"/>
                </a:cxn>
                <a:cxn ang="0">
                  <a:pos x="40" y="32"/>
                </a:cxn>
                <a:cxn ang="0">
                  <a:pos x="29" y="0"/>
                </a:cxn>
              </a:cxnLst>
              <a:rect l="0" t="0" r="r" b="b"/>
              <a:pathLst>
                <a:path w="41" h="60">
                  <a:moveTo>
                    <a:pt x="29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14" y="51"/>
                  </a:lnTo>
                  <a:lnTo>
                    <a:pt x="20" y="60"/>
                  </a:lnTo>
                  <a:lnTo>
                    <a:pt x="39" y="59"/>
                  </a:lnTo>
                  <a:lnTo>
                    <a:pt x="40" y="32"/>
                  </a:lnTo>
                  <a:cubicBezTo>
                    <a:pt x="41" y="25"/>
                    <a:pt x="35" y="4"/>
                    <a:pt x="29" y="0"/>
                  </a:cubicBezTo>
                  <a:close/>
                </a:path>
              </a:pathLst>
            </a:cu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08" name="Freeform 64"/>
            <p:cNvSpPr>
              <a:spLocks/>
            </p:cNvSpPr>
            <p:nvPr/>
          </p:nvSpPr>
          <p:spPr bwMode="auto">
            <a:xfrm>
              <a:off x="4212" y="2796"/>
              <a:ext cx="168" cy="144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27" y="24"/>
                </a:cxn>
                <a:cxn ang="0">
                  <a:pos x="20" y="0"/>
                </a:cxn>
              </a:cxnLst>
              <a:rect l="0" t="0" r="r" b="b"/>
              <a:pathLst>
                <a:path w="28" h="24">
                  <a:moveTo>
                    <a:pt x="2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27" y="24"/>
                  </a:lnTo>
                  <a:cubicBezTo>
                    <a:pt x="28" y="19"/>
                    <a:pt x="24" y="3"/>
                    <a:pt x="20" y="0"/>
                  </a:cubicBezTo>
                  <a:close/>
                </a:path>
              </a:pathLst>
            </a:cu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09" name="Rectangle 65"/>
            <p:cNvSpPr>
              <a:spLocks noChangeArrowheads="1"/>
            </p:cNvSpPr>
            <p:nvPr/>
          </p:nvSpPr>
          <p:spPr bwMode="auto">
            <a:xfrm>
              <a:off x="3792" y="3072"/>
              <a:ext cx="474" cy="66"/>
            </a:xfrm>
            <a:prstGeom prst="rect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10" name="Oval 66"/>
            <p:cNvSpPr>
              <a:spLocks noChangeArrowheads="1"/>
            </p:cNvSpPr>
            <p:nvPr/>
          </p:nvSpPr>
          <p:spPr bwMode="auto">
            <a:xfrm>
              <a:off x="3738" y="3066"/>
              <a:ext cx="126" cy="126"/>
            </a:xfrm>
            <a:prstGeom prst="ellipse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11" name="Oval 67"/>
            <p:cNvSpPr>
              <a:spLocks noChangeArrowheads="1"/>
            </p:cNvSpPr>
            <p:nvPr/>
          </p:nvSpPr>
          <p:spPr bwMode="auto">
            <a:xfrm>
              <a:off x="3870" y="3066"/>
              <a:ext cx="132" cy="126"/>
            </a:xfrm>
            <a:prstGeom prst="ellipse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12" name="Oval 68"/>
            <p:cNvSpPr>
              <a:spLocks noChangeArrowheads="1"/>
            </p:cNvSpPr>
            <p:nvPr/>
          </p:nvSpPr>
          <p:spPr bwMode="auto">
            <a:xfrm>
              <a:off x="4200" y="3060"/>
              <a:ext cx="126" cy="126"/>
            </a:xfrm>
            <a:prstGeom prst="ellipse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13" name="Rectangle 69"/>
            <p:cNvSpPr>
              <a:spLocks noChangeArrowheads="1"/>
            </p:cNvSpPr>
            <p:nvPr/>
          </p:nvSpPr>
          <p:spPr bwMode="auto">
            <a:xfrm>
              <a:off x="2982" y="2736"/>
              <a:ext cx="1056" cy="312"/>
            </a:xfrm>
            <a:prstGeom prst="rect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14" name="Oval 70"/>
            <p:cNvSpPr>
              <a:spLocks noChangeArrowheads="1"/>
            </p:cNvSpPr>
            <p:nvPr/>
          </p:nvSpPr>
          <p:spPr bwMode="auto">
            <a:xfrm>
              <a:off x="3060" y="3078"/>
              <a:ext cx="102" cy="102"/>
            </a:xfrm>
            <a:prstGeom prst="ellipse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15" name="Oval 71"/>
            <p:cNvSpPr>
              <a:spLocks noChangeArrowheads="1"/>
            </p:cNvSpPr>
            <p:nvPr/>
          </p:nvSpPr>
          <p:spPr bwMode="auto">
            <a:xfrm>
              <a:off x="3180" y="3078"/>
              <a:ext cx="108" cy="102"/>
            </a:xfrm>
            <a:prstGeom prst="ellipse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16" name="Freeform 72"/>
            <p:cNvSpPr>
              <a:spLocks/>
            </p:cNvSpPr>
            <p:nvPr/>
          </p:nvSpPr>
          <p:spPr bwMode="auto">
            <a:xfrm>
              <a:off x="3996" y="2886"/>
              <a:ext cx="198" cy="126"/>
            </a:xfrm>
            <a:custGeom>
              <a:avLst/>
              <a:gdLst/>
              <a:ahLst/>
              <a:cxnLst>
                <a:cxn ang="0">
                  <a:pos x="20" y="21"/>
                </a:cxn>
                <a:cxn ang="0">
                  <a:pos x="14" y="21"/>
                </a:cxn>
              </a:cxnLst>
              <a:rect l="0" t="0" r="r" b="b"/>
              <a:pathLst>
                <a:path w="33" h="21">
                  <a:moveTo>
                    <a:pt x="20" y="21"/>
                  </a:moveTo>
                  <a:cubicBezTo>
                    <a:pt x="33" y="0"/>
                    <a:pt x="0" y="3"/>
                    <a:pt x="14" y="21"/>
                  </a:cubicBezTo>
                </a:path>
              </a:pathLst>
            </a:custGeom>
            <a:noFill/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17" name="Freeform 73"/>
            <p:cNvSpPr>
              <a:spLocks/>
            </p:cNvSpPr>
            <p:nvPr/>
          </p:nvSpPr>
          <p:spPr bwMode="auto">
            <a:xfrm>
              <a:off x="4068" y="2982"/>
              <a:ext cx="90" cy="90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0" y="15"/>
                </a:cxn>
                <a:cxn ang="0">
                  <a:pos x="0" y="15"/>
                </a:cxn>
                <a:cxn ang="0">
                  <a:pos x="13" y="15"/>
                </a:cxn>
                <a:cxn ang="0">
                  <a:pos x="15" y="0"/>
                </a:cxn>
                <a:cxn ang="0">
                  <a:pos x="5" y="0"/>
                </a:cxn>
              </a:cxnLst>
              <a:rect l="0" t="0" r="r" b="b"/>
              <a:pathLst>
                <a:path w="15" h="15">
                  <a:moveTo>
                    <a:pt x="5" y="0"/>
                  </a:moveTo>
                  <a:lnTo>
                    <a:pt x="0" y="15"/>
                  </a:lnTo>
                  <a:lnTo>
                    <a:pt x="0" y="15"/>
                  </a:lnTo>
                  <a:lnTo>
                    <a:pt x="13" y="15"/>
                  </a:lnTo>
                  <a:lnTo>
                    <a:pt x="1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18" name="Freeform 74"/>
            <p:cNvSpPr>
              <a:spLocks/>
            </p:cNvSpPr>
            <p:nvPr/>
          </p:nvSpPr>
          <p:spPr bwMode="auto">
            <a:xfrm>
              <a:off x="4074" y="2712"/>
              <a:ext cx="72" cy="270"/>
            </a:xfrm>
            <a:custGeom>
              <a:avLst/>
              <a:gdLst/>
              <a:ahLst/>
              <a:cxnLst>
                <a:cxn ang="0">
                  <a:pos x="12" y="45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11"/>
                </a:cxn>
                <a:cxn ang="0">
                  <a:pos x="0" y="39"/>
                </a:cxn>
                <a:cxn ang="0">
                  <a:pos x="6" y="39"/>
                </a:cxn>
                <a:cxn ang="0">
                  <a:pos x="6" y="6"/>
                </a:cxn>
                <a:cxn ang="0">
                  <a:pos x="6" y="45"/>
                </a:cxn>
                <a:cxn ang="0">
                  <a:pos x="12" y="45"/>
                </a:cxn>
              </a:cxnLst>
              <a:rect l="0" t="0" r="r" b="b"/>
              <a:pathLst>
                <a:path w="12" h="45">
                  <a:moveTo>
                    <a:pt x="12" y="45"/>
                  </a:moveTo>
                  <a:lnTo>
                    <a:pt x="12" y="0"/>
                  </a:lnTo>
                  <a:lnTo>
                    <a:pt x="0" y="0"/>
                  </a:lnTo>
                  <a:lnTo>
                    <a:pt x="0" y="11"/>
                  </a:lnTo>
                  <a:lnTo>
                    <a:pt x="0" y="39"/>
                  </a:lnTo>
                  <a:lnTo>
                    <a:pt x="6" y="39"/>
                  </a:lnTo>
                  <a:lnTo>
                    <a:pt x="6" y="6"/>
                  </a:lnTo>
                  <a:lnTo>
                    <a:pt x="6" y="45"/>
                  </a:lnTo>
                  <a:lnTo>
                    <a:pt x="12" y="45"/>
                  </a:lnTo>
                  <a:close/>
                </a:path>
              </a:pathLst>
            </a:cu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</p:grpSp>
      <p:grpSp>
        <p:nvGrpSpPr>
          <p:cNvPr id="31821" name="Group 77"/>
          <p:cNvGrpSpPr>
            <a:grpSpLocks noChangeAspect="1"/>
          </p:cNvGrpSpPr>
          <p:nvPr/>
        </p:nvGrpSpPr>
        <p:grpSpPr bwMode="auto">
          <a:xfrm>
            <a:off x="6769718" y="5500702"/>
            <a:ext cx="2088000" cy="689244"/>
            <a:chOff x="2976" y="3522"/>
            <a:chExt cx="1236" cy="408"/>
          </a:xfrm>
        </p:grpSpPr>
        <p:sp>
          <p:nvSpPr>
            <p:cNvPr id="31822" name="Line 78"/>
            <p:cNvSpPr>
              <a:spLocks noChangeShapeType="1"/>
            </p:cNvSpPr>
            <p:nvPr/>
          </p:nvSpPr>
          <p:spPr bwMode="auto">
            <a:xfrm>
              <a:off x="3858" y="3666"/>
              <a:ext cx="1" cy="90"/>
            </a:xfrm>
            <a:prstGeom prst="line">
              <a:avLst/>
            </a:prstGeom>
            <a:noFill/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23" name="Line 79"/>
            <p:cNvSpPr>
              <a:spLocks noChangeShapeType="1"/>
            </p:cNvSpPr>
            <p:nvPr/>
          </p:nvSpPr>
          <p:spPr bwMode="auto">
            <a:xfrm flipH="1">
              <a:off x="3564" y="3660"/>
              <a:ext cx="6" cy="90"/>
            </a:xfrm>
            <a:prstGeom prst="line">
              <a:avLst/>
            </a:prstGeom>
            <a:noFill/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24" name="Freeform 80"/>
            <p:cNvSpPr>
              <a:spLocks/>
            </p:cNvSpPr>
            <p:nvPr/>
          </p:nvSpPr>
          <p:spPr bwMode="auto">
            <a:xfrm>
              <a:off x="2976" y="3738"/>
              <a:ext cx="1236" cy="192"/>
            </a:xfrm>
            <a:custGeom>
              <a:avLst/>
              <a:gdLst/>
              <a:ahLst/>
              <a:cxnLst>
                <a:cxn ang="0">
                  <a:pos x="206" y="1"/>
                </a:cxn>
                <a:cxn ang="0">
                  <a:pos x="192" y="23"/>
                </a:cxn>
                <a:cxn ang="0">
                  <a:pos x="156" y="24"/>
                </a:cxn>
                <a:cxn ang="0">
                  <a:pos x="5" y="23"/>
                </a:cxn>
                <a:cxn ang="0">
                  <a:pos x="3" y="0"/>
                </a:cxn>
                <a:cxn ang="0">
                  <a:pos x="206" y="1"/>
                </a:cxn>
              </a:cxnLst>
              <a:rect l="0" t="0" r="r" b="b"/>
              <a:pathLst>
                <a:path w="206" h="32">
                  <a:moveTo>
                    <a:pt x="206" y="1"/>
                  </a:moveTo>
                  <a:lnTo>
                    <a:pt x="192" y="23"/>
                  </a:lnTo>
                  <a:cubicBezTo>
                    <a:pt x="186" y="27"/>
                    <a:pt x="170" y="27"/>
                    <a:pt x="156" y="24"/>
                  </a:cubicBezTo>
                  <a:cubicBezTo>
                    <a:pt x="122" y="22"/>
                    <a:pt x="33" y="32"/>
                    <a:pt x="5" y="23"/>
                  </a:cubicBezTo>
                  <a:cubicBezTo>
                    <a:pt x="0" y="14"/>
                    <a:pt x="0" y="7"/>
                    <a:pt x="3" y="0"/>
                  </a:cubicBezTo>
                  <a:lnTo>
                    <a:pt x="206" y="1"/>
                  </a:lnTo>
                  <a:close/>
                </a:path>
              </a:pathLst>
            </a:cu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25" name="Rectangle 81"/>
            <p:cNvSpPr>
              <a:spLocks noChangeArrowheads="1"/>
            </p:cNvSpPr>
            <p:nvPr/>
          </p:nvSpPr>
          <p:spPr bwMode="auto">
            <a:xfrm>
              <a:off x="3228" y="3594"/>
              <a:ext cx="102" cy="144"/>
            </a:xfrm>
            <a:prstGeom prst="rect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26" name="Rectangle 82"/>
            <p:cNvSpPr>
              <a:spLocks noChangeArrowheads="1"/>
            </p:cNvSpPr>
            <p:nvPr/>
          </p:nvSpPr>
          <p:spPr bwMode="auto">
            <a:xfrm>
              <a:off x="3204" y="3558"/>
              <a:ext cx="198" cy="36"/>
            </a:xfrm>
            <a:prstGeom prst="rect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27" name="Rectangle 83"/>
            <p:cNvSpPr>
              <a:spLocks noChangeArrowheads="1"/>
            </p:cNvSpPr>
            <p:nvPr/>
          </p:nvSpPr>
          <p:spPr bwMode="auto">
            <a:xfrm>
              <a:off x="3246" y="3522"/>
              <a:ext cx="90" cy="36"/>
            </a:xfrm>
            <a:prstGeom prst="rect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28" name="Rectangle 84"/>
            <p:cNvSpPr>
              <a:spLocks noChangeArrowheads="1"/>
            </p:cNvSpPr>
            <p:nvPr/>
          </p:nvSpPr>
          <p:spPr bwMode="auto">
            <a:xfrm>
              <a:off x="3096" y="3666"/>
              <a:ext cx="132" cy="72"/>
            </a:xfrm>
            <a:prstGeom prst="rect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29" name="Freeform 85"/>
            <p:cNvSpPr>
              <a:spLocks/>
            </p:cNvSpPr>
            <p:nvPr/>
          </p:nvSpPr>
          <p:spPr bwMode="auto">
            <a:xfrm>
              <a:off x="3084" y="3576"/>
              <a:ext cx="78" cy="9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" y="0"/>
                </a:cxn>
                <a:cxn ang="0">
                  <a:pos x="13" y="15"/>
                </a:cxn>
                <a:cxn ang="0">
                  <a:pos x="4" y="15"/>
                </a:cxn>
                <a:cxn ang="0">
                  <a:pos x="0" y="0"/>
                </a:cxn>
              </a:cxnLst>
              <a:rect l="0" t="0" r="r" b="b"/>
              <a:pathLst>
                <a:path w="13" h="15">
                  <a:moveTo>
                    <a:pt x="0" y="0"/>
                  </a:moveTo>
                  <a:lnTo>
                    <a:pt x="9" y="0"/>
                  </a:lnTo>
                  <a:lnTo>
                    <a:pt x="13" y="15"/>
                  </a:lnTo>
                  <a:lnTo>
                    <a:pt x="4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DDDDC"/>
            </a:solidFill>
            <a:ln w="19050" cap="rnd">
              <a:solidFill>
                <a:srgbClr val="24211D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30" name="Line 86"/>
            <p:cNvSpPr>
              <a:spLocks noChangeShapeType="1"/>
            </p:cNvSpPr>
            <p:nvPr/>
          </p:nvSpPr>
          <p:spPr bwMode="auto">
            <a:xfrm>
              <a:off x="4152" y="3618"/>
              <a:ext cx="1" cy="126"/>
            </a:xfrm>
            <a:prstGeom prst="line">
              <a:avLst/>
            </a:prstGeom>
            <a:noFill/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31" name="Line 87"/>
            <p:cNvSpPr>
              <a:spLocks noChangeShapeType="1"/>
            </p:cNvSpPr>
            <p:nvPr/>
          </p:nvSpPr>
          <p:spPr bwMode="auto">
            <a:xfrm>
              <a:off x="3096" y="3618"/>
              <a:ext cx="54" cy="1"/>
            </a:xfrm>
            <a:prstGeom prst="line">
              <a:avLst/>
            </a:prstGeom>
            <a:noFill/>
            <a:ln w="571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</p:grpSp>
      <p:grpSp>
        <p:nvGrpSpPr>
          <p:cNvPr id="31834" name="Group 90"/>
          <p:cNvGrpSpPr>
            <a:grpSpLocks noChangeAspect="1"/>
          </p:cNvGrpSpPr>
          <p:nvPr/>
        </p:nvGrpSpPr>
        <p:grpSpPr bwMode="auto">
          <a:xfrm>
            <a:off x="2451718" y="5500702"/>
            <a:ext cx="2068830" cy="728663"/>
            <a:chOff x="403" y="3432"/>
            <a:chExt cx="1448" cy="510"/>
          </a:xfrm>
        </p:grpSpPr>
        <p:sp>
          <p:nvSpPr>
            <p:cNvPr id="31850" name="Freeform 106"/>
            <p:cNvSpPr>
              <a:spLocks/>
            </p:cNvSpPr>
            <p:nvPr/>
          </p:nvSpPr>
          <p:spPr bwMode="auto">
            <a:xfrm>
              <a:off x="587" y="3807"/>
              <a:ext cx="646" cy="32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12" y="5"/>
                </a:cxn>
                <a:cxn ang="0">
                  <a:pos x="23" y="2"/>
                </a:cxn>
                <a:cxn ang="0">
                  <a:pos x="36" y="7"/>
                </a:cxn>
                <a:cxn ang="0">
                  <a:pos x="57" y="2"/>
                </a:cxn>
                <a:cxn ang="0">
                  <a:pos x="76" y="8"/>
                </a:cxn>
                <a:cxn ang="0">
                  <a:pos x="93" y="3"/>
                </a:cxn>
                <a:cxn ang="0">
                  <a:pos x="109" y="7"/>
                </a:cxn>
                <a:cxn ang="0">
                  <a:pos x="134" y="1"/>
                </a:cxn>
              </a:cxnLst>
              <a:rect l="0" t="0" r="r" b="b"/>
              <a:pathLst>
                <a:path w="134" h="9">
                  <a:moveTo>
                    <a:pt x="0" y="1"/>
                  </a:moveTo>
                  <a:cubicBezTo>
                    <a:pt x="3" y="1"/>
                    <a:pt x="8" y="4"/>
                    <a:pt x="12" y="5"/>
                  </a:cubicBezTo>
                  <a:cubicBezTo>
                    <a:pt x="16" y="5"/>
                    <a:pt x="20" y="2"/>
                    <a:pt x="23" y="2"/>
                  </a:cubicBezTo>
                  <a:cubicBezTo>
                    <a:pt x="27" y="2"/>
                    <a:pt x="34" y="7"/>
                    <a:pt x="36" y="7"/>
                  </a:cubicBezTo>
                  <a:cubicBezTo>
                    <a:pt x="42" y="8"/>
                    <a:pt x="44" y="3"/>
                    <a:pt x="57" y="2"/>
                  </a:cubicBezTo>
                  <a:cubicBezTo>
                    <a:pt x="65" y="2"/>
                    <a:pt x="66" y="9"/>
                    <a:pt x="76" y="8"/>
                  </a:cubicBezTo>
                  <a:cubicBezTo>
                    <a:pt x="86" y="7"/>
                    <a:pt x="84" y="4"/>
                    <a:pt x="93" y="3"/>
                  </a:cubicBezTo>
                  <a:cubicBezTo>
                    <a:pt x="100" y="2"/>
                    <a:pt x="103" y="8"/>
                    <a:pt x="109" y="7"/>
                  </a:cubicBezTo>
                  <a:cubicBezTo>
                    <a:pt x="120" y="7"/>
                    <a:pt x="132" y="0"/>
                    <a:pt x="134" y="1"/>
                  </a:cubicBezTo>
                </a:path>
              </a:pathLst>
            </a:custGeom>
            <a:noFill/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49" name="Line 105"/>
            <p:cNvSpPr>
              <a:spLocks noChangeShapeType="1"/>
            </p:cNvSpPr>
            <p:nvPr/>
          </p:nvSpPr>
          <p:spPr bwMode="auto">
            <a:xfrm>
              <a:off x="537" y="3807"/>
              <a:ext cx="792" cy="1"/>
            </a:xfrm>
            <a:prstGeom prst="line">
              <a:avLst/>
            </a:prstGeom>
            <a:noFill/>
            <a:ln w="9525">
              <a:solidFill>
                <a:srgbClr val="24211D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35" name="Freeform 91"/>
            <p:cNvSpPr>
              <a:spLocks/>
            </p:cNvSpPr>
            <p:nvPr/>
          </p:nvSpPr>
          <p:spPr bwMode="auto">
            <a:xfrm>
              <a:off x="1449" y="3432"/>
              <a:ext cx="198" cy="126"/>
            </a:xfrm>
            <a:custGeom>
              <a:avLst/>
              <a:gdLst/>
              <a:ahLst/>
              <a:cxnLst>
                <a:cxn ang="0">
                  <a:pos x="21" y="21"/>
                </a:cxn>
                <a:cxn ang="0">
                  <a:pos x="14" y="21"/>
                </a:cxn>
              </a:cxnLst>
              <a:rect l="0" t="0" r="r" b="b"/>
              <a:pathLst>
                <a:path w="33" h="21">
                  <a:moveTo>
                    <a:pt x="21" y="21"/>
                  </a:moveTo>
                  <a:cubicBezTo>
                    <a:pt x="33" y="0"/>
                    <a:pt x="0" y="3"/>
                    <a:pt x="14" y="21"/>
                  </a:cubicBezTo>
                </a:path>
              </a:pathLst>
            </a:custGeom>
            <a:noFill/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36" name="Freeform 92"/>
            <p:cNvSpPr>
              <a:spLocks/>
            </p:cNvSpPr>
            <p:nvPr/>
          </p:nvSpPr>
          <p:spPr bwMode="auto">
            <a:xfrm>
              <a:off x="1491" y="3732"/>
              <a:ext cx="84" cy="90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0" y="15"/>
                </a:cxn>
                <a:cxn ang="0">
                  <a:pos x="0" y="15"/>
                </a:cxn>
                <a:cxn ang="0">
                  <a:pos x="13" y="15"/>
                </a:cxn>
                <a:cxn ang="0">
                  <a:pos x="14" y="0"/>
                </a:cxn>
                <a:cxn ang="0">
                  <a:pos x="5" y="0"/>
                </a:cxn>
              </a:cxnLst>
              <a:rect l="0" t="0" r="r" b="b"/>
              <a:pathLst>
                <a:path w="14" h="15">
                  <a:moveTo>
                    <a:pt x="5" y="0"/>
                  </a:moveTo>
                  <a:lnTo>
                    <a:pt x="0" y="15"/>
                  </a:lnTo>
                  <a:lnTo>
                    <a:pt x="0" y="15"/>
                  </a:lnTo>
                  <a:lnTo>
                    <a:pt x="13" y="15"/>
                  </a:lnTo>
                  <a:lnTo>
                    <a:pt x="14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37" name="Freeform 93"/>
            <p:cNvSpPr>
              <a:spLocks/>
            </p:cNvSpPr>
            <p:nvPr/>
          </p:nvSpPr>
          <p:spPr bwMode="auto">
            <a:xfrm>
              <a:off x="1305" y="3516"/>
              <a:ext cx="24" cy="282"/>
            </a:xfrm>
            <a:custGeom>
              <a:avLst/>
              <a:gdLst/>
              <a:ahLst/>
              <a:cxnLst>
                <a:cxn ang="0">
                  <a:pos x="0" y="47"/>
                </a:cxn>
                <a:cxn ang="0">
                  <a:pos x="1" y="0"/>
                </a:cxn>
                <a:cxn ang="0">
                  <a:pos x="4" y="0"/>
                </a:cxn>
                <a:cxn ang="0">
                  <a:pos x="4" y="47"/>
                </a:cxn>
                <a:cxn ang="0">
                  <a:pos x="0" y="47"/>
                </a:cxn>
              </a:cxnLst>
              <a:rect l="0" t="0" r="r" b="b"/>
              <a:pathLst>
                <a:path w="4" h="47">
                  <a:moveTo>
                    <a:pt x="0" y="47"/>
                  </a:moveTo>
                  <a:lnTo>
                    <a:pt x="1" y="0"/>
                  </a:lnTo>
                  <a:lnTo>
                    <a:pt x="4" y="0"/>
                  </a:lnTo>
                  <a:lnTo>
                    <a:pt x="4" y="47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38" name="Freeform 94"/>
            <p:cNvSpPr>
              <a:spLocks/>
            </p:cNvSpPr>
            <p:nvPr/>
          </p:nvSpPr>
          <p:spPr bwMode="auto">
            <a:xfrm>
              <a:off x="505" y="3606"/>
              <a:ext cx="24" cy="192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0"/>
                </a:cxn>
                <a:cxn ang="0">
                  <a:pos x="4" y="0"/>
                </a:cxn>
                <a:cxn ang="0">
                  <a:pos x="3" y="32"/>
                </a:cxn>
                <a:cxn ang="0">
                  <a:pos x="0" y="32"/>
                </a:cxn>
              </a:cxnLst>
              <a:rect l="0" t="0" r="r" b="b"/>
              <a:pathLst>
                <a:path w="4" h="32">
                  <a:moveTo>
                    <a:pt x="0" y="32"/>
                  </a:moveTo>
                  <a:lnTo>
                    <a:pt x="0" y="0"/>
                  </a:lnTo>
                  <a:lnTo>
                    <a:pt x="4" y="0"/>
                  </a:lnTo>
                  <a:lnTo>
                    <a:pt x="3" y="32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39" name="Freeform 95"/>
            <p:cNvSpPr>
              <a:spLocks/>
            </p:cNvSpPr>
            <p:nvPr/>
          </p:nvSpPr>
          <p:spPr bwMode="auto">
            <a:xfrm>
              <a:off x="1605" y="3510"/>
              <a:ext cx="246" cy="360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4" y="51"/>
                </a:cxn>
                <a:cxn ang="0">
                  <a:pos x="20" y="60"/>
                </a:cxn>
                <a:cxn ang="0">
                  <a:pos x="39" y="59"/>
                </a:cxn>
                <a:cxn ang="0">
                  <a:pos x="40" y="32"/>
                </a:cxn>
                <a:cxn ang="0">
                  <a:pos x="29" y="0"/>
                </a:cxn>
              </a:cxnLst>
              <a:rect l="0" t="0" r="r" b="b"/>
              <a:pathLst>
                <a:path w="41" h="60">
                  <a:moveTo>
                    <a:pt x="29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14" y="51"/>
                  </a:lnTo>
                  <a:lnTo>
                    <a:pt x="20" y="60"/>
                  </a:lnTo>
                  <a:lnTo>
                    <a:pt x="39" y="59"/>
                  </a:lnTo>
                  <a:lnTo>
                    <a:pt x="40" y="32"/>
                  </a:lnTo>
                  <a:cubicBezTo>
                    <a:pt x="41" y="25"/>
                    <a:pt x="35" y="4"/>
                    <a:pt x="29" y="0"/>
                  </a:cubicBezTo>
                  <a:close/>
                </a:path>
              </a:pathLst>
            </a:cu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40" name="Freeform 96"/>
            <p:cNvSpPr>
              <a:spLocks/>
            </p:cNvSpPr>
            <p:nvPr/>
          </p:nvSpPr>
          <p:spPr bwMode="auto">
            <a:xfrm>
              <a:off x="1641" y="3546"/>
              <a:ext cx="168" cy="144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27" y="24"/>
                </a:cxn>
                <a:cxn ang="0">
                  <a:pos x="20" y="0"/>
                </a:cxn>
              </a:cxnLst>
              <a:rect l="0" t="0" r="r" b="b"/>
              <a:pathLst>
                <a:path w="28" h="24">
                  <a:moveTo>
                    <a:pt x="2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27" y="24"/>
                  </a:lnTo>
                  <a:cubicBezTo>
                    <a:pt x="28" y="19"/>
                    <a:pt x="24" y="3"/>
                    <a:pt x="20" y="0"/>
                  </a:cubicBezTo>
                  <a:close/>
                </a:path>
              </a:pathLst>
            </a:cu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45" name="Rectangle 101"/>
            <p:cNvSpPr>
              <a:spLocks noChangeArrowheads="1"/>
            </p:cNvSpPr>
            <p:nvPr/>
          </p:nvSpPr>
          <p:spPr bwMode="auto">
            <a:xfrm>
              <a:off x="439" y="3798"/>
              <a:ext cx="156" cy="72"/>
            </a:xfrm>
            <a:prstGeom prst="rect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46" name="Oval 102"/>
            <p:cNvSpPr>
              <a:spLocks noChangeArrowheads="1"/>
            </p:cNvSpPr>
            <p:nvPr/>
          </p:nvSpPr>
          <p:spPr bwMode="auto">
            <a:xfrm>
              <a:off x="403" y="3822"/>
              <a:ext cx="108" cy="102"/>
            </a:xfrm>
            <a:prstGeom prst="ellipse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47" name="Oval 103"/>
            <p:cNvSpPr>
              <a:spLocks noChangeArrowheads="1"/>
            </p:cNvSpPr>
            <p:nvPr/>
          </p:nvSpPr>
          <p:spPr bwMode="auto">
            <a:xfrm>
              <a:off x="529" y="3822"/>
              <a:ext cx="108" cy="102"/>
            </a:xfrm>
            <a:prstGeom prst="ellipse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48" name="Freeform 104"/>
            <p:cNvSpPr>
              <a:spLocks/>
            </p:cNvSpPr>
            <p:nvPr/>
          </p:nvSpPr>
          <p:spPr bwMode="auto">
            <a:xfrm>
              <a:off x="1527" y="3432"/>
              <a:ext cx="252" cy="300"/>
            </a:xfrm>
            <a:custGeom>
              <a:avLst/>
              <a:gdLst/>
              <a:ahLst/>
              <a:cxnLst>
                <a:cxn ang="0">
                  <a:pos x="8" y="50"/>
                </a:cxn>
                <a:cxn ang="0">
                  <a:pos x="8" y="6"/>
                </a:cxn>
                <a:cxn ang="0">
                  <a:pos x="38" y="6"/>
                </a:cxn>
                <a:cxn ang="0">
                  <a:pos x="8" y="6"/>
                </a:cxn>
                <a:cxn ang="0">
                  <a:pos x="8" y="9"/>
                </a:cxn>
                <a:cxn ang="0">
                  <a:pos x="42" y="10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50"/>
                </a:cxn>
                <a:cxn ang="0">
                  <a:pos x="8" y="50"/>
                </a:cxn>
              </a:cxnLst>
              <a:rect l="0" t="0" r="r" b="b"/>
              <a:pathLst>
                <a:path w="42" h="50">
                  <a:moveTo>
                    <a:pt x="8" y="50"/>
                  </a:moveTo>
                  <a:lnTo>
                    <a:pt x="8" y="6"/>
                  </a:lnTo>
                  <a:lnTo>
                    <a:pt x="38" y="6"/>
                  </a:lnTo>
                  <a:lnTo>
                    <a:pt x="8" y="6"/>
                  </a:lnTo>
                  <a:lnTo>
                    <a:pt x="8" y="9"/>
                  </a:lnTo>
                  <a:lnTo>
                    <a:pt x="42" y="10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50"/>
                  </a:lnTo>
                  <a:lnTo>
                    <a:pt x="8" y="50"/>
                  </a:lnTo>
                  <a:close/>
                </a:path>
              </a:pathLst>
            </a:cu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41" name="Rectangle 97"/>
            <p:cNvSpPr>
              <a:spLocks noChangeArrowheads="1"/>
            </p:cNvSpPr>
            <p:nvPr/>
          </p:nvSpPr>
          <p:spPr bwMode="auto">
            <a:xfrm>
              <a:off x="1197" y="3798"/>
              <a:ext cx="498" cy="90"/>
            </a:xfrm>
            <a:prstGeom prst="rect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42" name="Oval 98"/>
            <p:cNvSpPr>
              <a:spLocks noChangeArrowheads="1"/>
            </p:cNvSpPr>
            <p:nvPr/>
          </p:nvSpPr>
          <p:spPr bwMode="auto">
            <a:xfrm>
              <a:off x="1155" y="3816"/>
              <a:ext cx="132" cy="126"/>
            </a:xfrm>
            <a:prstGeom prst="ellipse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43" name="Oval 99"/>
            <p:cNvSpPr>
              <a:spLocks noChangeArrowheads="1"/>
            </p:cNvSpPr>
            <p:nvPr/>
          </p:nvSpPr>
          <p:spPr bwMode="auto">
            <a:xfrm>
              <a:off x="1293" y="3816"/>
              <a:ext cx="132" cy="126"/>
            </a:xfrm>
            <a:prstGeom prst="ellipse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44" name="Oval 100"/>
            <p:cNvSpPr>
              <a:spLocks noChangeArrowheads="1"/>
            </p:cNvSpPr>
            <p:nvPr/>
          </p:nvSpPr>
          <p:spPr bwMode="auto">
            <a:xfrm>
              <a:off x="1629" y="3810"/>
              <a:ext cx="126" cy="126"/>
            </a:xfrm>
            <a:prstGeom prst="ellipse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</p:grpSp>
      <p:grpSp>
        <p:nvGrpSpPr>
          <p:cNvPr id="31853" name="Group 109"/>
          <p:cNvGrpSpPr>
            <a:grpSpLocks noChangeAspect="1"/>
          </p:cNvGrpSpPr>
          <p:nvPr/>
        </p:nvGrpSpPr>
        <p:grpSpPr bwMode="auto">
          <a:xfrm>
            <a:off x="2428860" y="4286256"/>
            <a:ext cx="2057400" cy="685800"/>
            <a:chOff x="1362" y="2667"/>
            <a:chExt cx="1440" cy="480"/>
          </a:xfrm>
        </p:grpSpPr>
        <p:sp>
          <p:nvSpPr>
            <p:cNvPr id="31854" name="Rectangle 110"/>
            <p:cNvSpPr>
              <a:spLocks noChangeArrowheads="1"/>
            </p:cNvSpPr>
            <p:nvPr/>
          </p:nvSpPr>
          <p:spPr bwMode="auto">
            <a:xfrm>
              <a:off x="2436" y="2685"/>
              <a:ext cx="90" cy="198"/>
            </a:xfrm>
            <a:prstGeom prst="rect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55" name="Freeform 111"/>
            <p:cNvSpPr>
              <a:spLocks/>
            </p:cNvSpPr>
            <p:nvPr/>
          </p:nvSpPr>
          <p:spPr bwMode="auto">
            <a:xfrm>
              <a:off x="2556" y="2715"/>
              <a:ext cx="246" cy="360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4" y="51"/>
                </a:cxn>
                <a:cxn ang="0">
                  <a:pos x="20" y="60"/>
                </a:cxn>
                <a:cxn ang="0">
                  <a:pos x="39" y="59"/>
                </a:cxn>
                <a:cxn ang="0">
                  <a:pos x="40" y="32"/>
                </a:cxn>
                <a:cxn ang="0">
                  <a:pos x="29" y="0"/>
                </a:cxn>
              </a:cxnLst>
              <a:rect l="0" t="0" r="r" b="b"/>
              <a:pathLst>
                <a:path w="41" h="60">
                  <a:moveTo>
                    <a:pt x="29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14" y="51"/>
                  </a:lnTo>
                  <a:lnTo>
                    <a:pt x="20" y="60"/>
                  </a:lnTo>
                  <a:lnTo>
                    <a:pt x="39" y="59"/>
                  </a:lnTo>
                  <a:lnTo>
                    <a:pt x="40" y="32"/>
                  </a:lnTo>
                  <a:cubicBezTo>
                    <a:pt x="41" y="25"/>
                    <a:pt x="35" y="4"/>
                    <a:pt x="29" y="0"/>
                  </a:cubicBezTo>
                  <a:close/>
                </a:path>
              </a:pathLst>
            </a:cu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56" name="Freeform 112"/>
            <p:cNvSpPr>
              <a:spLocks/>
            </p:cNvSpPr>
            <p:nvPr/>
          </p:nvSpPr>
          <p:spPr bwMode="auto">
            <a:xfrm>
              <a:off x="2592" y="2751"/>
              <a:ext cx="168" cy="144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27" y="24"/>
                </a:cxn>
                <a:cxn ang="0">
                  <a:pos x="20" y="0"/>
                </a:cxn>
              </a:cxnLst>
              <a:rect l="0" t="0" r="r" b="b"/>
              <a:pathLst>
                <a:path w="28" h="24">
                  <a:moveTo>
                    <a:pt x="2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27" y="24"/>
                  </a:lnTo>
                  <a:cubicBezTo>
                    <a:pt x="28" y="19"/>
                    <a:pt x="24" y="3"/>
                    <a:pt x="20" y="0"/>
                  </a:cubicBezTo>
                  <a:close/>
                </a:path>
              </a:pathLst>
            </a:cu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57" name="Rectangle 113"/>
            <p:cNvSpPr>
              <a:spLocks noChangeArrowheads="1"/>
            </p:cNvSpPr>
            <p:nvPr/>
          </p:nvSpPr>
          <p:spPr bwMode="auto">
            <a:xfrm>
              <a:off x="2172" y="3027"/>
              <a:ext cx="474" cy="66"/>
            </a:xfrm>
            <a:prstGeom prst="rect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58" name="Oval 114"/>
            <p:cNvSpPr>
              <a:spLocks noChangeArrowheads="1"/>
            </p:cNvSpPr>
            <p:nvPr/>
          </p:nvSpPr>
          <p:spPr bwMode="auto">
            <a:xfrm>
              <a:off x="2118" y="3021"/>
              <a:ext cx="126" cy="126"/>
            </a:xfrm>
            <a:prstGeom prst="ellipse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59" name="Oval 115"/>
            <p:cNvSpPr>
              <a:spLocks noChangeArrowheads="1"/>
            </p:cNvSpPr>
            <p:nvPr/>
          </p:nvSpPr>
          <p:spPr bwMode="auto">
            <a:xfrm>
              <a:off x="2250" y="3021"/>
              <a:ext cx="132" cy="126"/>
            </a:xfrm>
            <a:prstGeom prst="ellipse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60" name="Oval 116"/>
            <p:cNvSpPr>
              <a:spLocks noChangeArrowheads="1"/>
            </p:cNvSpPr>
            <p:nvPr/>
          </p:nvSpPr>
          <p:spPr bwMode="auto">
            <a:xfrm>
              <a:off x="2580" y="3015"/>
              <a:ext cx="126" cy="126"/>
            </a:xfrm>
            <a:prstGeom prst="ellipse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61" name="Line 117"/>
            <p:cNvSpPr>
              <a:spLocks noChangeShapeType="1"/>
            </p:cNvSpPr>
            <p:nvPr/>
          </p:nvSpPr>
          <p:spPr bwMode="auto">
            <a:xfrm>
              <a:off x="1422" y="2733"/>
              <a:ext cx="1" cy="222"/>
            </a:xfrm>
            <a:prstGeom prst="line">
              <a:avLst/>
            </a:prstGeom>
            <a:noFill/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62" name="Line 118"/>
            <p:cNvSpPr>
              <a:spLocks noChangeShapeType="1"/>
            </p:cNvSpPr>
            <p:nvPr/>
          </p:nvSpPr>
          <p:spPr bwMode="auto">
            <a:xfrm>
              <a:off x="2112" y="2727"/>
              <a:ext cx="1" cy="228"/>
            </a:xfrm>
            <a:prstGeom prst="line">
              <a:avLst/>
            </a:prstGeom>
            <a:noFill/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63" name="Line 119"/>
            <p:cNvSpPr>
              <a:spLocks noChangeShapeType="1"/>
            </p:cNvSpPr>
            <p:nvPr/>
          </p:nvSpPr>
          <p:spPr bwMode="auto">
            <a:xfrm>
              <a:off x="1554" y="2733"/>
              <a:ext cx="1" cy="222"/>
            </a:xfrm>
            <a:prstGeom prst="line">
              <a:avLst/>
            </a:prstGeom>
            <a:noFill/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64" name="Freeform 120"/>
            <p:cNvSpPr>
              <a:spLocks/>
            </p:cNvSpPr>
            <p:nvPr/>
          </p:nvSpPr>
          <p:spPr bwMode="auto">
            <a:xfrm>
              <a:off x="2394" y="2715"/>
              <a:ext cx="24" cy="282"/>
            </a:xfrm>
            <a:custGeom>
              <a:avLst/>
              <a:gdLst/>
              <a:ahLst/>
              <a:cxnLst>
                <a:cxn ang="0">
                  <a:pos x="0" y="47"/>
                </a:cxn>
                <a:cxn ang="0">
                  <a:pos x="0" y="0"/>
                </a:cxn>
                <a:cxn ang="0">
                  <a:pos x="4" y="0"/>
                </a:cxn>
                <a:cxn ang="0">
                  <a:pos x="3" y="47"/>
                </a:cxn>
                <a:cxn ang="0">
                  <a:pos x="0" y="47"/>
                </a:cxn>
              </a:cxnLst>
              <a:rect l="0" t="0" r="r" b="b"/>
              <a:pathLst>
                <a:path w="4" h="47">
                  <a:moveTo>
                    <a:pt x="0" y="47"/>
                  </a:moveTo>
                  <a:lnTo>
                    <a:pt x="0" y="0"/>
                  </a:lnTo>
                  <a:lnTo>
                    <a:pt x="4" y="0"/>
                  </a:lnTo>
                  <a:lnTo>
                    <a:pt x="3" y="47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65" name="Rectangle 121"/>
            <p:cNvSpPr>
              <a:spLocks noChangeArrowheads="1"/>
            </p:cNvSpPr>
            <p:nvPr/>
          </p:nvSpPr>
          <p:spPr bwMode="auto">
            <a:xfrm>
              <a:off x="1362" y="2961"/>
              <a:ext cx="1056" cy="42"/>
            </a:xfrm>
            <a:prstGeom prst="rect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66" name="Line 122"/>
            <p:cNvSpPr>
              <a:spLocks noChangeShapeType="1"/>
            </p:cNvSpPr>
            <p:nvPr/>
          </p:nvSpPr>
          <p:spPr bwMode="auto">
            <a:xfrm>
              <a:off x="1848" y="2727"/>
              <a:ext cx="1" cy="228"/>
            </a:xfrm>
            <a:prstGeom prst="line">
              <a:avLst/>
            </a:prstGeom>
            <a:noFill/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67" name="Line 123"/>
            <p:cNvSpPr>
              <a:spLocks noChangeShapeType="1"/>
            </p:cNvSpPr>
            <p:nvPr/>
          </p:nvSpPr>
          <p:spPr bwMode="auto">
            <a:xfrm>
              <a:off x="2262" y="2727"/>
              <a:ext cx="1" cy="228"/>
            </a:xfrm>
            <a:prstGeom prst="line">
              <a:avLst/>
            </a:prstGeom>
            <a:noFill/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68" name="Line 124"/>
            <p:cNvSpPr>
              <a:spLocks noChangeShapeType="1"/>
            </p:cNvSpPr>
            <p:nvPr/>
          </p:nvSpPr>
          <p:spPr bwMode="auto">
            <a:xfrm>
              <a:off x="1710" y="2733"/>
              <a:ext cx="1" cy="222"/>
            </a:xfrm>
            <a:prstGeom prst="line">
              <a:avLst/>
            </a:prstGeom>
            <a:noFill/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69" name="Oval 125"/>
            <p:cNvSpPr>
              <a:spLocks noChangeArrowheads="1"/>
            </p:cNvSpPr>
            <p:nvPr/>
          </p:nvSpPr>
          <p:spPr bwMode="auto">
            <a:xfrm>
              <a:off x="1440" y="3033"/>
              <a:ext cx="102" cy="102"/>
            </a:xfrm>
            <a:prstGeom prst="ellipse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70" name="Oval 126"/>
            <p:cNvSpPr>
              <a:spLocks noChangeArrowheads="1"/>
            </p:cNvSpPr>
            <p:nvPr/>
          </p:nvSpPr>
          <p:spPr bwMode="auto">
            <a:xfrm>
              <a:off x="1560" y="3033"/>
              <a:ext cx="108" cy="102"/>
            </a:xfrm>
            <a:prstGeom prst="ellipse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71" name="Freeform 127"/>
            <p:cNvSpPr>
              <a:spLocks/>
            </p:cNvSpPr>
            <p:nvPr/>
          </p:nvSpPr>
          <p:spPr bwMode="auto">
            <a:xfrm>
              <a:off x="2376" y="2841"/>
              <a:ext cx="198" cy="126"/>
            </a:xfrm>
            <a:custGeom>
              <a:avLst/>
              <a:gdLst/>
              <a:ahLst/>
              <a:cxnLst>
                <a:cxn ang="0">
                  <a:pos x="20" y="21"/>
                </a:cxn>
                <a:cxn ang="0">
                  <a:pos x="14" y="21"/>
                </a:cxn>
              </a:cxnLst>
              <a:rect l="0" t="0" r="r" b="b"/>
              <a:pathLst>
                <a:path w="33" h="21">
                  <a:moveTo>
                    <a:pt x="20" y="21"/>
                  </a:moveTo>
                  <a:cubicBezTo>
                    <a:pt x="33" y="0"/>
                    <a:pt x="0" y="3"/>
                    <a:pt x="14" y="21"/>
                  </a:cubicBezTo>
                </a:path>
              </a:pathLst>
            </a:custGeom>
            <a:noFill/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72" name="Freeform 128"/>
            <p:cNvSpPr>
              <a:spLocks/>
            </p:cNvSpPr>
            <p:nvPr/>
          </p:nvSpPr>
          <p:spPr bwMode="auto">
            <a:xfrm>
              <a:off x="2448" y="2937"/>
              <a:ext cx="90" cy="90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0" y="15"/>
                </a:cxn>
                <a:cxn ang="0">
                  <a:pos x="0" y="15"/>
                </a:cxn>
                <a:cxn ang="0">
                  <a:pos x="13" y="15"/>
                </a:cxn>
                <a:cxn ang="0">
                  <a:pos x="15" y="0"/>
                </a:cxn>
                <a:cxn ang="0">
                  <a:pos x="5" y="0"/>
                </a:cxn>
              </a:cxnLst>
              <a:rect l="0" t="0" r="r" b="b"/>
              <a:pathLst>
                <a:path w="15" h="15">
                  <a:moveTo>
                    <a:pt x="5" y="0"/>
                  </a:moveTo>
                  <a:lnTo>
                    <a:pt x="0" y="15"/>
                  </a:lnTo>
                  <a:lnTo>
                    <a:pt x="0" y="15"/>
                  </a:lnTo>
                  <a:lnTo>
                    <a:pt x="13" y="15"/>
                  </a:lnTo>
                  <a:lnTo>
                    <a:pt x="1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73" name="Freeform 129"/>
            <p:cNvSpPr>
              <a:spLocks/>
            </p:cNvSpPr>
            <p:nvPr/>
          </p:nvSpPr>
          <p:spPr bwMode="auto">
            <a:xfrm>
              <a:off x="2454" y="2667"/>
              <a:ext cx="72" cy="270"/>
            </a:xfrm>
            <a:custGeom>
              <a:avLst/>
              <a:gdLst/>
              <a:ahLst/>
              <a:cxnLst>
                <a:cxn ang="0">
                  <a:pos x="12" y="45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11"/>
                </a:cxn>
                <a:cxn ang="0">
                  <a:pos x="0" y="39"/>
                </a:cxn>
                <a:cxn ang="0">
                  <a:pos x="6" y="39"/>
                </a:cxn>
                <a:cxn ang="0">
                  <a:pos x="6" y="6"/>
                </a:cxn>
                <a:cxn ang="0">
                  <a:pos x="6" y="45"/>
                </a:cxn>
                <a:cxn ang="0">
                  <a:pos x="12" y="45"/>
                </a:cxn>
              </a:cxnLst>
              <a:rect l="0" t="0" r="r" b="b"/>
              <a:pathLst>
                <a:path w="12" h="45">
                  <a:moveTo>
                    <a:pt x="12" y="45"/>
                  </a:moveTo>
                  <a:lnTo>
                    <a:pt x="12" y="0"/>
                  </a:lnTo>
                  <a:lnTo>
                    <a:pt x="0" y="0"/>
                  </a:lnTo>
                  <a:lnTo>
                    <a:pt x="0" y="11"/>
                  </a:lnTo>
                  <a:lnTo>
                    <a:pt x="0" y="39"/>
                  </a:lnTo>
                  <a:lnTo>
                    <a:pt x="6" y="39"/>
                  </a:lnTo>
                  <a:lnTo>
                    <a:pt x="6" y="6"/>
                  </a:lnTo>
                  <a:lnTo>
                    <a:pt x="6" y="45"/>
                  </a:lnTo>
                  <a:lnTo>
                    <a:pt x="12" y="45"/>
                  </a:lnTo>
                  <a:close/>
                </a:path>
              </a:pathLst>
            </a:cu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</p:grpSp>
      <p:grpSp>
        <p:nvGrpSpPr>
          <p:cNvPr id="1030" name="Group 6"/>
          <p:cNvGrpSpPr>
            <a:grpSpLocks noChangeAspect="1"/>
          </p:cNvGrpSpPr>
          <p:nvPr/>
        </p:nvGrpSpPr>
        <p:grpSpPr bwMode="auto">
          <a:xfrm>
            <a:off x="4732339" y="5589583"/>
            <a:ext cx="1938338" cy="555625"/>
            <a:chOff x="2981" y="3521"/>
            <a:chExt cx="1221" cy="350"/>
          </a:xfrm>
        </p:grpSpPr>
        <p:sp>
          <p:nvSpPr>
            <p:cNvPr id="1031" name="Freeform 7"/>
            <p:cNvSpPr>
              <a:spLocks/>
            </p:cNvSpPr>
            <p:nvPr/>
          </p:nvSpPr>
          <p:spPr bwMode="auto">
            <a:xfrm>
              <a:off x="3023" y="3521"/>
              <a:ext cx="1141" cy="281"/>
            </a:xfrm>
            <a:custGeom>
              <a:avLst/>
              <a:gdLst/>
              <a:ahLst/>
              <a:cxnLst>
                <a:cxn ang="0">
                  <a:pos x="0" y="53"/>
                </a:cxn>
                <a:cxn ang="0">
                  <a:pos x="0" y="0"/>
                </a:cxn>
                <a:cxn ang="0">
                  <a:pos x="4" y="0"/>
                </a:cxn>
                <a:cxn ang="0">
                  <a:pos x="4" y="48"/>
                </a:cxn>
                <a:cxn ang="0">
                  <a:pos x="210" y="48"/>
                </a:cxn>
                <a:cxn ang="0">
                  <a:pos x="210" y="0"/>
                </a:cxn>
                <a:cxn ang="0">
                  <a:pos x="215" y="0"/>
                </a:cxn>
                <a:cxn ang="0">
                  <a:pos x="214" y="53"/>
                </a:cxn>
                <a:cxn ang="0">
                  <a:pos x="0" y="53"/>
                </a:cxn>
              </a:cxnLst>
              <a:rect l="0" t="0" r="r" b="b"/>
              <a:pathLst>
                <a:path w="215" h="53">
                  <a:moveTo>
                    <a:pt x="0" y="53"/>
                  </a:moveTo>
                  <a:lnTo>
                    <a:pt x="0" y="0"/>
                  </a:lnTo>
                  <a:lnTo>
                    <a:pt x="4" y="0"/>
                  </a:lnTo>
                  <a:lnTo>
                    <a:pt x="4" y="48"/>
                  </a:lnTo>
                  <a:lnTo>
                    <a:pt x="210" y="48"/>
                  </a:lnTo>
                  <a:lnTo>
                    <a:pt x="210" y="0"/>
                  </a:lnTo>
                  <a:lnTo>
                    <a:pt x="215" y="0"/>
                  </a:lnTo>
                  <a:lnTo>
                    <a:pt x="214" y="53"/>
                  </a:lnTo>
                  <a:lnTo>
                    <a:pt x="0" y="53"/>
                  </a:lnTo>
                  <a:close/>
                </a:path>
              </a:pathLst>
            </a:cu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32" name="Line 8"/>
            <p:cNvSpPr>
              <a:spLocks noChangeShapeType="1"/>
            </p:cNvSpPr>
            <p:nvPr/>
          </p:nvSpPr>
          <p:spPr bwMode="auto">
            <a:xfrm flipH="1">
              <a:off x="3729" y="3531"/>
              <a:ext cx="5" cy="244"/>
            </a:xfrm>
            <a:prstGeom prst="line">
              <a:avLst/>
            </a:prstGeom>
            <a:noFill/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33" name="Line 9"/>
            <p:cNvSpPr>
              <a:spLocks noChangeShapeType="1"/>
            </p:cNvSpPr>
            <p:nvPr/>
          </p:nvSpPr>
          <p:spPr bwMode="auto">
            <a:xfrm flipH="1">
              <a:off x="3145" y="3531"/>
              <a:ext cx="5" cy="244"/>
            </a:xfrm>
            <a:prstGeom prst="line">
              <a:avLst/>
            </a:prstGeom>
            <a:noFill/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34" name="Line 10"/>
            <p:cNvSpPr>
              <a:spLocks noChangeShapeType="1"/>
            </p:cNvSpPr>
            <p:nvPr/>
          </p:nvSpPr>
          <p:spPr bwMode="auto">
            <a:xfrm>
              <a:off x="3883" y="3531"/>
              <a:ext cx="1" cy="244"/>
            </a:xfrm>
            <a:prstGeom prst="line">
              <a:avLst/>
            </a:prstGeom>
            <a:noFill/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35" name="Line 11"/>
            <p:cNvSpPr>
              <a:spLocks noChangeShapeType="1"/>
            </p:cNvSpPr>
            <p:nvPr/>
          </p:nvSpPr>
          <p:spPr bwMode="auto">
            <a:xfrm>
              <a:off x="3299" y="3537"/>
              <a:ext cx="1" cy="244"/>
            </a:xfrm>
            <a:prstGeom prst="line">
              <a:avLst/>
            </a:prstGeom>
            <a:noFill/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36" name="Line 12"/>
            <p:cNvSpPr>
              <a:spLocks noChangeShapeType="1"/>
            </p:cNvSpPr>
            <p:nvPr/>
          </p:nvSpPr>
          <p:spPr bwMode="auto">
            <a:xfrm>
              <a:off x="4037" y="3537"/>
              <a:ext cx="1" cy="244"/>
            </a:xfrm>
            <a:prstGeom prst="line">
              <a:avLst/>
            </a:prstGeom>
            <a:noFill/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37" name="Line 13"/>
            <p:cNvSpPr>
              <a:spLocks noChangeShapeType="1"/>
            </p:cNvSpPr>
            <p:nvPr/>
          </p:nvSpPr>
          <p:spPr bwMode="auto">
            <a:xfrm>
              <a:off x="3453" y="3537"/>
              <a:ext cx="1" cy="244"/>
            </a:xfrm>
            <a:prstGeom prst="line">
              <a:avLst/>
            </a:prstGeom>
            <a:noFill/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38" name="Oval 14"/>
            <p:cNvSpPr>
              <a:spLocks noChangeArrowheads="1"/>
            </p:cNvSpPr>
            <p:nvPr/>
          </p:nvSpPr>
          <p:spPr bwMode="auto">
            <a:xfrm>
              <a:off x="3087" y="3802"/>
              <a:ext cx="69" cy="69"/>
            </a:xfrm>
            <a:prstGeom prst="ellipse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39" name="Oval 15"/>
            <p:cNvSpPr>
              <a:spLocks noChangeArrowheads="1"/>
            </p:cNvSpPr>
            <p:nvPr/>
          </p:nvSpPr>
          <p:spPr bwMode="auto">
            <a:xfrm>
              <a:off x="3925" y="3802"/>
              <a:ext cx="69" cy="69"/>
            </a:xfrm>
            <a:prstGeom prst="ellipse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40" name="Oval 16"/>
            <p:cNvSpPr>
              <a:spLocks noChangeArrowheads="1"/>
            </p:cNvSpPr>
            <p:nvPr/>
          </p:nvSpPr>
          <p:spPr bwMode="auto">
            <a:xfrm>
              <a:off x="3188" y="3802"/>
              <a:ext cx="69" cy="69"/>
            </a:xfrm>
            <a:prstGeom prst="ellipse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41" name="Oval 17"/>
            <p:cNvSpPr>
              <a:spLocks noChangeArrowheads="1"/>
            </p:cNvSpPr>
            <p:nvPr/>
          </p:nvSpPr>
          <p:spPr bwMode="auto">
            <a:xfrm>
              <a:off x="4021" y="3802"/>
              <a:ext cx="69" cy="69"/>
            </a:xfrm>
            <a:prstGeom prst="ellipse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3066" y="3802"/>
              <a:ext cx="207" cy="21"/>
            </a:xfrm>
            <a:prstGeom prst="rect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43" name="Rectangle 19"/>
            <p:cNvSpPr>
              <a:spLocks noChangeArrowheads="1"/>
            </p:cNvSpPr>
            <p:nvPr/>
          </p:nvSpPr>
          <p:spPr bwMode="auto">
            <a:xfrm>
              <a:off x="3904" y="3802"/>
              <a:ext cx="207" cy="21"/>
            </a:xfrm>
            <a:prstGeom prst="rect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44" name="Freeform 20"/>
            <p:cNvSpPr>
              <a:spLocks/>
            </p:cNvSpPr>
            <p:nvPr/>
          </p:nvSpPr>
          <p:spPr bwMode="auto">
            <a:xfrm>
              <a:off x="3294" y="3802"/>
              <a:ext cx="589" cy="3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1" y="0"/>
                </a:cxn>
                <a:cxn ang="0">
                  <a:pos x="107" y="7"/>
                </a:cxn>
                <a:cxn ang="0">
                  <a:pos x="5" y="7"/>
                </a:cxn>
                <a:cxn ang="0">
                  <a:pos x="0" y="0"/>
                </a:cxn>
              </a:cxnLst>
              <a:rect l="0" t="0" r="r" b="b"/>
              <a:pathLst>
                <a:path w="111" h="7">
                  <a:moveTo>
                    <a:pt x="0" y="0"/>
                  </a:moveTo>
                  <a:lnTo>
                    <a:pt x="111" y="0"/>
                  </a:lnTo>
                  <a:lnTo>
                    <a:pt x="107" y="7"/>
                  </a:lnTo>
                  <a:lnTo>
                    <a:pt x="5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45" name="Line 21"/>
            <p:cNvSpPr>
              <a:spLocks noChangeShapeType="1"/>
            </p:cNvSpPr>
            <p:nvPr/>
          </p:nvSpPr>
          <p:spPr bwMode="auto">
            <a:xfrm>
              <a:off x="4159" y="3786"/>
              <a:ext cx="42" cy="1"/>
            </a:xfrm>
            <a:prstGeom prst="line">
              <a:avLst/>
            </a:prstGeom>
            <a:noFill/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46" name="Line 22"/>
            <p:cNvSpPr>
              <a:spLocks noChangeShapeType="1"/>
            </p:cNvSpPr>
            <p:nvPr/>
          </p:nvSpPr>
          <p:spPr bwMode="auto">
            <a:xfrm>
              <a:off x="4201" y="3765"/>
              <a:ext cx="1" cy="42"/>
            </a:xfrm>
            <a:prstGeom prst="line">
              <a:avLst/>
            </a:prstGeom>
            <a:noFill/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 flipH="1">
              <a:off x="2981" y="3786"/>
              <a:ext cx="42" cy="1"/>
            </a:xfrm>
            <a:prstGeom prst="line">
              <a:avLst/>
            </a:prstGeom>
            <a:noFill/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>
              <a:off x="2981" y="3765"/>
              <a:ext cx="1" cy="37"/>
            </a:xfrm>
            <a:prstGeom prst="line">
              <a:avLst/>
            </a:prstGeom>
            <a:noFill/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</p:grpSp>
      <p:grpSp>
        <p:nvGrpSpPr>
          <p:cNvPr id="18" name="Group 23"/>
          <p:cNvGrpSpPr>
            <a:grpSpLocks noChangeAspect="1"/>
          </p:cNvGrpSpPr>
          <p:nvPr/>
        </p:nvGrpSpPr>
        <p:grpSpPr bwMode="auto">
          <a:xfrm>
            <a:off x="1071538" y="3038472"/>
            <a:ext cx="1143000" cy="533400"/>
            <a:chOff x="687" y="1941"/>
            <a:chExt cx="720" cy="336"/>
          </a:xfrm>
        </p:grpSpPr>
        <p:sp>
          <p:nvSpPr>
            <p:cNvPr id="20" name="Rectangle 24"/>
            <p:cNvSpPr>
              <a:spLocks noChangeArrowheads="1"/>
            </p:cNvSpPr>
            <p:nvPr/>
          </p:nvSpPr>
          <p:spPr bwMode="auto">
            <a:xfrm>
              <a:off x="687" y="2151"/>
              <a:ext cx="636" cy="48"/>
            </a:xfrm>
            <a:prstGeom prst="rect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49" name="Line 25"/>
            <p:cNvSpPr>
              <a:spLocks noChangeShapeType="1"/>
            </p:cNvSpPr>
            <p:nvPr/>
          </p:nvSpPr>
          <p:spPr bwMode="auto">
            <a:xfrm>
              <a:off x="723" y="1941"/>
              <a:ext cx="1" cy="210"/>
            </a:xfrm>
            <a:prstGeom prst="line">
              <a:avLst/>
            </a:prstGeom>
            <a:noFill/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50" name="Line 26"/>
            <p:cNvSpPr>
              <a:spLocks noChangeShapeType="1"/>
            </p:cNvSpPr>
            <p:nvPr/>
          </p:nvSpPr>
          <p:spPr bwMode="auto">
            <a:xfrm>
              <a:off x="1095" y="1941"/>
              <a:ext cx="1" cy="210"/>
            </a:xfrm>
            <a:prstGeom prst="line">
              <a:avLst/>
            </a:prstGeom>
            <a:noFill/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1" name="Line 27"/>
            <p:cNvSpPr>
              <a:spLocks noChangeShapeType="1"/>
            </p:cNvSpPr>
            <p:nvPr/>
          </p:nvSpPr>
          <p:spPr bwMode="auto">
            <a:xfrm>
              <a:off x="909" y="1941"/>
              <a:ext cx="1" cy="210"/>
            </a:xfrm>
            <a:prstGeom prst="line">
              <a:avLst/>
            </a:prstGeom>
            <a:noFill/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2" name="Line 28"/>
            <p:cNvSpPr>
              <a:spLocks noChangeShapeType="1"/>
            </p:cNvSpPr>
            <p:nvPr/>
          </p:nvSpPr>
          <p:spPr bwMode="auto">
            <a:xfrm>
              <a:off x="1293" y="1941"/>
              <a:ext cx="1" cy="210"/>
            </a:xfrm>
            <a:prstGeom prst="line">
              <a:avLst/>
            </a:prstGeom>
            <a:noFill/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3" name="Oval 29"/>
            <p:cNvSpPr>
              <a:spLocks noChangeArrowheads="1"/>
            </p:cNvSpPr>
            <p:nvPr/>
          </p:nvSpPr>
          <p:spPr bwMode="auto">
            <a:xfrm>
              <a:off x="1173" y="2175"/>
              <a:ext cx="102" cy="102"/>
            </a:xfrm>
            <a:prstGeom prst="ellipse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4" name="Oval 30"/>
            <p:cNvSpPr>
              <a:spLocks noChangeArrowheads="1"/>
            </p:cNvSpPr>
            <p:nvPr/>
          </p:nvSpPr>
          <p:spPr bwMode="auto">
            <a:xfrm>
              <a:off x="741" y="2175"/>
              <a:ext cx="102" cy="102"/>
            </a:xfrm>
            <a:prstGeom prst="ellipse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5" name="Line 31"/>
            <p:cNvSpPr>
              <a:spLocks noChangeShapeType="1"/>
            </p:cNvSpPr>
            <p:nvPr/>
          </p:nvSpPr>
          <p:spPr bwMode="auto">
            <a:xfrm>
              <a:off x="1329" y="2169"/>
              <a:ext cx="78" cy="1"/>
            </a:xfrm>
            <a:prstGeom prst="line">
              <a:avLst/>
            </a:prstGeom>
            <a:noFill/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6" name="Line 32"/>
            <p:cNvSpPr>
              <a:spLocks noChangeShapeType="1"/>
            </p:cNvSpPr>
            <p:nvPr/>
          </p:nvSpPr>
          <p:spPr bwMode="auto">
            <a:xfrm flipV="1">
              <a:off x="1329" y="2169"/>
              <a:ext cx="66" cy="12"/>
            </a:xfrm>
            <a:prstGeom prst="line">
              <a:avLst/>
            </a:prstGeom>
            <a:noFill/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</p:grpSp>
      <p:grpSp>
        <p:nvGrpSpPr>
          <p:cNvPr id="28" name="Group 36"/>
          <p:cNvGrpSpPr>
            <a:grpSpLocks noChangeAspect="1"/>
          </p:cNvGrpSpPr>
          <p:nvPr/>
        </p:nvGrpSpPr>
        <p:grpSpPr bwMode="auto">
          <a:xfrm>
            <a:off x="5429256" y="2800340"/>
            <a:ext cx="1238250" cy="800100"/>
            <a:chOff x="801" y="1955"/>
            <a:chExt cx="780" cy="504"/>
          </a:xfrm>
        </p:grpSpPr>
        <p:sp>
          <p:nvSpPr>
            <p:cNvPr id="1061" name="Rectangle 37"/>
            <p:cNvSpPr>
              <a:spLocks noChangeArrowheads="1"/>
            </p:cNvSpPr>
            <p:nvPr/>
          </p:nvSpPr>
          <p:spPr bwMode="auto">
            <a:xfrm>
              <a:off x="813" y="2327"/>
              <a:ext cx="684" cy="54"/>
            </a:xfrm>
            <a:prstGeom prst="rect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62" name="Oval 38"/>
            <p:cNvSpPr>
              <a:spLocks noChangeArrowheads="1"/>
            </p:cNvSpPr>
            <p:nvPr/>
          </p:nvSpPr>
          <p:spPr bwMode="auto">
            <a:xfrm>
              <a:off x="1377" y="2351"/>
              <a:ext cx="102" cy="108"/>
            </a:xfrm>
            <a:prstGeom prst="ellipse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63" name="Oval 39"/>
            <p:cNvSpPr>
              <a:spLocks noChangeArrowheads="1"/>
            </p:cNvSpPr>
            <p:nvPr/>
          </p:nvSpPr>
          <p:spPr bwMode="auto">
            <a:xfrm>
              <a:off x="849" y="2357"/>
              <a:ext cx="96" cy="102"/>
            </a:xfrm>
            <a:prstGeom prst="ellipse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0" name="Rectangle 40"/>
            <p:cNvSpPr>
              <a:spLocks noChangeArrowheads="1"/>
            </p:cNvSpPr>
            <p:nvPr/>
          </p:nvSpPr>
          <p:spPr bwMode="auto">
            <a:xfrm>
              <a:off x="801" y="1955"/>
              <a:ext cx="708" cy="372"/>
            </a:xfrm>
            <a:prstGeom prst="rect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" name="Line 41"/>
            <p:cNvSpPr>
              <a:spLocks noChangeShapeType="1"/>
            </p:cNvSpPr>
            <p:nvPr/>
          </p:nvSpPr>
          <p:spPr bwMode="auto">
            <a:xfrm>
              <a:off x="1503" y="2351"/>
              <a:ext cx="78" cy="1"/>
            </a:xfrm>
            <a:prstGeom prst="line">
              <a:avLst/>
            </a:prstGeom>
            <a:noFill/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819" name="Line 42"/>
            <p:cNvSpPr>
              <a:spLocks noChangeShapeType="1"/>
            </p:cNvSpPr>
            <p:nvPr/>
          </p:nvSpPr>
          <p:spPr bwMode="auto">
            <a:xfrm flipV="1">
              <a:off x="1503" y="2351"/>
              <a:ext cx="66" cy="12"/>
            </a:xfrm>
            <a:prstGeom prst="line">
              <a:avLst/>
            </a:prstGeom>
            <a:noFill/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</p:grpSp>
      <p:grpSp>
        <p:nvGrpSpPr>
          <p:cNvPr id="31832" name="Group 46"/>
          <p:cNvGrpSpPr>
            <a:grpSpLocks noChangeAspect="1"/>
          </p:cNvGrpSpPr>
          <p:nvPr/>
        </p:nvGrpSpPr>
        <p:grpSpPr bwMode="auto">
          <a:xfrm>
            <a:off x="661988" y="5519742"/>
            <a:ext cx="1409700" cy="733425"/>
            <a:chOff x="417" y="3477"/>
            <a:chExt cx="888" cy="462"/>
          </a:xfrm>
        </p:grpSpPr>
        <p:sp>
          <p:nvSpPr>
            <p:cNvPr id="1071" name="Freeform 47"/>
            <p:cNvSpPr>
              <a:spLocks/>
            </p:cNvSpPr>
            <p:nvPr/>
          </p:nvSpPr>
          <p:spPr bwMode="auto">
            <a:xfrm>
              <a:off x="627" y="3495"/>
              <a:ext cx="396" cy="246"/>
            </a:xfrm>
            <a:custGeom>
              <a:avLst/>
              <a:gdLst/>
              <a:ahLst/>
              <a:cxnLst>
                <a:cxn ang="0">
                  <a:pos x="58" y="41"/>
                </a:cxn>
                <a:cxn ang="0">
                  <a:pos x="58" y="7"/>
                </a:cxn>
                <a:cxn ang="0">
                  <a:pos x="8" y="7"/>
                </a:cxn>
                <a:cxn ang="0">
                  <a:pos x="50" y="7"/>
                </a:cxn>
                <a:cxn ang="0">
                  <a:pos x="50" y="11"/>
                </a:cxn>
                <a:cxn ang="0">
                  <a:pos x="0" y="11"/>
                </a:cxn>
                <a:cxn ang="0">
                  <a:pos x="0" y="0"/>
                </a:cxn>
                <a:cxn ang="0">
                  <a:pos x="66" y="0"/>
                </a:cxn>
                <a:cxn ang="0">
                  <a:pos x="66" y="41"/>
                </a:cxn>
                <a:cxn ang="0">
                  <a:pos x="58" y="41"/>
                </a:cxn>
              </a:cxnLst>
              <a:rect l="0" t="0" r="r" b="b"/>
              <a:pathLst>
                <a:path w="66" h="41">
                  <a:moveTo>
                    <a:pt x="58" y="41"/>
                  </a:moveTo>
                  <a:lnTo>
                    <a:pt x="58" y="7"/>
                  </a:lnTo>
                  <a:lnTo>
                    <a:pt x="8" y="7"/>
                  </a:lnTo>
                  <a:lnTo>
                    <a:pt x="50" y="7"/>
                  </a:lnTo>
                  <a:lnTo>
                    <a:pt x="50" y="11"/>
                  </a:lnTo>
                  <a:lnTo>
                    <a:pt x="0" y="11"/>
                  </a:lnTo>
                  <a:lnTo>
                    <a:pt x="0" y="0"/>
                  </a:lnTo>
                  <a:lnTo>
                    <a:pt x="66" y="0"/>
                  </a:lnTo>
                  <a:lnTo>
                    <a:pt x="66" y="41"/>
                  </a:lnTo>
                  <a:lnTo>
                    <a:pt x="58" y="41"/>
                  </a:lnTo>
                  <a:close/>
                </a:path>
              </a:pathLst>
            </a:cu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72" name="Freeform 48"/>
            <p:cNvSpPr>
              <a:spLocks/>
            </p:cNvSpPr>
            <p:nvPr/>
          </p:nvSpPr>
          <p:spPr bwMode="auto">
            <a:xfrm>
              <a:off x="945" y="3699"/>
              <a:ext cx="84" cy="90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15"/>
                </a:cxn>
                <a:cxn ang="0">
                  <a:pos x="0" y="15"/>
                </a:cxn>
                <a:cxn ang="0">
                  <a:pos x="13" y="15"/>
                </a:cxn>
                <a:cxn ang="0">
                  <a:pos x="14" y="0"/>
                </a:cxn>
                <a:cxn ang="0">
                  <a:pos x="4" y="0"/>
                </a:cxn>
              </a:cxnLst>
              <a:rect l="0" t="0" r="r" b="b"/>
              <a:pathLst>
                <a:path w="14" h="15">
                  <a:moveTo>
                    <a:pt x="4" y="0"/>
                  </a:moveTo>
                  <a:lnTo>
                    <a:pt x="0" y="15"/>
                  </a:lnTo>
                  <a:lnTo>
                    <a:pt x="0" y="15"/>
                  </a:lnTo>
                  <a:lnTo>
                    <a:pt x="13" y="15"/>
                  </a:lnTo>
                  <a:lnTo>
                    <a:pt x="14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73" name="Freeform 49"/>
            <p:cNvSpPr>
              <a:spLocks/>
            </p:cNvSpPr>
            <p:nvPr/>
          </p:nvSpPr>
          <p:spPr bwMode="auto">
            <a:xfrm>
              <a:off x="795" y="3525"/>
              <a:ext cx="210" cy="126"/>
            </a:xfrm>
            <a:custGeom>
              <a:avLst/>
              <a:gdLst/>
              <a:ahLst/>
              <a:cxnLst>
                <a:cxn ang="0">
                  <a:pos x="22" y="21"/>
                </a:cxn>
                <a:cxn ang="0">
                  <a:pos x="14" y="21"/>
                </a:cxn>
              </a:cxnLst>
              <a:rect l="0" t="0" r="r" b="b"/>
              <a:pathLst>
                <a:path w="35" h="21">
                  <a:moveTo>
                    <a:pt x="22" y="21"/>
                  </a:moveTo>
                  <a:cubicBezTo>
                    <a:pt x="35" y="0"/>
                    <a:pt x="0" y="3"/>
                    <a:pt x="14" y="21"/>
                  </a:cubicBezTo>
                </a:path>
              </a:pathLst>
            </a:custGeom>
            <a:noFill/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74" name="Freeform 50"/>
            <p:cNvSpPr>
              <a:spLocks/>
            </p:cNvSpPr>
            <p:nvPr/>
          </p:nvSpPr>
          <p:spPr bwMode="auto">
            <a:xfrm>
              <a:off x="591" y="3477"/>
              <a:ext cx="66" cy="198"/>
            </a:xfrm>
            <a:custGeom>
              <a:avLst/>
              <a:gdLst/>
              <a:ahLst/>
              <a:cxnLst>
                <a:cxn ang="0">
                  <a:pos x="8" y="33"/>
                </a:cxn>
                <a:cxn ang="0">
                  <a:pos x="0" y="1"/>
                </a:cxn>
                <a:cxn ang="0">
                  <a:pos x="4" y="0"/>
                </a:cxn>
                <a:cxn ang="0">
                  <a:pos x="11" y="32"/>
                </a:cxn>
                <a:cxn ang="0">
                  <a:pos x="8" y="33"/>
                </a:cxn>
              </a:cxnLst>
              <a:rect l="0" t="0" r="r" b="b"/>
              <a:pathLst>
                <a:path w="11" h="33">
                  <a:moveTo>
                    <a:pt x="8" y="33"/>
                  </a:moveTo>
                  <a:lnTo>
                    <a:pt x="0" y="1"/>
                  </a:lnTo>
                  <a:lnTo>
                    <a:pt x="4" y="0"/>
                  </a:lnTo>
                  <a:lnTo>
                    <a:pt x="11" y="32"/>
                  </a:lnTo>
                  <a:lnTo>
                    <a:pt x="8" y="33"/>
                  </a:lnTo>
                  <a:close/>
                </a:path>
              </a:pathLst>
            </a:cu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75" name="Freeform 51"/>
            <p:cNvSpPr>
              <a:spLocks/>
            </p:cNvSpPr>
            <p:nvPr/>
          </p:nvSpPr>
          <p:spPr bwMode="auto">
            <a:xfrm>
              <a:off x="417" y="3609"/>
              <a:ext cx="468" cy="192"/>
            </a:xfrm>
            <a:custGeom>
              <a:avLst/>
              <a:gdLst/>
              <a:ahLst/>
              <a:cxnLst>
                <a:cxn ang="0">
                  <a:pos x="0" y="19"/>
                </a:cxn>
                <a:cxn ang="0">
                  <a:pos x="75" y="0"/>
                </a:cxn>
                <a:cxn ang="0">
                  <a:pos x="78" y="13"/>
                </a:cxn>
                <a:cxn ang="0">
                  <a:pos x="4" y="32"/>
                </a:cxn>
                <a:cxn ang="0">
                  <a:pos x="0" y="19"/>
                </a:cxn>
              </a:cxnLst>
              <a:rect l="0" t="0" r="r" b="b"/>
              <a:pathLst>
                <a:path w="78" h="32">
                  <a:moveTo>
                    <a:pt x="0" y="19"/>
                  </a:moveTo>
                  <a:lnTo>
                    <a:pt x="75" y="0"/>
                  </a:lnTo>
                  <a:lnTo>
                    <a:pt x="78" y="13"/>
                  </a:lnTo>
                  <a:lnTo>
                    <a:pt x="4" y="32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76" name="Freeform 52"/>
            <p:cNvSpPr>
              <a:spLocks/>
            </p:cNvSpPr>
            <p:nvPr/>
          </p:nvSpPr>
          <p:spPr bwMode="auto">
            <a:xfrm>
              <a:off x="759" y="3645"/>
              <a:ext cx="114" cy="120"/>
            </a:xfrm>
            <a:custGeom>
              <a:avLst/>
              <a:gdLst/>
              <a:ahLst/>
              <a:cxnLst>
                <a:cxn ang="0">
                  <a:pos x="7" y="2"/>
                </a:cxn>
                <a:cxn ang="0">
                  <a:pos x="18" y="8"/>
                </a:cxn>
                <a:cxn ang="0">
                  <a:pos x="12" y="19"/>
                </a:cxn>
                <a:cxn ang="0">
                  <a:pos x="1" y="12"/>
                </a:cxn>
                <a:cxn ang="0">
                  <a:pos x="7" y="2"/>
                </a:cxn>
              </a:cxnLst>
              <a:rect l="0" t="0" r="r" b="b"/>
              <a:pathLst>
                <a:path w="19" h="20">
                  <a:moveTo>
                    <a:pt x="7" y="2"/>
                  </a:moveTo>
                  <a:cubicBezTo>
                    <a:pt x="12" y="0"/>
                    <a:pt x="17" y="3"/>
                    <a:pt x="18" y="8"/>
                  </a:cubicBezTo>
                  <a:cubicBezTo>
                    <a:pt x="19" y="13"/>
                    <a:pt x="16" y="17"/>
                    <a:pt x="12" y="19"/>
                  </a:cubicBezTo>
                  <a:cubicBezTo>
                    <a:pt x="7" y="20"/>
                    <a:pt x="2" y="17"/>
                    <a:pt x="1" y="12"/>
                  </a:cubicBezTo>
                  <a:cubicBezTo>
                    <a:pt x="0" y="8"/>
                    <a:pt x="3" y="3"/>
                    <a:pt x="7" y="2"/>
                  </a:cubicBezTo>
                  <a:close/>
                </a:path>
              </a:pathLst>
            </a:cu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77" name="Rectangle 53"/>
            <p:cNvSpPr>
              <a:spLocks noChangeArrowheads="1"/>
            </p:cNvSpPr>
            <p:nvPr/>
          </p:nvSpPr>
          <p:spPr bwMode="auto">
            <a:xfrm>
              <a:off x="681" y="3591"/>
              <a:ext cx="18" cy="240"/>
            </a:xfrm>
            <a:prstGeom prst="rect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78" name="Rectangle 54"/>
            <p:cNvSpPr>
              <a:spLocks noChangeArrowheads="1"/>
            </p:cNvSpPr>
            <p:nvPr/>
          </p:nvSpPr>
          <p:spPr bwMode="auto">
            <a:xfrm>
              <a:off x="525" y="3771"/>
              <a:ext cx="618" cy="102"/>
            </a:xfrm>
            <a:prstGeom prst="rect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79" name="Freeform 55"/>
            <p:cNvSpPr>
              <a:spLocks/>
            </p:cNvSpPr>
            <p:nvPr/>
          </p:nvSpPr>
          <p:spPr bwMode="auto">
            <a:xfrm>
              <a:off x="1053" y="3501"/>
              <a:ext cx="252" cy="366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0" y="0"/>
                </a:cxn>
                <a:cxn ang="0">
                  <a:pos x="0" y="49"/>
                </a:cxn>
                <a:cxn ang="0">
                  <a:pos x="14" y="52"/>
                </a:cxn>
                <a:cxn ang="0">
                  <a:pos x="21" y="61"/>
                </a:cxn>
                <a:cxn ang="0">
                  <a:pos x="39" y="60"/>
                </a:cxn>
                <a:cxn ang="0">
                  <a:pos x="40" y="33"/>
                </a:cxn>
                <a:cxn ang="0">
                  <a:pos x="29" y="0"/>
                </a:cxn>
              </a:cxnLst>
              <a:rect l="0" t="0" r="r" b="b"/>
              <a:pathLst>
                <a:path w="42" h="61">
                  <a:moveTo>
                    <a:pt x="29" y="0"/>
                  </a:moveTo>
                  <a:lnTo>
                    <a:pt x="0" y="0"/>
                  </a:lnTo>
                  <a:lnTo>
                    <a:pt x="0" y="49"/>
                  </a:lnTo>
                  <a:lnTo>
                    <a:pt x="14" y="52"/>
                  </a:lnTo>
                  <a:lnTo>
                    <a:pt x="21" y="61"/>
                  </a:lnTo>
                  <a:lnTo>
                    <a:pt x="39" y="60"/>
                  </a:lnTo>
                  <a:lnTo>
                    <a:pt x="40" y="33"/>
                  </a:lnTo>
                  <a:cubicBezTo>
                    <a:pt x="42" y="26"/>
                    <a:pt x="35" y="4"/>
                    <a:pt x="29" y="0"/>
                  </a:cubicBezTo>
                  <a:close/>
                </a:path>
              </a:pathLst>
            </a:cu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80" name="Freeform 56"/>
            <p:cNvSpPr>
              <a:spLocks/>
            </p:cNvSpPr>
            <p:nvPr/>
          </p:nvSpPr>
          <p:spPr bwMode="auto">
            <a:xfrm>
              <a:off x="1095" y="3543"/>
              <a:ext cx="162" cy="144"/>
            </a:xfrm>
            <a:custGeom>
              <a:avLst/>
              <a:gdLst/>
              <a:ahLst/>
              <a:cxnLst>
                <a:cxn ang="0">
                  <a:pos x="19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26" y="24"/>
                </a:cxn>
                <a:cxn ang="0">
                  <a:pos x="19" y="0"/>
                </a:cxn>
              </a:cxnLst>
              <a:rect l="0" t="0" r="r" b="b"/>
              <a:pathLst>
                <a:path w="27" h="24">
                  <a:moveTo>
                    <a:pt x="19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26" y="24"/>
                  </a:lnTo>
                  <a:cubicBezTo>
                    <a:pt x="27" y="19"/>
                    <a:pt x="23" y="3"/>
                    <a:pt x="19" y="0"/>
                  </a:cubicBezTo>
                  <a:close/>
                </a:path>
              </a:pathLst>
            </a:cu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81" name="Oval 57"/>
            <p:cNvSpPr>
              <a:spLocks noChangeArrowheads="1"/>
            </p:cNvSpPr>
            <p:nvPr/>
          </p:nvSpPr>
          <p:spPr bwMode="auto">
            <a:xfrm>
              <a:off x="549" y="3813"/>
              <a:ext cx="126" cy="126"/>
            </a:xfrm>
            <a:prstGeom prst="ellipse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82" name="Oval 58"/>
            <p:cNvSpPr>
              <a:spLocks noChangeArrowheads="1"/>
            </p:cNvSpPr>
            <p:nvPr/>
          </p:nvSpPr>
          <p:spPr bwMode="auto">
            <a:xfrm>
              <a:off x="1047" y="3807"/>
              <a:ext cx="126" cy="126"/>
            </a:xfrm>
            <a:prstGeom prst="ellipse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83" name="Oval 59"/>
            <p:cNvSpPr>
              <a:spLocks noChangeArrowheads="1"/>
            </p:cNvSpPr>
            <p:nvPr/>
          </p:nvSpPr>
          <p:spPr bwMode="auto">
            <a:xfrm>
              <a:off x="699" y="3813"/>
              <a:ext cx="126" cy="126"/>
            </a:xfrm>
            <a:prstGeom prst="ellipse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84" name="Freeform 60"/>
            <p:cNvSpPr>
              <a:spLocks/>
            </p:cNvSpPr>
            <p:nvPr/>
          </p:nvSpPr>
          <p:spPr bwMode="auto">
            <a:xfrm>
              <a:off x="453" y="3723"/>
              <a:ext cx="114" cy="120"/>
            </a:xfrm>
            <a:custGeom>
              <a:avLst/>
              <a:gdLst/>
              <a:ahLst/>
              <a:cxnLst>
                <a:cxn ang="0">
                  <a:pos x="7" y="1"/>
                </a:cxn>
                <a:cxn ang="0">
                  <a:pos x="18" y="8"/>
                </a:cxn>
                <a:cxn ang="0">
                  <a:pos x="12" y="19"/>
                </a:cxn>
                <a:cxn ang="0">
                  <a:pos x="1" y="12"/>
                </a:cxn>
                <a:cxn ang="0">
                  <a:pos x="7" y="1"/>
                </a:cxn>
              </a:cxnLst>
              <a:rect l="0" t="0" r="r" b="b"/>
              <a:pathLst>
                <a:path w="19" h="20">
                  <a:moveTo>
                    <a:pt x="7" y="1"/>
                  </a:moveTo>
                  <a:cubicBezTo>
                    <a:pt x="12" y="0"/>
                    <a:pt x="17" y="3"/>
                    <a:pt x="18" y="8"/>
                  </a:cubicBezTo>
                  <a:cubicBezTo>
                    <a:pt x="19" y="13"/>
                    <a:pt x="16" y="17"/>
                    <a:pt x="12" y="19"/>
                  </a:cubicBezTo>
                  <a:cubicBezTo>
                    <a:pt x="7" y="20"/>
                    <a:pt x="2" y="17"/>
                    <a:pt x="1" y="12"/>
                  </a:cubicBezTo>
                  <a:cubicBezTo>
                    <a:pt x="0" y="7"/>
                    <a:pt x="3" y="3"/>
                    <a:pt x="7" y="1"/>
                  </a:cubicBezTo>
                  <a:close/>
                </a:path>
              </a:pathLst>
            </a:cu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</p:grpSp>
      <p:sp>
        <p:nvSpPr>
          <p:cNvPr id="142" name="Titel 118"/>
          <p:cNvSpPr txBox="1">
            <a:spLocks/>
          </p:cNvSpPr>
          <p:nvPr/>
        </p:nvSpPr>
        <p:spPr bwMode="auto">
          <a:xfrm>
            <a:off x="233363" y="1676400"/>
            <a:ext cx="284797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Verdan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Verdan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Verdan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Verdan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de-DE" b="1" kern="0" dirty="0">
                <a:latin typeface="Arial" charset="0"/>
                <a:cs typeface="Arial" charset="0"/>
              </a:rPr>
              <a:t>Ferntransport</a:t>
            </a:r>
          </a:p>
        </p:txBody>
      </p:sp>
      <p:sp>
        <p:nvSpPr>
          <p:cNvPr id="144" name="Titel 11"/>
          <p:cNvSpPr txBox="1">
            <a:spLocks/>
          </p:cNvSpPr>
          <p:nvPr/>
        </p:nvSpPr>
        <p:spPr bwMode="auto">
          <a:xfrm>
            <a:off x="388275" y="404664"/>
            <a:ext cx="7568101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  <a:ea typeface="+mj-ea"/>
                <a:cs typeface="Arial" charset="0"/>
              </a:rPr>
              <a:t>Piktogramme</a:t>
            </a:r>
            <a:endParaRPr kumimoji="0" lang="de-DE" sz="2800" b="1" i="0" u="none" strike="noStrike" kern="0" cap="none" spc="0" normalizeH="0" baseline="0" noProof="0" dirty="0">
              <a:ln>
                <a:noFill/>
              </a:ln>
              <a:uLnTx/>
              <a:uFillTx/>
              <a:latin typeface="Arial" charset="0"/>
              <a:ea typeface="+mj-ea"/>
              <a:cs typeface="Arial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8" name="Tabelle 67"/>
          <p:cNvGraphicFramePr>
            <a:graphicFrameLocks noGrp="1"/>
          </p:cNvGraphicFramePr>
          <p:nvPr/>
        </p:nvGraphicFramePr>
        <p:xfrm>
          <a:off x="2370138" y="2570163"/>
          <a:ext cx="3960000" cy="342292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40974"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0974"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0974"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5" name="Ellipse 74"/>
          <p:cNvSpPr/>
          <p:nvPr/>
        </p:nvSpPr>
        <p:spPr>
          <a:xfrm>
            <a:off x="6169025" y="5827713"/>
            <a:ext cx="287338" cy="287337"/>
          </a:xfrm>
          <a:prstGeom prst="ellipse">
            <a:avLst/>
          </a:prstGeom>
          <a:gradFill flip="none" rotWithShape="1">
            <a:gsLst>
              <a:gs pos="0">
                <a:srgbClr val="3A5760">
                  <a:shade val="30000"/>
                  <a:satMod val="115000"/>
                </a:srgbClr>
              </a:gs>
              <a:gs pos="50000">
                <a:srgbClr val="3A5760">
                  <a:shade val="67500"/>
                  <a:satMod val="115000"/>
                </a:srgbClr>
              </a:gs>
              <a:gs pos="100000">
                <a:srgbClr val="3A576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Richtungspfeil 77"/>
          <p:cNvSpPr/>
          <p:nvPr/>
        </p:nvSpPr>
        <p:spPr>
          <a:xfrm>
            <a:off x="4348163" y="5826125"/>
            <a:ext cx="1971675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Ellipse 80"/>
          <p:cNvSpPr/>
          <p:nvPr/>
        </p:nvSpPr>
        <p:spPr>
          <a:xfrm>
            <a:off x="4200525" y="5827713"/>
            <a:ext cx="288925" cy="287337"/>
          </a:xfrm>
          <a:prstGeom prst="ellipse">
            <a:avLst/>
          </a:prstGeom>
          <a:gradFill flip="none" rotWithShape="1">
            <a:gsLst>
              <a:gs pos="0">
                <a:srgbClr val="3A5760">
                  <a:shade val="30000"/>
                  <a:satMod val="115000"/>
                </a:srgbClr>
              </a:gs>
              <a:gs pos="50000">
                <a:srgbClr val="3A5760">
                  <a:shade val="67500"/>
                  <a:satMod val="115000"/>
                </a:srgbClr>
              </a:gs>
              <a:gs pos="100000">
                <a:srgbClr val="3A576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Richtungspfeil 85"/>
          <p:cNvSpPr/>
          <p:nvPr/>
        </p:nvSpPr>
        <p:spPr>
          <a:xfrm rot="5400000">
            <a:off x="3220244" y="4701381"/>
            <a:ext cx="2241550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99" name="Richtungspfeil 98"/>
          <p:cNvSpPr/>
          <p:nvPr/>
        </p:nvSpPr>
        <p:spPr>
          <a:xfrm>
            <a:off x="2371725" y="3584575"/>
            <a:ext cx="2128838" cy="288925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Richtungspfeil 100"/>
          <p:cNvSpPr/>
          <p:nvPr/>
        </p:nvSpPr>
        <p:spPr>
          <a:xfrm rot="5400000">
            <a:off x="1743869" y="3086894"/>
            <a:ext cx="1252537" cy="288925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5381" name="Gruppieren 38"/>
          <p:cNvGrpSpPr>
            <a:grpSpLocks/>
          </p:cNvGrpSpPr>
          <p:nvPr/>
        </p:nvGrpSpPr>
        <p:grpSpPr bwMode="auto">
          <a:xfrm>
            <a:off x="771825" y="2463800"/>
            <a:ext cx="5987750" cy="4068763"/>
            <a:chOff x="145072" y="2437621"/>
            <a:chExt cx="5284184" cy="3639455"/>
          </a:xfrm>
        </p:grpSpPr>
        <p:sp>
          <p:nvSpPr>
            <p:cNvPr id="15418" name="Textfeld 68"/>
            <p:cNvSpPr txBox="1">
              <a:spLocks noChangeArrowheads="1"/>
            </p:cNvSpPr>
            <p:nvPr/>
          </p:nvSpPr>
          <p:spPr bwMode="auto">
            <a:xfrm>
              <a:off x="566679" y="3439957"/>
              <a:ext cx="718409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 sz="1200" b="0">
                  <a:solidFill>
                    <a:schemeClr val="tx1"/>
                  </a:solidFill>
                  <a:latin typeface="Arial" charset="0"/>
                </a:rPr>
                <a:t>Vollbaum</a:t>
              </a:r>
            </a:p>
          </p:txBody>
        </p:sp>
        <p:sp>
          <p:nvSpPr>
            <p:cNvPr id="15419" name="Textfeld 69"/>
            <p:cNvSpPr txBox="1">
              <a:spLocks noChangeArrowheads="1"/>
            </p:cNvSpPr>
            <p:nvPr/>
          </p:nvSpPr>
          <p:spPr bwMode="auto">
            <a:xfrm>
              <a:off x="506660" y="4442293"/>
              <a:ext cx="772553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 sz="1200" b="0">
                  <a:solidFill>
                    <a:schemeClr val="tx1"/>
                  </a:solidFill>
                  <a:latin typeface="Arial" charset="0"/>
                </a:rPr>
                <a:t>Rohschaft</a:t>
              </a:r>
            </a:p>
          </p:txBody>
        </p:sp>
        <p:sp>
          <p:nvSpPr>
            <p:cNvPr id="15420" name="Textfeld 70"/>
            <p:cNvSpPr txBox="1">
              <a:spLocks noChangeArrowheads="1"/>
            </p:cNvSpPr>
            <p:nvPr/>
          </p:nvSpPr>
          <p:spPr bwMode="auto">
            <a:xfrm>
              <a:off x="560075" y="5444630"/>
              <a:ext cx="742850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 sz="1200" b="0">
                  <a:solidFill>
                    <a:schemeClr val="tx1"/>
                  </a:solidFill>
                  <a:latin typeface="Arial" charset="0"/>
                </a:rPr>
                <a:t>Sortiment</a:t>
              </a:r>
            </a:p>
          </p:txBody>
        </p:sp>
        <p:sp>
          <p:nvSpPr>
            <p:cNvPr id="15421" name="Textfeld 71"/>
            <p:cNvSpPr txBox="1">
              <a:spLocks noChangeArrowheads="1"/>
            </p:cNvSpPr>
            <p:nvPr/>
          </p:nvSpPr>
          <p:spPr bwMode="auto">
            <a:xfrm>
              <a:off x="1147624" y="5829298"/>
              <a:ext cx="802806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e-DE" sz="1200" b="0">
                  <a:solidFill>
                    <a:schemeClr val="tx1"/>
                  </a:solidFill>
                  <a:latin typeface="Arial" charset="0"/>
                </a:rPr>
                <a:t>Bestand</a:t>
              </a:r>
            </a:p>
          </p:txBody>
        </p:sp>
        <p:sp>
          <p:nvSpPr>
            <p:cNvPr id="15422" name="Textfeld 72"/>
            <p:cNvSpPr txBox="1">
              <a:spLocks noChangeArrowheads="1"/>
            </p:cNvSpPr>
            <p:nvPr/>
          </p:nvSpPr>
          <p:spPr bwMode="auto">
            <a:xfrm>
              <a:off x="2655781" y="5829298"/>
              <a:ext cx="1301181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de-DE" sz="1200" b="0" dirty="0">
                  <a:solidFill>
                    <a:schemeClr val="tx1"/>
                  </a:solidFill>
                  <a:latin typeface="Arial" charset="0"/>
                </a:rPr>
                <a:t>Gasse (</a:t>
              </a:r>
              <a:r>
                <a:rPr lang="de-DE" sz="1200" dirty="0">
                  <a:solidFill>
                    <a:schemeClr val="tx1"/>
                  </a:solidFill>
                  <a:latin typeface="Arial" charset="0"/>
                </a:rPr>
                <a:t>20 m</a:t>
              </a:r>
              <a:r>
                <a:rPr lang="de-DE" sz="1200" b="0" dirty="0">
                  <a:solidFill>
                    <a:schemeClr val="tx1"/>
                  </a:solidFill>
                  <a:latin typeface="Arial" charset="0"/>
                </a:rPr>
                <a:t>)</a:t>
              </a:r>
            </a:p>
          </p:txBody>
        </p:sp>
        <p:sp>
          <p:nvSpPr>
            <p:cNvPr id="15423" name="Textfeld 73"/>
            <p:cNvSpPr txBox="1">
              <a:spLocks noChangeArrowheads="1"/>
            </p:cNvSpPr>
            <p:nvPr/>
          </p:nvSpPr>
          <p:spPr bwMode="auto">
            <a:xfrm>
              <a:off x="4626450" y="5829298"/>
              <a:ext cx="802806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e-DE" sz="1200" b="0">
                  <a:solidFill>
                    <a:schemeClr val="tx1"/>
                  </a:solidFill>
                  <a:latin typeface="Arial" charset="0"/>
                </a:rPr>
                <a:t>Lagerort</a:t>
              </a:r>
            </a:p>
          </p:txBody>
        </p:sp>
        <p:sp>
          <p:nvSpPr>
            <p:cNvPr id="15424" name="Textfeld 102"/>
            <p:cNvSpPr txBox="1">
              <a:spLocks noChangeArrowheads="1"/>
            </p:cNvSpPr>
            <p:nvPr/>
          </p:nvSpPr>
          <p:spPr bwMode="auto">
            <a:xfrm>
              <a:off x="145072" y="2437621"/>
              <a:ext cx="1178685" cy="2477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 sz="1200" b="0" dirty="0">
                  <a:solidFill>
                    <a:schemeClr val="tx1"/>
                  </a:solidFill>
                  <a:latin typeface="Arial" charset="0"/>
                </a:rPr>
                <a:t>Stehender Baum</a:t>
              </a:r>
            </a:p>
          </p:txBody>
        </p:sp>
      </p:grpSp>
      <p:grpSp>
        <p:nvGrpSpPr>
          <p:cNvPr id="3" name="Gruppieren 50"/>
          <p:cNvGrpSpPr/>
          <p:nvPr/>
        </p:nvGrpSpPr>
        <p:grpSpPr>
          <a:xfrm>
            <a:off x="2084428" y="2285992"/>
            <a:ext cx="576000" cy="576000"/>
            <a:chOff x="3630606" y="2490781"/>
            <a:chExt cx="432000" cy="432000"/>
          </a:xfr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8900000" scaled="1"/>
            <a:tileRect/>
          </a:gradFill>
        </p:grpSpPr>
        <p:sp>
          <p:nvSpPr>
            <p:cNvPr id="47" name="Ellipse 46"/>
            <p:cNvSpPr/>
            <p:nvPr/>
          </p:nvSpPr>
          <p:spPr bwMode="auto">
            <a:xfrm>
              <a:off x="3630606" y="2490781"/>
              <a:ext cx="432000" cy="432000"/>
            </a:xfrm>
            <a:prstGeom prst="ellipse">
              <a:avLst/>
            </a:prstGeom>
            <a:grpFill/>
            <a:ln w="19050" cap="flat" cmpd="sng" algn="ctr">
              <a:solidFill>
                <a:srgbClr val="395D6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Ellipse 47"/>
            <p:cNvSpPr/>
            <p:nvPr/>
          </p:nvSpPr>
          <p:spPr bwMode="auto">
            <a:xfrm>
              <a:off x="3665531" y="2528881"/>
              <a:ext cx="360000" cy="360000"/>
            </a:xfrm>
            <a:prstGeom prst="ellipse">
              <a:avLst/>
            </a:prstGeom>
            <a:grpFill/>
            <a:ln w="19050" cap="flat" cmpd="sng" algn="ctr">
              <a:solidFill>
                <a:srgbClr val="395D6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Ellipse 48"/>
            <p:cNvSpPr/>
            <p:nvPr/>
          </p:nvSpPr>
          <p:spPr bwMode="auto">
            <a:xfrm>
              <a:off x="3705219" y="2562219"/>
              <a:ext cx="288000" cy="288000"/>
            </a:xfrm>
            <a:prstGeom prst="ellipse">
              <a:avLst/>
            </a:prstGeom>
            <a:grpFill/>
            <a:ln w="19050" cap="flat" cmpd="sng" algn="ctr">
              <a:solidFill>
                <a:srgbClr val="395D6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Ellipse 49"/>
            <p:cNvSpPr/>
            <p:nvPr/>
          </p:nvSpPr>
          <p:spPr bwMode="auto">
            <a:xfrm>
              <a:off x="3740144" y="2597144"/>
              <a:ext cx="216000" cy="216000"/>
            </a:xfrm>
            <a:prstGeom prst="ellipse">
              <a:avLst/>
            </a:prstGeom>
            <a:grpFill/>
            <a:ln w="19050" cap="flat" cmpd="sng" algn="ctr">
              <a:solidFill>
                <a:srgbClr val="395D6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5384" name="Freeform 7"/>
          <p:cNvSpPr>
            <a:spLocks/>
          </p:cNvSpPr>
          <p:nvPr/>
        </p:nvSpPr>
        <p:spPr bwMode="auto">
          <a:xfrm>
            <a:off x="2817558" y="2302154"/>
            <a:ext cx="439737" cy="549275"/>
          </a:xfrm>
          <a:custGeom>
            <a:avLst/>
            <a:gdLst>
              <a:gd name="T0" fmla="*/ 265359 w 116"/>
              <a:gd name="T1" fmla="*/ 549275 h 145"/>
              <a:gd name="T2" fmla="*/ 265359 w 116"/>
              <a:gd name="T3" fmla="*/ 435632 h 145"/>
              <a:gd name="T4" fmla="*/ 439737 w 116"/>
              <a:gd name="T5" fmla="*/ 435632 h 145"/>
              <a:gd name="T6" fmla="*/ 216078 w 116"/>
              <a:gd name="T7" fmla="*/ 0 h 145"/>
              <a:gd name="T8" fmla="*/ 0 w 116"/>
              <a:gd name="T9" fmla="*/ 428056 h 145"/>
              <a:gd name="T10" fmla="*/ 163006 w 116"/>
              <a:gd name="T11" fmla="*/ 428056 h 145"/>
              <a:gd name="T12" fmla="*/ 163006 w 116"/>
              <a:gd name="T13" fmla="*/ 549275 h 145"/>
              <a:gd name="T14" fmla="*/ 265359 w 116"/>
              <a:gd name="T15" fmla="*/ 549275 h 14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16"/>
              <a:gd name="T25" fmla="*/ 0 h 145"/>
              <a:gd name="T26" fmla="*/ 116 w 116"/>
              <a:gd name="T27" fmla="*/ 145 h 14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16" h="145">
                <a:moveTo>
                  <a:pt x="70" y="145"/>
                </a:moveTo>
                <a:lnTo>
                  <a:pt x="70" y="115"/>
                </a:lnTo>
                <a:lnTo>
                  <a:pt x="116" y="115"/>
                </a:lnTo>
                <a:lnTo>
                  <a:pt x="57" y="0"/>
                </a:lnTo>
                <a:lnTo>
                  <a:pt x="0" y="113"/>
                </a:lnTo>
                <a:lnTo>
                  <a:pt x="43" y="113"/>
                </a:lnTo>
                <a:lnTo>
                  <a:pt x="43" y="145"/>
                </a:lnTo>
                <a:lnTo>
                  <a:pt x="70" y="145"/>
                </a:lnTo>
                <a:close/>
              </a:path>
            </a:pathLst>
          </a:custGeom>
          <a:gradFill rotWithShape="1">
            <a:gsLst>
              <a:gs pos="0">
                <a:srgbClr val="1B3437"/>
              </a:gs>
              <a:gs pos="50000">
                <a:srgbClr val="2C4F53"/>
              </a:gs>
              <a:gs pos="100000">
                <a:srgbClr val="365F64"/>
              </a:gs>
            </a:gsLst>
            <a:lin ang="18900000" scaled="1"/>
          </a:gradFill>
          <a:ln w="19050">
            <a:noFill/>
            <a:miter lim="800000"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grpSp>
        <p:nvGrpSpPr>
          <p:cNvPr id="15385" name="Group 36"/>
          <p:cNvGrpSpPr>
            <a:grpSpLocks noChangeAspect="1"/>
          </p:cNvGrpSpPr>
          <p:nvPr/>
        </p:nvGrpSpPr>
        <p:grpSpPr bwMode="auto">
          <a:xfrm>
            <a:off x="3402013" y="3616325"/>
            <a:ext cx="1638300" cy="1028700"/>
            <a:chOff x="1677" y="957"/>
            <a:chExt cx="1032" cy="648"/>
          </a:xfrm>
        </p:grpSpPr>
        <p:sp>
          <p:nvSpPr>
            <p:cNvPr id="15402" name="Freeform 37"/>
            <p:cNvSpPr>
              <a:spLocks/>
            </p:cNvSpPr>
            <p:nvPr/>
          </p:nvSpPr>
          <p:spPr bwMode="auto">
            <a:xfrm>
              <a:off x="1731" y="1323"/>
              <a:ext cx="18" cy="18"/>
            </a:xfrm>
            <a:custGeom>
              <a:avLst/>
              <a:gdLst>
                <a:gd name="T0" fmla="*/ 12 w 3"/>
                <a:gd name="T1" fmla="*/ 0 h 3"/>
                <a:gd name="T2" fmla="*/ 12 w 3"/>
                <a:gd name="T3" fmla="*/ 0 h 3"/>
                <a:gd name="T4" fmla="*/ 18 w 3"/>
                <a:gd name="T5" fmla="*/ 6 h 3"/>
                <a:gd name="T6" fmla="*/ 18 w 3"/>
                <a:gd name="T7" fmla="*/ 12 h 3"/>
                <a:gd name="T8" fmla="*/ 12 w 3"/>
                <a:gd name="T9" fmla="*/ 18 h 3"/>
                <a:gd name="T10" fmla="*/ 12 w 3"/>
                <a:gd name="T11" fmla="*/ 18 h 3"/>
                <a:gd name="T12" fmla="*/ 0 w 3"/>
                <a:gd name="T13" fmla="*/ 12 h 3"/>
                <a:gd name="T14" fmla="*/ 0 w 3"/>
                <a:gd name="T15" fmla="*/ 6 h 3"/>
                <a:gd name="T16" fmla="*/ 12 w 3"/>
                <a:gd name="T17" fmla="*/ 0 h 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"/>
                <a:gd name="T28" fmla="*/ 0 h 3"/>
                <a:gd name="T29" fmla="*/ 3 w 3"/>
                <a:gd name="T30" fmla="*/ 3 h 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" h="3">
                  <a:moveTo>
                    <a:pt x="2" y="0"/>
                  </a:moveTo>
                  <a:lnTo>
                    <a:pt x="2" y="0"/>
                  </a:lnTo>
                  <a:cubicBezTo>
                    <a:pt x="2" y="0"/>
                    <a:pt x="3" y="0"/>
                    <a:pt x="3" y="1"/>
                  </a:cubicBezTo>
                  <a:lnTo>
                    <a:pt x="3" y="2"/>
                  </a:lnTo>
                  <a:cubicBezTo>
                    <a:pt x="3" y="3"/>
                    <a:pt x="2" y="3"/>
                    <a:pt x="2" y="3"/>
                  </a:cubicBezTo>
                  <a:cubicBezTo>
                    <a:pt x="1" y="3"/>
                    <a:pt x="0" y="3"/>
                    <a:pt x="0" y="2"/>
                  </a:cubicBezTo>
                  <a:lnTo>
                    <a:pt x="0" y="1"/>
                  </a:lnTo>
                  <a:cubicBezTo>
                    <a:pt x="0" y="0"/>
                    <a:pt x="1" y="0"/>
                    <a:pt x="2" y="0"/>
                  </a:cubicBezTo>
                  <a:close/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5403" name="Freeform 38"/>
            <p:cNvSpPr>
              <a:spLocks/>
            </p:cNvSpPr>
            <p:nvPr/>
          </p:nvSpPr>
          <p:spPr bwMode="auto">
            <a:xfrm>
              <a:off x="2145" y="1215"/>
              <a:ext cx="210" cy="210"/>
            </a:xfrm>
            <a:custGeom>
              <a:avLst/>
              <a:gdLst>
                <a:gd name="T0" fmla="*/ 114 w 35"/>
                <a:gd name="T1" fmla="*/ 12 h 35"/>
                <a:gd name="T2" fmla="*/ 108 w 35"/>
                <a:gd name="T3" fmla="*/ 0 h 35"/>
                <a:gd name="T4" fmla="*/ 210 w 35"/>
                <a:gd name="T5" fmla="*/ 0 h 35"/>
                <a:gd name="T6" fmla="*/ 210 w 35"/>
                <a:gd name="T7" fmla="*/ 150 h 35"/>
                <a:gd name="T8" fmla="*/ 156 w 35"/>
                <a:gd name="T9" fmla="*/ 210 h 35"/>
                <a:gd name="T10" fmla="*/ 36 w 35"/>
                <a:gd name="T11" fmla="*/ 210 h 35"/>
                <a:gd name="T12" fmla="*/ 6 w 35"/>
                <a:gd name="T13" fmla="*/ 174 h 35"/>
                <a:gd name="T14" fmla="*/ 114 w 35"/>
                <a:gd name="T15" fmla="*/ 12 h 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5"/>
                <a:gd name="T25" fmla="*/ 0 h 35"/>
                <a:gd name="T26" fmla="*/ 35 w 35"/>
                <a:gd name="T27" fmla="*/ 35 h 3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5" h="35">
                  <a:moveTo>
                    <a:pt x="19" y="2"/>
                  </a:moveTo>
                  <a:lnTo>
                    <a:pt x="18" y="0"/>
                  </a:lnTo>
                  <a:lnTo>
                    <a:pt x="35" y="0"/>
                  </a:lnTo>
                  <a:lnTo>
                    <a:pt x="35" y="25"/>
                  </a:lnTo>
                  <a:lnTo>
                    <a:pt x="26" y="35"/>
                  </a:lnTo>
                  <a:lnTo>
                    <a:pt x="6" y="35"/>
                  </a:lnTo>
                  <a:lnTo>
                    <a:pt x="1" y="29"/>
                  </a:lnTo>
                  <a:cubicBezTo>
                    <a:pt x="0" y="22"/>
                    <a:pt x="5" y="9"/>
                    <a:pt x="19" y="2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5404" name="Freeform 39"/>
            <p:cNvSpPr>
              <a:spLocks/>
            </p:cNvSpPr>
            <p:nvPr/>
          </p:nvSpPr>
          <p:spPr bwMode="auto">
            <a:xfrm>
              <a:off x="2175" y="1245"/>
              <a:ext cx="156" cy="138"/>
            </a:xfrm>
            <a:custGeom>
              <a:avLst/>
              <a:gdLst>
                <a:gd name="T0" fmla="*/ 90 w 26"/>
                <a:gd name="T1" fmla="*/ 0 h 23"/>
                <a:gd name="T2" fmla="*/ 0 w 26"/>
                <a:gd name="T3" fmla="*/ 138 h 23"/>
                <a:gd name="T4" fmla="*/ 156 w 26"/>
                <a:gd name="T5" fmla="*/ 114 h 23"/>
                <a:gd name="T6" fmla="*/ 156 w 26"/>
                <a:gd name="T7" fmla="*/ 0 h 23"/>
                <a:gd name="T8" fmla="*/ 90 w 26"/>
                <a:gd name="T9" fmla="*/ 0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"/>
                <a:gd name="T16" fmla="*/ 0 h 23"/>
                <a:gd name="T17" fmla="*/ 26 w 26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" h="23">
                  <a:moveTo>
                    <a:pt x="15" y="0"/>
                  </a:moveTo>
                  <a:cubicBezTo>
                    <a:pt x="6" y="6"/>
                    <a:pt x="0" y="15"/>
                    <a:pt x="0" y="23"/>
                  </a:cubicBezTo>
                  <a:cubicBezTo>
                    <a:pt x="10" y="23"/>
                    <a:pt x="18" y="21"/>
                    <a:pt x="26" y="19"/>
                  </a:cubicBezTo>
                  <a:lnTo>
                    <a:pt x="26" y="0"/>
                  </a:lnTo>
                  <a:cubicBezTo>
                    <a:pt x="22" y="0"/>
                    <a:pt x="19" y="0"/>
                    <a:pt x="15" y="0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5405" name="Rectangle 40"/>
            <p:cNvSpPr>
              <a:spLocks noChangeArrowheads="1"/>
            </p:cNvSpPr>
            <p:nvPr/>
          </p:nvSpPr>
          <p:spPr bwMode="auto">
            <a:xfrm>
              <a:off x="2007" y="1467"/>
              <a:ext cx="252" cy="54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5406" name="Rectangle 41"/>
            <p:cNvSpPr>
              <a:spLocks noChangeArrowheads="1"/>
            </p:cNvSpPr>
            <p:nvPr/>
          </p:nvSpPr>
          <p:spPr bwMode="auto">
            <a:xfrm>
              <a:off x="1713" y="1341"/>
              <a:ext cx="54" cy="132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5407" name="Oval 42"/>
            <p:cNvSpPr>
              <a:spLocks noChangeArrowheads="1"/>
            </p:cNvSpPr>
            <p:nvPr/>
          </p:nvSpPr>
          <p:spPr bwMode="auto">
            <a:xfrm>
              <a:off x="1677" y="1383"/>
              <a:ext cx="54" cy="54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5408" name="Oval 43"/>
            <p:cNvSpPr>
              <a:spLocks noChangeArrowheads="1"/>
            </p:cNvSpPr>
            <p:nvPr/>
          </p:nvSpPr>
          <p:spPr bwMode="auto">
            <a:xfrm>
              <a:off x="1749" y="1383"/>
              <a:ext cx="48" cy="54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5409" name="Rectangle 44"/>
            <p:cNvSpPr>
              <a:spLocks noChangeArrowheads="1"/>
            </p:cNvSpPr>
            <p:nvPr/>
          </p:nvSpPr>
          <p:spPr bwMode="auto">
            <a:xfrm>
              <a:off x="1683" y="1473"/>
              <a:ext cx="108" cy="24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5410" name="Oval 45"/>
            <p:cNvSpPr>
              <a:spLocks noChangeArrowheads="1"/>
            </p:cNvSpPr>
            <p:nvPr/>
          </p:nvSpPr>
          <p:spPr bwMode="auto">
            <a:xfrm>
              <a:off x="1899" y="1467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5411" name="Oval 46"/>
            <p:cNvSpPr>
              <a:spLocks noChangeArrowheads="1"/>
            </p:cNvSpPr>
            <p:nvPr/>
          </p:nvSpPr>
          <p:spPr bwMode="auto">
            <a:xfrm>
              <a:off x="2055" y="1467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5412" name="Freeform 47"/>
            <p:cNvSpPr>
              <a:spLocks/>
            </p:cNvSpPr>
            <p:nvPr/>
          </p:nvSpPr>
          <p:spPr bwMode="auto">
            <a:xfrm>
              <a:off x="2301" y="1341"/>
              <a:ext cx="408" cy="186"/>
            </a:xfrm>
            <a:custGeom>
              <a:avLst/>
              <a:gdLst>
                <a:gd name="T0" fmla="*/ 0 w 68"/>
                <a:gd name="T1" fmla="*/ 126 h 31"/>
                <a:gd name="T2" fmla="*/ 0 w 68"/>
                <a:gd name="T3" fmla="*/ 186 h 31"/>
                <a:gd name="T4" fmla="*/ 276 w 68"/>
                <a:gd name="T5" fmla="*/ 186 h 31"/>
                <a:gd name="T6" fmla="*/ 408 w 68"/>
                <a:gd name="T7" fmla="*/ 144 h 31"/>
                <a:gd name="T8" fmla="*/ 396 w 68"/>
                <a:gd name="T9" fmla="*/ 36 h 31"/>
                <a:gd name="T10" fmla="*/ 246 w 68"/>
                <a:gd name="T11" fmla="*/ 0 h 31"/>
                <a:gd name="T12" fmla="*/ 102 w 68"/>
                <a:gd name="T13" fmla="*/ 0 h 31"/>
                <a:gd name="T14" fmla="*/ 54 w 68"/>
                <a:gd name="T15" fmla="*/ 120 h 31"/>
                <a:gd name="T16" fmla="*/ 0 w 68"/>
                <a:gd name="T17" fmla="*/ 126 h 3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8"/>
                <a:gd name="T28" fmla="*/ 0 h 31"/>
                <a:gd name="T29" fmla="*/ 68 w 68"/>
                <a:gd name="T30" fmla="*/ 31 h 3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8" h="31">
                  <a:moveTo>
                    <a:pt x="0" y="21"/>
                  </a:moveTo>
                  <a:lnTo>
                    <a:pt x="0" y="31"/>
                  </a:lnTo>
                  <a:lnTo>
                    <a:pt x="46" y="31"/>
                  </a:lnTo>
                  <a:lnTo>
                    <a:pt x="68" y="24"/>
                  </a:lnTo>
                  <a:lnTo>
                    <a:pt x="66" y="6"/>
                  </a:lnTo>
                  <a:lnTo>
                    <a:pt x="41" y="0"/>
                  </a:lnTo>
                  <a:lnTo>
                    <a:pt x="17" y="0"/>
                  </a:lnTo>
                  <a:lnTo>
                    <a:pt x="9" y="20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5413" name="Oval 48"/>
            <p:cNvSpPr>
              <a:spLocks noChangeArrowheads="1"/>
            </p:cNvSpPr>
            <p:nvPr/>
          </p:nvSpPr>
          <p:spPr bwMode="auto">
            <a:xfrm>
              <a:off x="2421" y="1437"/>
              <a:ext cx="168" cy="16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5414" name="Freeform 49"/>
            <p:cNvSpPr>
              <a:spLocks/>
            </p:cNvSpPr>
            <p:nvPr/>
          </p:nvSpPr>
          <p:spPr bwMode="auto">
            <a:xfrm>
              <a:off x="2025" y="1251"/>
              <a:ext cx="78" cy="144"/>
            </a:xfrm>
            <a:custGeom>
              <a:avLst/>
              <a:gdLst>
                <a:gd name="T0" fmla="*/ 0 w 13"/>
                <a:gd name="T1" fmla="*/ 30 h 24"/>
                <a:gd name="T2" fmla="*/ 18 w 13"/>
                <a:gd name="T3" fmla="*/ 144 h 24"/>
                <a:gd name="T4" fmla="*/ 78 w 13"/>
                <a:gd name="T5" fmla="*/ 138 h 24"/>
                <a:gd name="T6" fmla="*/ 30 w 13"/>
                <a:gd name="T7" fmla="*/ 0 h 24"/>
                <a:gd name="T8" fmla="*/ 0 w 13"/>
                <a:gd name="T9" fmla="*/ 30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"/>
                <a:gd name="T16" fmla="*/ 0 h 24"/>
                <a:gd name="T17" fmla="*/ 13 w 13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" h="24">
                  <a:moveTo>
                    <a:pt x="0" y="5"/>
                  </a:moveTo>
                  <a:lnTo>
                    <a:pt x="3" y="24"/>
                  </a:lnTo>
                  <a:lnTo>
                    <a:pt x="13" y="2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5415" name="Freeform 50"/>
            <p:cNvSpPr>
              <a:spLocks/>
            </p:cNvSpPr>
            <p:nvPr/>
          </p:nvSpPr>
          <p:spPr bwMode="auto">
            <a:xfrm>
              <a:off x="2019" y="1389"/>
              <a:ext cx="114" cy="78"/>
            </a:xfrm>
            <a:custGeom>
              <a:avLst/>
              <a:gdLst>
                <a:gd name="T0" fmla="*/ 114 w 19"/>
                <a:gd name="T1" fmla="*/ 78 h 13"/>
                <a:gd name="T2" fmla="*/ 84 w 19"/>
                <a:gd name="T3" fmla="*/ 0 h 13"/>
                <a:gd name="T4" fmla="*/ 24 w 19"/>
                <a:gd name="T5" fmla="*/ 6 h 13"/>
                <a:gd name="T6" fmla="*/ 0 w 19"/>
                <a:gd name="T7" fmla="*/ 78 h 13"/>
                <a:gd name="T8" fmla="*/ 114 w 19"/>
                <a:gd name="T9" fmla="*/ 78 h 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3"/>
                <a:gd name="T17" fmla="*/ 19 w 19"/>
                <a:gd name="T18" fmla="*/ 13 h 1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3">
                  <a:moveTo>
                    <a:pt x="19" y="13"/>
                  </a:moveTo>
                  <a:lnTo>
                    <a:pt x="14" y="0"/>
                  </a:lnTo>
                  <a:lnTo>
                    <a:pt x="4" y="1"/>
                  </a:lnTo>
                  <a:lnTo>
                    <a:pt x="0" y="13"/>
                  </a:lnTo>
                  <a:lnTo>
                    <a:pt x="19" y="13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5416" name="Freeform 51"/>
            <p:cNvSpPr>
              <a:spLocks/>
            </p:cNvSpPr>
            <p:nvPr/>
          </p:nvSpPr>
          <p:spPr bwMode="auto">
            <a:xfrm>
              <a:off x="2205" y="1425"/>
              <a:ext cx="60" cy="42"/>
            </a:xfrm>
            <a:custGeom>
              <a:avLst/>
              <a:gdLst>
                <a:gd name="T0" fmla="*/ 0 w 10"/>
                <a:gd name="T1" fmla="*/ 0 h 7"/>
                <a:gd name="T2" fmla="*/ 60 w 10"/>
                <a:gd name="T3" fmla="*/ 0 h 7"/>
                <a:gd name="T4" fmla="*/ 54 w 10"/>
                <a:gd name="T5" fmla="*/ 42 h 7"/>
                <a:gd name="T6" fmla="*/ 0 w 10"/>
                <a:gd name="T7" fmla="*/ 42 h 7"/>
                <a:gd name="T8" fmla="*/ 0 w 10"/>
                <a:gd name="T9" fmla="*/ 0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"/>
                <a:gd name="T16" fmla="*/ 0 h 7"/>
                <a:gd name="T17" fmla="*/ 10 w 10"/>
                <a:gd name="T18" fmla="*/ 7 h 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" h="7">
                  <a:moveTo>
                    <a:pt x="0" y="0"/>
                  </a:moveTo>
                  <a:lnTo>
                    <a:pt x="10" y="0"/>
                  </a:lnTo>
                  <a:lnTo>
                    <a:pt x="9" y="7"/>
                  </a:lnTo>
                  <a:lnTo>
                    <a:pt x="0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5417" name="Freeform 52"/>
            <p:cNvSpPr>
              <a:spLocks/>
            </p:cNvSpPr>
            <p:nvPr/>
          </p:nvSpPr>
          <p:spPr bwMode="auto">
            <a:xfrm>
              <a:off x="1713" y="957"/>
              <a:ext cx="342" cy="366"/>
            </a:xfrm>
            <a:custGeom>
              <a:avLst/>
              <a:gdLst>
                <a:gd name="T0" fmla="*/ 342 w 57"/>
                <a:gd name="T1" fmla="*/ 294 h 61"/>
                <a:gd name="T2" fmla="*/ 36 w 57"/>
                <a:gd name="T3" fmla="*/ 0 h 61"/>
                <a:gd name="T4" fmla="*/ 0 w 57"/>
                <a:gd name="T5" fmla="*/ 0 h 61"/>
                <a:gd name="T6" fmla="*/ 12 w 57"/>
                <a:gd name="T7" fmla="*/ 366 h 61"/>
                <a:gd name="T8" fmla="*/ 36 w 57"/>
                <a:gd name="T9" fmla="*/ 366 h 61"/>
                <a:gd name="T10" fmla="*/ 30 w 57"/>
                <a:gd name="T11" fmla="*/ 60 h 61"/>
                <a:gd name="T12" fmla="*/ 312 w 57"/>
                <a:gd name="T13" fmla="*/ 324 h 61"/>
                <a:gd name="T14" fmla="*/ 342 w 57"/>
                <a:gd name="T15" fmla="*/ 294 h 6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7"/>
                <a:gd name="T25" fmla="*/ 0 h 61"/>
                <a:gd name="T26" fmla="*/ 57 w 57"/>
                <a:gd name="T27" fmla="*/ 61 h 61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7" h="61">
                  <a:moveTo>
                    <a:pt x="57" y="49"/>
                  </a:moveTo>
                  <a:lnTo>
                    <a:pt x="6" y="0"/>
                  </a:lnTo>
                  <a:lnTo>
                    <a:pt x="0" y="0"/>
                  </a:lnTo>
                  <a:lnTo>
                    <a:pt x="2" y="61"/>
                  </a:lnTo>
                  <a:lnTo>
                    <a:pt x="6" y="61"/>
                  </a:lnTo>
                  <a:lnTo>
                    <a:pt x="5" y="10"/>
                  </a:lnTo>
                  <a:lnTo>
                    <a:pt x="52" y="54"/>
                  </a:lnTo>
                  <a:lnTo>
                    <a:pt x="57" y="49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grpSp>
        <p:nvGrpSpPr>
          <p:cNvPr id="15386" name="Group 31"/>
          <p:cNvGrpSpPr>
            <a:grpSpLocks noChangeAspect="1"/>
          </p:cNvGrpSpPr>
          <p:nvPr/>
        </p:nvGrpSpPr>
        <p:grpSpPr bwMode="auto">
          <a:xfrm>
            <a:off x="4429125" y="4929188"/>
            <a:ext cx="1819275" cy="904875"/>
            <a:chOff x="1827" y="1047"/>
            <a:chExt cx="1146" cy="570"/>
          </a:xfrm>
        </p:grpSpPr>
        <p:sp>
          <p:nvSpPr>
            <p:cNvPr id="15387" name="Line 32"/>
            <p:cNvSpPr>
              <a:spLocks noChangeShapeType="1"/>
            </p:cNvSpPr>
            <p:nvPr/>
          </p:nvSpPr>
          <p:spPr bwMode="auto">
            <a:xfrm>
              <a:off x="2061" y="1299"/>
              <a:ext cx="1" cy="210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5388" name="Line 33"/>
            <p:cNvSpPr>
              <a:spLocks noChangeShapeType="1"/>
            </p:cNvSpPr>
            <p:nvPr/>
          </p:nvSpPr>
          <p:spPr bwMode="auto">
            <a:xfrm>
              <a:off x="2187" y="1305"/>
              <a:ext cx="1" cy="20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5389" name="Rectangle 34"/>
            <p:cNvSpPr>
              <a:spLocks noChangeArrowheads="1"/>
            </p:cNvSpPr>
            <p:nvPr/>
          </p:nvSpPr>
          <p:spPr bwMode="auto">
            <a:xfrm>
              <a:off x="1923" y="1515"/>
              <a:ext cx="564" cy="42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5390" name="Oval 35"/>
            <p:cNvSpPr>
              <a:spLocks noChangeArrowheads="1"/>
            </p:cNvSpPr>
            <p:nvPr/>
          </p:nvSpPr>
          <p:spPr bwMode="auto">
            <a:xfrm>
              <a:off x="1983" y="1479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5391" name="Oval 36"/>
            <p:cNvSpPr>
              <a:spLocks noChangeArrowheads="1"/>
            </p:cNvSpPr>
            <p:nvPr/>
          </p:nvSpPr>
          <p:spPr bwMode="auto">
            <a:xfrm>
              <a:off x="2151" y="1479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5392" name="Freeform 37"/>
            <p:cNvSpPr>
              <a:spLocks/>
            </p:cNvSpPr>
            <p:nvPr/>
          </p:nvSpPr>
          <p:spPr bwMode="auto">
            <a:xfrm>
              <a:off x="2529" y="1203"/>
              <a:ext cx="444" cy="348"/>
            </a:xfrm>
            <a:custGeom>
              <a:avLst/>
              <a:gdLst>
                <a:gd name="T0" fmla="*/ 204 w 74"/>
                <a:gd name="T1" fmla="*/ 348 h 58"/>
                <a:gd name="T2" fmla="*/ 444 w 74"/>
                <a:gd name="T3" fmla="*/ 300 h 58"/>
                <a:gd name="T4" fmla="*/ 432 w 74"/>
                <a:gd name="T5" fmla="*/ 198 h 58"/>
                <a:gd name="T6" fmla="*/ 294 w 74"/>
                <a:gd name="T7" fmla="*/ 180 h 58"/>
                <a:gd name="T8" fmla="*/ 276 w 74"/>
                <a:gd name="T9" fmla="*/ 24 h 58"/>
                <a:gd name="T10" fmla="*/ 282 w 74"/>
                <a:gd name="T11" fmla="*/ 0 h 58"/>
                <a:gd name="T12" fmla="*/ 120 w 74"/>
                <a:gd name="T13" fmla="*/ 0 h 58"/>
                <a:gd name="T14" fmla="*/ 66 w 74"/>
                <a:gd name="T15" fmla="*/ 180 h 58"/>
                <a:gd name="T16" fmla="*/ 0 w 74"/>
                <a:gd name="T17" fmla="*/ 216 h 58"/>
                <a:gd name="T18" fmla="*/ 0 w 74"/>
                <a:gd name="T19" fmla="*/ 348 h 58"/>
                <a:gd name="T20" fmla="*/ 102 w 74"/>
                <a:gd name="T21" fmla="*/ 348 h 58"/>
                <a:gd name="T22" fmla="*/ 204 w 74"/>
                <a:gd name="T23" fmla="*/ 348 h 5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4"/>
                <a:gd name="T37" fmla="*/ 0 h 58"/>
                <a:gd name="T38" fmla="*/ 74 w 74"/>
                <a:gd name="T39" fmla="*/ 58 h 5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4" h="58">
                  <a:moveTo>
                    <a:pt x="34" y="58"/>
                  </a:moveTo>
                  <a:lnTo>
                    <a:pt x="74" y="50"/>
                  </a:lnTo>
                  <a:lnTo>
                    <a:pt x="72" y="33"/>
                  </a:lnTo>
                  <a:lnTo>
                    <a:pt x="49" y="30"/>
                  </a:lnTo>
                  <a:lnTo>
                    <a:pt x="46" y="4"/>
                  </a:lnTo>
                  <a:lnTo>
                    <a:pt x="47" y="0"/>
                  </a:lnTo>
                  <a:cubicBezTo>
                    <a:pt x="38" y="0"/>
                    <a:pt x="29" y="0"/>
                    <a:pt x="20" y="0"/>
                  </a:cubicBezTo>
                  <a:cubicBezTo>
                    <a:pt x="13" y="7"/>
                    <a:pt x="9" y="19"/>
                    <a:pt x="11" y="30"/>
                  </a:cubicBezTo>
                  <a:cubicBezTo>
                    <a:pt x="6" y="31"/>
                    <a:pt x="3" y="33"/>
                    <a:pt x="0" y="36"/>
                  </a:cubicBezTo>
                  <a:lnTo>
                    <a:pt x="0" y="58"/>
                  </a:lnTo>
                  <a:lnTo>
                    <a:pt x="17" y="58"/>
                  </a:lnTo>
                  <a:lnTo>
                    <a:pt x="34" y="58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5393" name="Line 38"/>
            <p:cNvSpPr>
              <a:spLocks noChangeShapeType="1"/>
            </p:cNvSpPr>
            <p:nvPr/>
          </p:nvSpPr>
          <p:spPr bwMode="auto">
            <a:xfrm>
              <a:off x="1935" y="1305"/>
              <a:ext cx="1" cy="20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5394" name="Line 39"/>
            <p:cNvSpPr>
              <a:spLocks noChangeShapeType="1"/>
            </p:cNvSpPr>
            <p:nvPr/>
          </p:nvSpPr>
          <p:spPr bwMode="auto">
            <a:xfrm>
              <a:off x="2337" y="1305"/>
              <a:ext cx="1" cy="20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5395" name="Freeform 40"/>
            <p:cNvSpPr>
              <a:spLocks/>
            </p:cNvSpPr>
            <p:nvPr/>
          </p:nvSpPr>
          <p:spPr bwMode="auto">
            <a:xfrm>
              <a:off x="1923" y="1047"/>
              <a:ext cx="558" cy="408"/>
            </a:xfrm>
            <a:custGeom>
              <a:avLst/>
              <a:gdLst>
                <a:gd name="T0" fmla="*/ 558 w 93"/>
                <a:gd name="T1" fmla="*/ 408 h 68"/>
                <a:gd name="T2" fmla="*/ 558 w 93"/>
                <a:gd name="T3" fmla="*/ 138 h 68"/>
                <a:gd name="T4" fmla="*/ 222 w 93"/>
                <a:gd name="T5" fmla="*/ 0 h 68"/>
                <a:gd name="T6" fmla="*/ 0 w 93"/>
                <a:gd name="T7" fmla="*/ 150 h 68"/>
                <a:gd name="T8" fmla="*/ 18 w 93"/>
                <a:gd name="T9" fmla="*/ 174 h 68"/>
                <a:gd name="T10" fmla="*/ 228 w 93"/>
                <a:gd name="T11" fmla="*/ 36 h 68"/>
                <a:gd name="T12" fmla="*/ 528 w 93"/>
                <a:gd name="T13" fmla="*/ 174 h 68"/>
                <a:gd name="T14" fmla="*/ 528 w 93"/>
                <a:gd name="T15" fmla="*/ 408 h 68"/>
                <a:gd name="T16" fmla="*/ 558 w 93"/>
                <a:gd name="T17" fmla="*/ 408 h 6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93"/>
                <a:gd name="T28" fmla="*/ 0 h 68"/>
                <a:gd name="T29" fmla="*/ 93 w 93"/>
                <a:gd name="T30" fmla="*/ 68 h 6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93" h="68">
                  <a:moveTo>
                    <a:pt x="93" y="68"/>
                  </a:moveTo>
                  <a:lnTo>
                    <a:pt x="93" y="23"/>
                  </a:lnTo>
                  <a:lnTo>
                    <a:pt x="37" y="0"/>
                  </a:lnTo>
                  <a:lnTo>
                    <a:pt x="0" y="25"/>
                  </a:lnTo>
                  <a:lnTo>
                    <a:pt x="3" y="29"/>
                  </a:lnTo>
                  <a:lnTo>
                    <a:pt x="38" y="6"/>
                  </a:lnTo>
                  <a:lnTo>
                    <a:pt x="88" y="29"/>
                  </a:lnTo>
                  <a:lnTo>
                    <a:pt x="88" y="68"/>
                  </a:lnTo>
                  <a:lnTo>
                    <a:pt x="93" y="68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5396" name="Freeform 41"/>
            <p:cNvSpPr>
              <a:spLocks/>
            </p:cNvSpPr>
            <p:nvPr/>
          </p:nvSpPr>
          <p:spPr bwMode="auto">
            <a:xfrm>
              <a:off x="2409" y="1419"/>
              <a:ext cx="90" cy="90"/>
            </a:xfrm>
            <a:custGeom>
              <a:avLst/>
              <a:gdLst>
                <a:gd name="T0" fmla="*/ 30 w 15"/>
                <a:gd name="T1" fmla="*/ 0 h 15"/>
                <a:gd name="T2" fmla="*/ 0 w 15"/>
                <a:gd name="T3" fmla="*/ 90 h 15"/>
                <a:gd name="T4" fmla="*/ 0 w 15"/>
                <a:gd name="T5" fmla="*/ 90 h 15"/>
                <a:gd name="T6" fmla="*/ 78 w 15"/>
                <a:gd name="T7" fmla="*/ 90 h 15"/>
                <a:gd name="T8" fmla="*/ 90 w 15"/>
                <a:gd name="T9" fmla="*/ 0 h 15"/>
                <a:gd name="T10" fmla="*/ 30 w 15"/>
                <a:gd name="T11" fmla="*/ 0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"/>
                <a:gd name="T19" fmla="*/ 0 h 15"/>
                <a:gd name="T20" fmla="*/ 15 w 15"/>
                <a:gd name="T21" fmla="*/ 15 h 1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" h="15">
                  <a:moveTo>
                    <a:pt x="5" y="0"/>
                  </a:moveTo>
                  <a:lnTo>
                    <a:pt x="0" y="15"/>
                  </a:lnTo>
                  <a:lnTo>
                    <a:pt x="13" y="15"/>
                  </a:lnTo>
                  <a:lnTo>
                    <a:pt x="1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5397" name="Oval 42"/>
            <p:cNvSpPr>
              <a:spLocks noChangeArrowheads="1"/>
            </p:cNvSpPr>
            <p:nvPr/>
          </p:nvSpPr>
          <p:spPr bwMode="auto">
            <a:xfrm>
              <a:off x="2553" y="1479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5398" name="Oval 43"/>
            <p:cNvSpPr>
              <a:spLocks noChangeArrowheads="1"/>
            </p:cNvSpPr>
            <p:nvPr/>
          </p:nvSpPr>
          <p:spPr bwMode="auto">
            <a:xfrm>
              <a:off x="2727" y="1479"/>
              <a:ext cx="132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5399" name="Freeform 44"/>
            <p:cNvSpPr>
              <a:spLocks/>
            </p:cNvSpPr>
            <p:nvPr/>
          </p:nvSpPr>
          <p:spPr bwMode="auto">
            <a:xfrm>
              <a:off x="1827" y="1191"/>
              <a:ext cx="162" cy="138"/>
            </a:xfrm>
            <a:custGeom>
              <a:avLst/>
              <a:gdLst>
                <a:gd name="T0" fmla="*/ 36 w 27"/>
                <a:gd name="T1" fmla="*/ 138 h 23"/>
                <a:gd name="T2" fmla="*/ 132 w 27"/>
                <a:gd name="T3" fmla="*/ 138 h 23"/>
                <a:gd name="T4" fmla="*/ 0 60000 65536"/>
                <a:gd name="T5" fmla="*/ 0 60000 65536"/>
                <a:gd name="T6" fmla="*/ 0 w 27"/>
                <a:gd name="T7" fmla="*/ 0 h 23"/>
                <a:gd name="T8" fmla="*/ 27 w 27"/>
                <a:gd name="T9" fmla="*/ 23 h 2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7" h="23">
                  <a:moveTo>
                    <a:pt x="6" y="23"/>
                  </a:moveTo>
                  <a:cubicBezTo>
                    <a:pt x="0" y="0"/>
                    <a:pt x="27" y="1"/>
                    <a:pt x="22" y="23"/>
                  </a:cubicBezTo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5400" name="Freeform 45"/>
            <p:cNvSpPr>
              <a:spLocks/>
            </p:cNvSpPr>
            <p:nvPr/>
          </p:nvSpPr>
          <p:spPr bwMode="auto">
            <a:xfrm>
              <a:off x="2613" y="1233"/>
              <a:ext cx="180" cy="144"/>
            </a:xfrm>
            <a:custGeom>
              <a:avLst/>
              <a:gdLst>
                <a:gd name="T0" fmla="*/ 162 w 30"/>
                <a:gd name="T1" fmla="*/ 0 h 24"/>
                <a:gd name="T2" fmla="*/ 180 w 30"/>
                <a:gd name="T3" fmla="*/ 144 h 24"/>
                <a:gd name="T4" fmla="*/ 12 w 30"/>
                <a:gd name="T5" fmla="*/ 144 h 24"/>
                <a:gd name="T6" fmla="*/ 42 w 30"/>
                <a:gd name="T7" fmla="*/ 0 h 24"/>
                <a:gd name="T8" fmla="*/ 162 w 30"/>
                <a:gd name="T9" fmla="*/ 0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"/>
                <a:gd name="T16" fmla="*/ 0 h 24"/>
                <a:gd name="T17" fmla="*/ 30 w 30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" h="24">
                  <a:moveTo>
                    <a:pt x="27" y="0"/>
                  </a:moveTo>
                  <a:lnTo>
                    <a:pt x="30" y="24"/>
                  </a:lnTo>
                  <a:lnTo>
                    <a:pt x="2" y="24"/>
                  </a:lnTo>
                  <a:cubicBezTo>
                    <a:pt x="0" y="16"/>
                    <a:pt x="2" y="7"/>
                    <a:pt x="7" y="0"/>
                  </a:cubicBezTo>
                  <a:lnTo>
                    <a:pt x="27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5401" name="Freeform 46"/>
            <p:cNvSpPr>
              <a:spLocks/>
            </p:cNvSpPr>
            <p:nvPr/>
          </p:nvSpPr>
          <p:spPr bwMode="auto">
            <a:xfrm>
              <a:off x="1911" y="1209"/>
              <a:ext cx="24" cy="24"/>
            </a:xfrm>
            <a:custGeom>
              <a:avLst/>
              <a:gdLst>
                <a:gd name="T0" fmla="*/ 18 w 4"/>
                <a:gd name="T1" fmla="*/ 0 h 4"/>
                <a:gd name="T2" fmla="*/ 18 w 4"/>
                <a:gd name="T3" fmla="*/ 0 h 4"/>
                <a:gd name="T4" fmla="*/ 18 w 4"/>
                <a:gd name="T5" fmla="*/ 12 h 4"/>
                <a:gd name="T6" fmla="*/ 18 w 4"/>
                <a:gd name="T7" fmla="*/ 18 h 4"/>
                <a:gd name="T8" fmla="*/ 6 w 4"/>
                <a:gd name="T9" fmla="*/ 18 h 4"/>
                <a:gd name="T10" fmla="*/ 6 w 4"/>
                <a:gd name="T11" fmla="*/ 18 h 4"/>
                <a:gd name="T12" fmla="*/ 6 w 4"/>
                <a:gd name="T13" fmla="*/ 6 h 4"/>
                <a:gd name="T14" fmla="*/ 6 w 4"/>
                <a:gd name="T15" fmla="*/ 0 h 4"/>
                <a:gd name="T16" fmla="*/ 18 w 4"/>
                <a:gd name="T17" fmla="*/ 0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"/>
                <a:gd name="T28" fmla="*/ 0 h 4"/>
                <a:gd name="T29" fmla="*/ 4 w 4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" h="4">
                  <a:moveTo>
                    <a:pt x="3" y="0"/>
                  </a:moveTo>
                  <a:lnTo>
                    <a:pt x="3" y="0"/>
                  </a:lnTo>
                  <a:cubicBezTo>
                    <a:pt x="4" y="1"/>
                    <a:pt x="4" y="2"/>
                    <a:pt x="3" y="2"/>
                  </a:cubicBezTo>
                  <a:lnTo>
                    <a:pt x="3" y="3"/>
                  </a:lnTo>
                  <a:cubicBezTo>
                    <a:pt x="2" y="4"/>
                    <a:pt x="1" y="4"/>
                    <a:pt x="1" y="3"/>
                  </a:cubicBezTo>
                  <a:cubicBezTo>
                    <a:pt x="0" y="3"/>
                    <a:pt x="0" y="2"/>
                    <a:pt x="1" y="1"/>
                  </a:cubicBezTo>
                  <a:lnTo>
                    <a:pt x="1" y="0"/>
                  </a:lnTo>
                  <a:cubicBezTo>
                    <a:pt x="2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sp>
        <p:nvSpPr>
          <p:cNvPr id="58" name="Titel 11"/>
          <p:cNvSpPr txBox="1">
            <a:spLocks/>
          </p:cNvSpPr>
          <p:nvPr/>
        </p:nvSpPr>
        <p:spPr bwMode="auto">
          <a:xfrm>
            <a:off x="388800" y="404664"/>
            <a:ext cx="358523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  <a:ea typeface="+mj-ea"/>
                <a:cs typeface="Arial" charset="0"/>
              </a:rPr>
              <a:t>Verfahrensbeispiel</a:t>
            </a:r>
            <a:endParaRPr kumimoji="0" lang="de-DE" sz="2800" b="1" i="0" u="none" strike="noStrike" kern="0" cap="none" spc="0" normalizeH="0" baseline="0" noProof="0" dirty="0">
              <a:ln>
                <a:noFill/>
              </a:ln>
              <a:uLnTx/>
              <a:uFillTx/>
              <a:latin typeface="Arial" charset="0"/>
              <a:ea typeface="+mj-ea"/>
              <a:cs typeface="Arial" charset="0"/>
            </a:endParaRPr>
          </a:p>
        </p:txBody>
      </p:sp>
      <p:sp>
        <p:nvSpPr>
          <p:cNvPr id="60" name="Titel 11"/>
          <p:cNvSpPr>
            <a:spLocks noGrp="1"/>
          </p:cNvSpPr>
          <p:nvPr>
            <p:ph type="title"/>
          </p:nvPr>
        </p:nvSpPr>
        <p:spPr>
          <a:xfrm>
            <a:off x="388800" y="1628800"/>
            <a:ext cx="7666038" cy="381000"/>
          </a:xfrm>
        </p:spPr>
        <p:txBody>
          <a:bodyPr/>
          <a:lstStyle/>
          <a:p>
            <a:pPr eaLnBrk="1" hangingPunct="1"/>
            <a:r>
              <a:rPr lang="de-DE" dirty="0">
                <a:latin typeface="Arial" charset="0"/>
                <a:cs typeface="Arial" charset="0"/>
              </a:rPr>
              <a:t>Beispiel: </a:t>
            </a:r>
            <a:r>
              <a:rPr lang="de-DE" dirty="0" err="1">
                <a:latin typeface="Arial" charset="0"/>
                <a:cs typeface="Arial" charset="0"/>
              </a:rPr>
              <a:t>Harvester</a:t>
            </a:r>
            <a:r>
              <a:rPr lang="de-DE" dirty="0">
                <a:latin typeface="Arial" charset="0"/>
                <a:cs typeface="Arial" charset="0"/>
              </a:rPr>
              <a:t>, </a:t>
            </a:r>
            <a:r>
              <a:rPr lang="de-DE" dirty="0" err="1">
                <a:latin typeface="Arial" charset="0"/>
                <a:cs typeface="Arial" charset="0"/>
              </a:rPr>
              <a:t>Forwarderrückung</a:t>
            </a:r>
            <a:endParaRPr lang="de-DE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2" name="Tabelle 61"/>
          <p:cNvGraphicFramePr>
            <a:graphicFrameLocks noGrp="1"/>
          </p:cNvGraphicFramePr>
          <p:nvPr/>
        </p:nvGraphicFramePr>
        <p:xfrm>
          <a:off x="2370138" y="2570163"/>
          <a:ext cx="3960000" cy="342292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40974"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0974"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0974"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3" name="Ellipse 62"/>
          <p:cNvSpPr/>
          <p:nvPr/>
        </p:nvSpPr>
        <p:spPr>
          <a:xfrm>
            <a:off x="6169025" y="5827713"/>
            <a:ext cx="287338" cy="287337"/>
          </a:xfrm>
          <a:prstGeom prst="ellipse">
            <a:avLst/>
          </a:prstGeom>
          <a:gradFill flip="none" rotWithShape="1">
            <a:gsLst>
              <a:gs pos="0">
                <a:srgbClr val="3A5760">
                  <a:shade val="30000"/>
                  <a:satMod val="115000"/>
                </a:srgbClr>
              </a:gs>
              <a:gs pos="50000">
                <a:srgbClr val="3A5760">
                  <a:shade val="67500"/>
                  <a:satMod val="115000"/>
                </a:srgbClr>
              </a:gs>
              <a:gs pos="100000">
                <a:srgbClr val="3A576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Richtungspfeil 63"/>
          <p:cNvSpPr/>
          <p:nvPr/>
        </p:nvSpPr>
        <p:spPr>
          <a:xfrm>
            <a:off x="4348163" y="5826125"/>
            <a:ext cx="1971675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Ellipse 64"/>
          <p:cNvSpPr/>
          <p:nvPr/>
        </p:nvSpPr>
        <p:spPr>
          <a:xfrm>
            <a:off x="4200525" y="5827713"/>
            <a:ext cx="288925" cy="287337"/>
          </a:xfrm>
          <a:prstGeom prst="ellipse">
            <a:avLst/>
          </a:prstGeom>
          <a:gradFill flip="none" rotWithShape="1">
            <a:gsLst>
              <a:gs pos="0">
                <a:srgbClr val="3A5760">
                  <a:shade val="30000"/>
                  <a:satMod val="115000"/>
                </a:srgbClr>
              </a:gs>
              <a:gs pos="50000">
                <a:srgbClr val="3A5760">
                  <a:shade val="67500"/>
                  <a:satMod val="115000"/>
                </a:srgbClr>
              </a:gs>
              <a:gs pos="100000">
                <a:srgbClr val="3A576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Richtungspfeil 65"/>
          <p:cNvSpPr/>
          <p:nvPr/>
        </p:nvSpPr>
        <p:spPr>
          <a:xfrm rot="5400000">
            <a:off x="3226594" y="4701381"/>
            <a:ext cx="2241550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Richtungspfeil 75"/>
          <p:cNvSpPr/>
          <p:nvPr/>
        </p:nvSpPr>
        <p:spPr>
          <a:xfrm>
            <a:off x="2500313" y="3584575"/>
            <a:ext cx="1993900" cy="288925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Richtungspfeil 76"/>
          <p:cNvSpPr/>
          <p:nvPr/>
        </p:nvSpPr>
        <p:spPr>
          <a:xfrm rot="5400000">
            <a:off x="1900238" y="3087688"/>
            <a:ext cx="1252537" cy="287337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6405" name="Gruppieren 38"/>
          <p:cNvGrpSpPr>
            <a:grpSpLocks/>
          </p:cNvGrpSpPr>
          <p:nvPr/>
        </p:nvGrpSpPr>
        <p:grpSpPr bwMode="auto">
          <a:xfrm>
            <a:off x="728543" y="2463800"/>
            <a:ext cx="6031032" cy="4068763"/>
            <a:chOff x="106876" y="2437621"/>
            <a:chExt cx="5322380" cy="3639455"/>
          </a:xfrm>
        </p:grpSpPr>
        <p:sp>
          <p:nvSpPr>
            <p:cNvPr id="16452" name="Textfeld 79"/>
            <p:cNvSpPr txBox="1">
              <a:spLocks noChangeArrowheads="1"/>
            </p:cNvSpPr>
            <p:nvPr/>
          </p:nvSpPr>
          <p:spPr bwMode="auto">
            <a:xfrm>
              <a:off x="566679" y="3439957"/>
              <a:ext cx="718409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 sz="1200" b="0" dirty="0" err="1">
                  <a:solidFill>
                    <a:schemeClr val="tx1"/>
                  </a:solidFill>
                  <a:latin typeface="Arial" charset="0"/>
                </a:rPr>
                <a:t>Vollbaum</a:t>
              </a:r>
              <a:endParaRPr lang="de-DE" sz="1200" b="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6453" name="Textfeld 81"/>
            <p:cNvSpPr txBox="1">
              <a:spLocks noChangeArrowheads="1"/>
            </p:cNvSpPr>
            <p:nvPr/>
          </p:nvSpPr>
          <p:spPr bwMode="auto">
            <a:xfrm>
              <a:off x="506660" y="4442293"/>
              <a:ext cx="772553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 sz="1200" b="0" dirty="0" err="1">
                  <a:solidFill>
                    <a:schemeClr val="tx1"/>
                  </a:solidFill>
                  <a:latin typeface="Arial" charset="0"/>
                </a:rPr>
                <a:t>Rohschaft</a:t>
              </a:r>
              <a:endParaRPr lang="de-DE" sz="1200" b="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6454" name="Textfeld 87"/>
            <p:cNvSpPr txBox="1">
              <a:spLocks noChangeArrowheads="1"/>
            </p:cNvSpPr>
            <p:nvPr/>
          </p:nvSpPr>
          <p:spPr bwMode="auto">
            <a:xfrm>
              <a:off x="560075" y="5444630"/>
              <a:ext cx="742850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 sz="1200" b="0" dirty="0">
                  <a:solidFill>
                    <a:schemeClr val="tx1"/>
                  </a:solidFill>
                  <a:latin typeface="Arial" charset="0"/>
                </a:rPr>
                <a:t>Sortiment</a:t>
              </a:r>
            </a:p>
          </p:txBody>
        </p:sp>
        <p:sp>
          <p:nvSpPr>
            <p:cNvPr id="16455" name="Textfeld 88"/>
            <p:cNvSpPr txBox="1">
              <a:spLocks noChangeArrowheads="1"/>
            </p:cNvSpPr>
            <p:nvPr/>
          </p:nvSpPr>
          <p:spPr bwMode="auto">
            <a:xfrm>
              <a:off x="1147624" y="5829298"/>
              <a:ext cx="802806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e-DE" sz="1200" b="0">
                  <a:solidFill>
                    <a:schemeClr val="tx1"/>
                  </a:solidFill>
                  <a:latin typeface="Arial" charset="0"/>
                </a:rPr>
                <a:t>Bestand</a:t>
              </a:r>
            </a:p>
          </p:txBody>
        </p:sp>
        <p:sp>
          <p:nvSpPr>
            <p:cNvPr id="16456" name="Textfeld 96"/>
            <p:cNvSpPr txBox="1">
              <a:spLocks noChangeArrowheads="1"/>
            </p:cNvSpPr>
            <p:nvPr/>
          </p:nvSpPr>
          <p:spPr bwMode="auto">
            <a:xfrm>
              <a:off x="4626450" y="5829298"/>
              <a:ext cx="802806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e-DE" sz="1200" b="0">
                  <a:solidFill>
                    <a:schemeClr val="tx1"/>
                  </a:solidFill>
                  <a:latin typeface="Arial" charset="0"/>
                </a:rPr>
                <a:t>Lagerort</a:t>
              </a:r>
            </a:p>
          </p:txBody>
        </p:sp>
        <p:sp>
          <p:nvSpPr>
            <p:cNvPr id="16457" name="Textfeld 99"/>
            <p:cNvSpPr txBox="1">
              <a:spLocks noChangeArrowheads="1"/>
            </p:cNvSpPr>
            <p:nvPr/>
          </p:nvSpPr>
          <p:spPr bwMode="auto">
            <a:xfrm>
              <a:off x="106876" y="2437621"/>
              <a:ext cx="1216882" cy="2477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 sz="1200" b="0" dirty="0">
                  <a:solidFill>
                    <a:schemeClr val="tx1"/>
                  </a:solidFill>
                  <a:latin typeface="Arial" charset="0"/>
                </a:rPr>
                <a:t>Stehender  Baum</a:t>
              </a:r>
            </a:p>
          </p:txBody>
        </p:sp>
      </p:grpSp>
      <p:grpSp>
        <p:nvGrpSpPr>
          <p:cNvPr id="3" name="Group 6"/>
          <p:cNvGrpSpPr>
            <a:grpSpLocks noChangeAspect="1"/>
          </p:cNvGrpSpPr>
          <p:nvPr/>
        </p:nvGrpSpPr>
        <p:grpSpPr bwMode="auto">
          <a:xfrm>
            <a:off x="2741664" y="2257414"/>
            <a:ext cx="785686" cy="577895"/>
            <a:chOff x="2553" y="1275"/>
            <a:chExt cx="1244" cy="915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115" name="Freeform 7"/>
            <p:cNvSpPr>
              <a:spLocks/>
            </p:cNvSpPr>
            <p:nvPr/>
          </p:nvSpPr>
          <p:spPr bwMode="auto">
            <a:xfrm>
              <a:off x="3101" y="1320"/>
              <a:ext cx="696" cy="870"/>
            </a:xfrm>
            <a:custGeom>
              <a:avLst/>
              <a:gdLst/>
              <a:ahLst/>
              <a:cxnLst>
                <a:cxn ang="0">
                  <a:pos x="70" y="145"/>
                </a:cxn>
                <a:cxn ang="0">
                  <a:pos x="70" y="115"/>
                </a:cxn>
                <a:cxn ang="0">
                  <a:pos x="116" y="115"/>
                </a:cxn>
                <a:cxn ang="0">
                  <a:pos x="57" y="0"/>
                </a:cxn>
                <a:cxn ang="0">
                  <a:pos x="0" y="113"/>
                </a:cxn>
                <a:cxn ang="0">
                  <a:pos x="43" y="113"/>
                </a:cxn>
                <a:cxn ang="0">
                  <a:pos x="43" y="145"/>
                </a:cxn>
                <a:cxn ang="0">
                  <a:pos x="70" y="145"/>
                </a:cxn>
              </a:cxnLst>
              <a:rect l="0" t="0" r="r" b="b"/>
              <a:pathLst>
                <a:path w="116" h="145">
                  <a:moveTo>
                    <a:pt x="70" y="145"/>
                  </a:moveTo>
                  <a:lnTo>
                    <a:pt x="70" y="115"/>
                  </a:lnTo>
                  <a:lnTo>
                    <a:pt x="116" y="115"/>
                  </a:lnTo>
                  <a:lnTo>
                    <a:pt x="57" y="0"/>
                  </a:lnTo>
                  <a:lnTo>
                    <a:pt x="0" y="113"/>
                  </a:lnTo>
                  <a:lnTo>
                    <a:pt x="43" y="113"/>
                  </a:lnTo>
                  <a:lnTo>
                    <a:pt x="43" y="145"/>
                  </a:lnTo>
                  <a:lnTo>
                    <a:pt x="70" y="14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395D61">
                    <a:shade val="30000"/>
                    <a:satMod val="115000"/>
                  </a:srgbClr>
                </a:gs>
                <a:gs pos="50000">
                  <a:srgbClr val="395D61">
                    <a:shade val="67500"/>
                    <a:satMod val="115000"/>
                  </a:srgbClr>
                </a:gs>
                <a:gs pos="100000">
                  <a:srgbClr val="395D61">
                    <a:shade val="100000"/>
                    <a:satMod val="115000"/>
                  </a:srgbClr>
                </a:gs>
              </a:gsLst>
              <a:lin ang="18900000" scaled="1"/>
              <a:tileRect/>
            </a:gradFill>
            <a:ln w="19050" cap="flat">
              <a:noFill/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6" name="Freeform 8"/>
            <p:cNvSpPr>
              <a:spLocks/>
            </p:cNvSpPr>
            <p:nvPr/>
          </p:nvSpPr>
          <p:spPr bwMode="auto">
            <a:xfrm>
              <a:off x="2553" y="1275"/>
              <a:ext cx="900" cy="912"/>
            </a:xfrm>
            <a:custGeom>
              <a:avLst/>
              <a:gdLst/>
              <a:ahLst/>
              <a:cxnLst>
                <a:cxn ang="0">
                  <a:pos x="61" y="152"/>
                </a:cxn>
                <a:cxn ang="0">
                  <a:pos x="88" y="152"/>
                </a:cxn>
                <a:cxn ang="0">
                  <a:pos x="88" y="117"/>
                </a:cxn>
                <a:cxn ang="0">
                  <a:pos x="123" y="78"/>
                </a:cxn>
                <a:cxn ang="0">
                  <a:pos x="105" y="39"/>
                </a:cxn>
                <a:cxn ang="0">
                  <a:pos x="47" y="39"/>
                </a:cxn>
                <a:cxn ang="0">
                  <a:pos x="33" y="79"/>
                </a:cxn>
                <a:cxn ang="0">
                  <a:pos x="61" y="117"/>
                </a:cxn>
                <a:cxn ang="0">
                  <a:pos x="61" y="152"/>
                </a:cxn>
              </a:cxnLst>
              <a:rect l="0" t="0" r="r" b="b"/>
              <a:pathLst>
                <a:path w="150" h="152">
                  <a:moveTo>
                    <a:pt x="61" y="152"/>
                  </a:moveTo>
                  <a:lnTo>
                    <a:pt x="88" y="152"/>
                  </a:lnTo>
                  <a:lnTo>
                    <a:pt x="88" y="117"/>
                  </a:lnTo>
                  <a:cubicBezTo>
                    <a:pt x="123" y="142"/>
                    <a:pt x="150" y="92"/>
                    <a:pt x="123" y="78"/>
                  </a:cubicBezTo>
                  <a:cubicBezTo>
                    <a:pt x="131" y="63"/>
                    <a:pt x="120" y="39"/>
                    <a:pt x="105" y="39"/>
                  </a:cubicBezTo>
                  <a:cubicBezTo>
                    <a:pt x="100" y="5"/>
                    <a:pt x="60" y="0"/>
                    <a:pt x="47" y="39"/>
                  </a:cubicBezTo>
                  <a:cubicBezTo>
                    <a:pt x="32" y="41"/>
                    <a:pt x="20" y="70"/>
                    <a:pt x="33" y="79"/>
                  </a:cubicBezTo>
                  <a:cubicBezTo>
                    <a:pt x="0" y="95"/>
                    <a:pt x="28" y="140"/>
                    <a:pt x="61" y="117"/>
                  </a:cubicBezTo>
                  <a:lnTo>
                    <a:pt x="61" y="152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CBB8">
                    <a:shade val="30000"/>
                    <a:satMod val="115000"/>
                  </a:srgbClr>
                </a:gs>
                <a:gs pos="50000">
                  <a:srgbClr val="ADCBB8">
                    <a:shade val="67500"/>
                    <a:satMod val="115000"/>
                  </a:srgbClr>
                </a:gs>
                <a:gs pos="100000">
                  <a:srgbClr val="ADCBB8">
                    <a:shade val="100000"/>
                    <a:satMod val="115000"/>
                  </a:srgbClr>
                </a:gs>
              </a:gsLst>
              <a:lin ang="18900000" scaled="1"/>
              <a:tileRect/>
            </a:gradFill>
            <a:ln w="19050" cap="flat">
              <a:solidFill>
                <a:srgbClr val="395D6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6407" name="Titel 11"/>
          <p:cNvSpPr>
            <a:spLocks noGrp="1"/>
          </p:cNvSpPr>
          <p:nvPr>
            <p:ph type="title"/>
          </p:nvPr>
        </p:nvSpPr>
        <p:spPr>
          <a:xfrm>
            <a:off x="388276" y="1628800"/>
            <a:ext cx="7666038" cy="381000"/>
          </a:xfrm>
        </p:spPr>
        <p:txBody>
          <a:bodyPr/>
          <a:lstStyle/>
          <a:p>
            <a:pPr eaLnBrk="1" hangingPunct="1"/>
            <a:r>
              <a:rPr lang="de-DE" dirty="0">
                <a:latin typeface="Arial" charset="0"/>
                <a:cs typeface="Arial" charset="0"/>
              </a:rPr>
              <a:t>Beispiel: </a:t>
            </a:r>
            <a:r>
              <a:rPr lang="de-DE" dirty="0" err="1">
                <a:latin typeface="Arial" charset="0"/>
                <a:cs typeface="Arial" charset="0"/>
              </a:rPr>
              <a:t>Harvester</a:t>
            </a:r>
            <a:r>
              <a:rPr lang="de-DE" dirty="0">
                <a:latin typeface="Arial" charset="0"/>
                <a:cs typeface="Arial" charset="0"/>
              </a:rPr>
              <a:t> mit  mm Zufällen, </a:t>
            </a:r>
            <a:r>
              <a:rPr lang="de-DE" dirty="0" err="1">
                <a:latin typeface="Arial" charset="0"/>
                <a:cs typeface="Arial" charset="0"/>
              </a:rPr>
              <a:t>Forwarderrückung</a:t>
            </a:r>
            <a:endParaRPr lang="de-DE" dirty="0">
              <a:latin typeface="Arial" charset="0"/>
              <a:cs typeface="Arial" charset="0"/>
            </a:endParaRPr>
          </a:p>
        </p:txBody>
      </p:sp>
      <p:grpSp>
        <p:nvGrpSpPr>
          <p:cNvPr id="16408" name="Group 36"/>
          <p:cNvGrpSpPr>
            <a:grpSpLocks noChangeAspect="1"/>
          </p:cNvGrpSpPr>
          <p:nvPr/>
        </p:nvGrpSpPr>
        <p:grpSpPr bwMode="auto">
          <a:xfrm>
            <a:off x="3419475" y="3597275"/>
            <a:ext cx="1638300" cy="1028700"/>
            <a:chOff x="1677" y="957"/>
            <a:chExt cx="1032" cy="648"/>
          </a:xfrm>
        </p:grpSpPr>
        <p:sp>
          <p:nvSpPr>
            <p:cNvPr id="16436" name="Freeform 37"/>
            <p:cNvSpPr>
              <a:spLocks/>
            </p:cNvSpPr>
            <p:nvPr/>
          </p:nvSpPr>
          <p:spPr bwMode="auto">
            <a:xfrm>
              <a:off x="1731" y="1323"/>
              <a:ext cx="18" cy="18"/>
            </a:xfrm>
            <a:custGeom>
              <a:avLst/>
              <a:gdLst>
                <a:gd name="T0" fmla="*/ 12 w 3"/>
                <a:gd name="T1" fmla="*/ 0 h 3"/>
                <a:gd name="T2" fmla="*/ 12 w 3"/>
                <a:gd name="T3" fmla="*/ 0 h 3"/>
                <a:gd name="T4" fmla="*/ 18 w 3"/>
                <a:gd name="T5" fmla="*/ 6 h 3"/>
                <a:gd name="T6" fmla="*/ 18 w 3"/>
                <a:gd name="T7" fmla="*/ 12 h 3"/>
                <a:gd name="T8" fmla="*/ 12 w 3"/>
                <a:gd name="T9" fmla="*/ 18 h 3"/>
                <a:gd name="T10" fmla="*/ 12 w 3"/>
                <a:gd name="T11" fmla="*/ 18 h 3"/>
                <a:gd name="T12" fmla="*/ 0 w 3"/>
                <a:gd name="T13" fmla="*/ 12 h 3"/>
                <a:gd name="T14" fmla="*/ 0 w 3"/>
                <a:gd name="T15" fmla="*/ 6 h 3"/>
                <a:gd name="T16" fmla="*/ 12 w 3"/>
                <a:gd name="T17" fmla="*/ 0 h 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"/>
                <a:gd name="T28" fmla="*/ 0 h 3"/>
                <a:gd name="T29" fmla="*/ 3 w 3"/>
                <a:gd name="T30" fmla="*/ 3 h 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" h="3">
                  <a:moveTo>
                    <a:pt x="2" y="0"/>
                  </a:moveTo>
                  <a:lnTo>
                    <a:pt x="2" y="0"/>
                  </a:lnTo>
                  <a:cubicBezTo>
                    <a:pt x="2" y="0"/>
                    <a:pt x="3" y="0"/>
                    <a:pt x="3" y="1"/>
                  </a:cubicBezTo>
                  <a:lnTo>
                    <a:pt x="3" y="2"/>
                  </a:lnTo>
                  <a:cubicBezTo>
                    <a:pt x="3" y="3"/>
                    <a:pt x="2" y="3"/>
                    <a:pt x="2" y="3"/>
                  </a:cubicBezTo>
                  <a:cubicBezTo>
                    <a:pt x="1" y="3"/>
                    <a:pt x="0" y="3"/>
                    <a:pt x="0" y="2"/>
                  </a:cubicBezTo>
                  <a:lnTo>
                    <a:pt x="0" y="1"/>
                  </a:lnTo>
                  <a:cubicBezTo>
                    <a:pt x="0" y="0"/>
                    <a:pt x="1" y="0"/>
                    <a:pt x="2" y="0"/>
                  </a:cubicBezTo>
                  <a:close/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6437" name="Freeform 38"/>
            <p:cNvSpPr>
              <a:spLocks/>
            </p:cNvSpPr>
            <p:nvPr/>
          </p:nvSpPr>
          <p:spPr bwMode="auto">
            <a:xfrm>
              <a:off x="2145" y="1215"/>
              <a:ext cx="210" cy="210"/>
            </a:xfrm>
            <a:custGeom>
              <a:avLst/>
              <a:gdLst>
                <a:gd name="T0" fmla="*/ 114 w 35"/>
                <a:gd name="T1" fmla="*/ 12 h 35"/>
                <a:gd name="T2" fmla="*/ 108 w 35"/>
                <a:gd name="T3" fmla="*/ 0 h 35"/>
                <a:gd name="T4" fmla="*/ 210 w 35"/>
                <a:gd name="T5" fmla="*/ 0 h 35"/>
                <a:gd name="T6" fmla="*/ 210 w 35"/>
                <a:gd name="T7" fmla="*/ 150 h 35"/>
                <a:gd name="T8" fmla="*/ 156 w 35"/>
                <a:gd name="T9" fmla="*/ 210 h 35"/>
                <a:gd name="T10" fmla="*/ 36 w 35"/>
                <a:gd name="T11" fmla="*/ 210 h 35"/>
                <a:gd name="T12" fmla="*/ 6 w 35"/>
                <a:gd name="T13" fmla="*/ 174 h 35"/>
                <a:gd name="T14" fmla="*/ 114 w 35"/>
                <a:gd name="T15" fmla="*/ 12 h 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5"/>
                <a:gd name="T25" fmla="*/ 0 h 35"/>
                <a:gd name="T26" fmla="*/ 35 w 35"/>
                <a:gd name="T27" fmla="*/ 35 h 3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5" h="35">
                  <a:moveTo>
                    <a:pt x="19" y="2"/>
                  </a:moveTo>
                  <a:lnTo>
                    <a:pt x="18" y="0"/>
                  </a:lnTo>
                  <a:lnTo>
                    <a:pt x="35" y="0"/>
                  </a:lnTo>
                  <a:lnTo>
                    <a:pt x="35" y="25"/>
                  </a:lnTo>
                  <a:lnTo>
                    <a:pt x="26" y="35"/>
                  </a:lnTo>
                  <a:lnTo>
                    <a:pt x="6" y="35"/>
                  </a:lnTo>
                  <a:lnTo>
                    <a:pt x="1" y="29"/>
                  </a:lnTo>
                  <a:cubicBezTo>
                    <a:pt x="0" y="22"/>
                    <a:pt x="5" y="9"/>
                    <a:pt x="19" y="2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6438" name="Freeform 39"/>
            <p:cNvSpPr>
              <a:spLocks/>
            </p:cNvSpPr>
            <p:nvPr/>
          </p:nvSpPr>
          <p:spPr bwMode="auto">
            <a:xfrm>
              <a:off x="2175" y="1245"/>
              <a:ext cx="156" cy="138"/>
            </a:xfrm>
            <a:custGeom>
              <a:avLst/>
              <a:gdLst>
                <a:gd name="T0" fmla="*/ 90 w 26"/>
                <a:gd name="T1" fmla="*/ 0 h 23"/>
                <a:gd name="T2" fmla="*/ 0 w 26"/>
                <a:gd name="T3" fmla="*/ 138 h 23"/>
                <a:gd name="T4" fmla="*/ 156 w 26"/>
                <a:gd name="T5" fmla="*/ 114 h 23"/>
                <a:gd name="T6" fmla="*/ 156 w 26"/>
                <a:gd name="T7" fmla="*/ 0 h 23"/>
                <a:gd name="T8" fmla="*/ 90 w 26"/>
                <a:gd name="T9" fmla="*/ 0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"/>
                <a:gd name="T16" fmla="*/ 0 h 23"/>
                <a:gd name="T17" fmla="*/ 26 w 26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" h="23">
                  <a:moveTo>
                    <a:pt x="15" y="0"/>
                  </a:moveTo>
                  <a:cubicBezTo>
                    <a:pt x="6" y="6"/>
                    <a:pt x="0" y="15"/>
                    <a:pt x="0" y="23"/>
                  </a:cubicBezTo>
                  <a:cubicBezTo>
                    <a:pt x="10" y="23"/>
                    <a:pt x="18" y="21"/>
                    <a:pt x="26" y="19"/>
                  </a:cubicBezTo>
                  <a:lnTo>
                    <a:pt x="26" y="0"/>
                  </a:lnTo>
                  <a:cubicBezTo>
                    <a:pt x="22" y="0"/>
                    <a:pt x="19" y="0"/>
                    <a:pt x="15" y="0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6439" name="Rectangle 40"/>
            <p:cNvSpPr>
              <a:spLocks noChangeArrowheads="1"/>
            </p:cNvSpPr>
            <p:nvPr/>
          </p:nvSpPr>
          <p:spPr bwMode="auto">
            <a:xfrm>
              <a:off x="2007" y="1467"/>
              <a:ext cx="252" cy="54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6440" name="Rectangle 41"/>
            <p:cNvSpPr>
              <a:spLocks noChangeArrowheads="1"/>
            </p:cNvSpPr>
            <p:nvPr/>
          </p:nvSpPr>
          <p:spPr bwMode="auto">
            <a:xfrm>
              <a:off x="1713" y="1341"/>
              <a:ext cx="54" cy="132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6441" name="Oval 42"/>
            <p:cNvSpPr>
              <a:spLocks noChangeArrowheads="1"/>
            </p:cNvSpPr>
            <p:nvPr/>
          </p:nvSpPr>
          <p:spPr bwMode="auto">
            <a:xfrm>
              <a:off x="1677" y="1383"/>
              <a:ext cx="54" cy="54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6442" name="Oval 43"/>
            <p:cNvSpPr>
              <a:spLocks noChangeArrowheads="1"/>
            </p:cNvSpPr>
            <p:nvPr/>
          </p:nvSpPr>
          <p:spPr bwMode="auto">
            <a:xfrm>
              <a:off x="1749" y="1383"/>
              <a:ext cx="48" cy="54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6443" name="Rectangle 44"/>
            <p:cNvSpPr>
              <a:spLocks noChangeArrowheads="1"/>
            </p:cNvSpPr>
            <p:nvPr/>
          </p:nvSpPr>
          <p:spPr bwMode="auto">
            <a:xfrm>
              <a:off x="1683" y="1473"/>
              <a:ext cx="108" cy="24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6444" name="Oval 45"/>
            <p:cNvSpPr>
              <a:spLocks noChangeArrowheads="1"/>
            </p:cNvSpPr>
            <p:nvPr/>
          </p:nvSpPr>
          <p:spPr bwMode="auto">
            <a:xfrm>
              <a:off x="1899" y="1467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6445" name="Oval 46"/>
            <p:cNvSpPr>
              <a:spLocks noChangeArrowheads="1"/>
            </p:cNvSpPr>
            <p:nvPr/>
          </p:nvSpPr>
          <p:spPr bwMode="auto">
            <a:xfrm>
              <a:off x="2055" y="1467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6446" name="Freeform 47"/>
            <p:cNvSpPr>
              <a:spLocks/>
            </p:cNvSpPr>
            <p:nvPr/>
          </p:nvSpPr>
          <p:spPr bwMode="auto">
            <a:xfrm>
              <a:off x="2301" y="1341"/>
              <a:ext cx="408" cy="186"/>
            </a:xfrm>
            <a:custGeom>
              <a:avLst/>
              <a:gdLst>
                <a:gd name="T0" fmla="*/ 0 w 68"/>
                <a:gd name="T1" fmla="*/ 126 h 31"/>
                <a:gd name="T2" fmla="*/ 0 w 68"/>
                <a:gd name="T3" fmla="*/ 186 h 31"/>
                <a:gd name="T4" fmla="*/ 276 w 68"/>
                <a:gd name="T5" fmla="*/ 186 h 31"/>
                <a:gd name="T6" fmla="*/ 408 w 68"/>
                <a:gd name="T7" fmla="*/ 144 h 31"/>
                <a:gd name="T8" fmla="*/ 396 w 68"/>
                <a:gd name="T9" fmla="*/ 36 h 31"/>
                <a:gd name="T10" fmla="*/ 246 w 68"/>
                <a:gd name="T11" fmla="*/ 0 h 31"/>
                <a:gd name="T12" fmla="*/ 102 w 68"/>
                <a:gd name="T13" fmla="*/ 0 h 31"/>
                <a:gd name="T14" fmla="*/ 54 w 68"/>
                <a:gd name="T15" fmla="*/ 120 h 31"/>
                <a:gd name="T16" fmla="*/ 0 w 68"/>
                <a:gd name="T17" fmla="*/ 126 h 3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8"/>
                <a:gd name="T28" fmla="*/ 0 h 31"/>
                <a:gd name="T29" fmla="*/ 68 w 68"/>
                <a:gd name="T30" fmla="*/ 31 h 3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8" h="31">
                  <a:moveTo>
                    <a:pt x="0" y="21"/>
                  </a:moveTo>
                  <a:lnTo>
                    <a:pt x="0" y="31"/>
                  </a:lnTo>
                  <a:lnTo>
                    <a:pt x="46" y="31"/>
                  </a:lnTo>
                  <a:lnTo>
                    <a:pt x="68" y="24"/>
                  </a:lnTo>
                  <a:lnTo>
                    <a:pt x="66" y="6"/>
                  </a:lnTo>
                  <a:lnTo>
                    <a:pt x="41" y="0"/>
                  </a:lnTo>
                  <a:lnTo>
                    <a:pt x="17" y="0"/>
                  </a:lnTo>
                  <a:lnTo>
                    <a:pt x="9" y="20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6447" name="Oval 48"/>
            <p:cNvSpPr>
              <a:spLocks noChangeArrowheads="1"/>
            </p:cNvSpPr>
            <p:nvPr/>
          </p:nvSpPr>
          <p:spPr bwMode="auto">
            <a:xfrm>
              <a:off x="2421" y="1437"/>
              <a:ext cx="168" cy="16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6448" name="Freeform 49"/>
            <p:cNvSpPr>
              <a:spLocks/>
            </p:cNvSpPr>
            <p:nvPr/>
          </p:nvSpPr>
          <p:spPr bwMode="auto">
            <a:xfrm>
              <a:off x="2025" y="1251"/>
              <a:ext cx="78" cy="144"/>
            </a:xfrm>
            <a:custGeom>
              <a:avLst/>
              <a:gdLst>
                <a:gd name="T0" fmla="*/ 0 w 13"/>
                <a:gd name="T1" fmla="*/ 30 h 24"/>
                <a:gd name="T2" fmla="*/ 18 w 13"/>
                <a:gd name="T3" fmla="*/ 144 h 24"/>
                <a:gd name="T4" fmla="*/ 78 w 13"/>
                <a:gd name="T5" fmla="*/ 138 h 24"/>
                <a:gd name="T6" fmla="*/ 30 w 13"/>
                <a:gd name="T7" fmla="*/ 0 h 24"/>
                <a:gd name="T8" fmla="*/ 0 w 13"/>
                <a:gd name="T9" fmla="*/ 30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"/>
                <a:gd name="T16" fmla="*/ 0 h 24"/>
                <a:gd name="T17" fmla="*/ 13 w 13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" h="24">
                  <a:moveTo>
                    <a:pt x="0" y="5"/>
                  </a:moveTo>
                  <a:lnTo>
                    <a:pt x="3" y="24"/>
                  </a:lnTo>
                  <a:lnTo>
                    <a:pt x="13" y="2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6449" name="Freeform 50"/>
            <p:cNvSpPr>
              <a:spLocks/>
            </p:cNvSpPr>
            <p:nvPr/>
          </p:nvSpPr>
          <p:spPr bwMode="auto">
            <a:xfrm>
              <a:off x="2019" y="1389"/>
              <a:ext cx="114" cy="78"/>
            </a:xfrm>
            <a:custGeom>
              <a:avLst/>
              <a:gdLst>
                <a:gd name="T0" fmla="*/ 114 w 19"/>
                <a:gd name="T1" fmla="*/ 78 h 13"/>
                <a:gd name="T2" fmla="*/ 84 w 19"/>
                <a:gd name="T3" fmla="*/ 0 h 13"/>
                <a:gd name="T4" fmla="*/ 24 w 19"/>
                <a:gd name="T5" fmla="*/ 6 h 13"/>
                <a:gd name="T6" fmla="*/ 0 w 19"/>
                <a:gd name="T7" fmla="*/ 78 h 13"/>
                <a:gd name="T8" fmla="*/ 114 w 19"/>
                <a:gd name="T9" fmla="*/ 78 h 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3"/>
                <a:gd name="T17" fmla="*/ 19 w 19"/>
                <a:gd name="T18" fmla="*/ 13 h 1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3">
                  <a:moveTo>
                    <a:pt x="19" y="13"/>
                  </a:moveTo>
                  <a:lnTo>
                    <a:pt x="14" y="0"/>
                  </a:lnTo>
                  <a:lnTo>
                    <a:pt x="4" y="1"/>
                  </a:lnTo>
                  <a:lnTo>
                    <a:pt x="0" y="13"/>
                  </a:lnTo>
                  <a:lnTo>
                    <a:pt x="19" y="13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6450" name="Freeform 51"/>
            <p:cNvSpPr>
              <a:spLocks/>
            </p:cNvSpPr>
            <p:nvPr/>
          </p:nvSpPr>
          <p:spPr bwMode="auto">
            <a:xfrm>
              <a:off x="2205" y="1425"/>
              <a:ext cx="60" cy="42"/>
            </a:xfrm>
            <a:custGeom>
              <a:avLst/>
              <a:gdLst>
                <a:gd name="T0" fmla="*/ 0 w 10"/>
                <a:gd name="T1" fmla="*/ 0 h 7"/>
                <a:gd name="T2" fmla="*/ 60 w 10"/>
                <a:gd name="T3" fmla="*/ 0 h 7"/>
                <a:gd name="T4" fmla="*/ 54 w 10"/>
                <a:gd name="T5" fmla="*/ 42 h 7"/>
                <a:gd name="T6" fmla="*/ 0 w 10"/>
                <a:gd name="T7" fmla="*/ 42 h 7"/>
                <a:gd name="T8" fmla="*/ 0 w 10"/>
                <a:gd name="T9" fmla="*/ 0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"/>
                <a:gd name="T16" fmla="*/ 0 h 7"/>
                <a:gd name="T17" fmla="*/ 10 w 10"/>
                <a:gd name="T18" fmla="*/ 7 h 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" h="7">
                  <a:moveTo>
                    <a:pt x="0" y="0"/>
                  </a:moveTo>
                  <a:lnTo>
                    <a:pt x="10" y="0"/>
                  </a:lnTo>
                  <a:lnTo>
                    <a:pt x="9" y="7"/>
                  </a:lnTo>
                  <a:lnTo>
                    <a:pt x="0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6451" name="Freeform 52"/>
            <p:cNvSpPr>
              <a:spLocks/>
            </p:cNvSpPr>
            <p:nvPr/>
          </p:nvSpPr>
          <p:spPr bwMode="auto">
            <a:xfrm>
              <a:off x="1713" y="957"/>
              <a:ext cx="342" cy="366"/>
            </a:xfrm>
            <a:custGeom>
              <a:avLst/>
              <a:gdLst>
                <a:gd name="T0" fmla="*/ 342 w 57"/>
                <a:gd name="T1" fmla="*/ 294 h 61"/>
                <a:gd name="T2" fmla="*/ 36 w 57"/>
                <a:gd name="T3" fmla="*/ 0 h 61"/>
                <a:gd name="T4" fmla="*/ 0 w 57"/>
                <a:gd name="T5" fmla="*/ 0 h 61"/>
                <a:gd name="T6" fmla="*/ 12 w 57"/>
                <a:gd name="T7" fmla="*/ 366 h 61"/>
                <a:gd name="T8" fmla="*/ 36 w 57"/>
                <a:gd name="T9" fmla="*/ 366 h 61"/>
                <a:gd name="T10" fmla="*/ 30 w 57"/>
                <a:gd name="T11" fmla="*/ 60 h 61"/>
                <a:gd name="T12" fmla="*/ 312 w 57"/>
                <a:gd name="T13" fmla="*/ 324 h 61"/>
                <a:gd name="T14" fmla="*/ 342 w 57"/>
                <a:gd name="T15" fmla="*/ 294 h 6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7"/>
                <a:gd name="T25" fmla="*/ 0 h 61"/>
                <a:gd name="T26" fmla="*/ 57 w 57"/>
                <a:gd name="T27" fmla="*/ 61 h 61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7" h="61">
                  <a:moveTo>
                    <a:pt x="57" y="49"/>
                  </a:moveTo>
                  <a:lnTo>
                    <a:pt x="6" y="0"/>
                  </a:lnTo>
                  <a:lnTo>
                    <a:pt x="0" y="0"/>
                  </a:lnTo>
                  <a:lnTo>
                    <a:pt x="2" y="61"/>
                  </a:lnTo>
                  <a:lnTo>
                    <a:pt x="6" y="61"/>
                  </a:lnTo>
                  <a:lnTo>
                    <a:pt x="5" y="10"/>
                  </a:lnTo>
                  <a:lnTo>
                    <a:pt x="52" y="54"/>
                  </a:lnTo>
                  <a:lnTo>
                    <a:pt x="57" y="49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grpSp>
        <p:nvGrpSpPr>
          <p:cNvPr id="16409" name="Group 31"/>
          <p:cNvGrpSpPr>
            <a:grpSpLocks noChangeAspect="1"/>
          </p:cNvGrpSpPr>
          <p:nvPr/>
        </p:nvGrpSpPr>
        <p:grpSpPr bwMode="auto">
          <a:xfrm>
            <a:off x="4483100" y="4929188"/>
            <a:ext cx="1819275" cy="904875"/>
            <a:chOff x="1827" y="1047"/>
            <a:chExt cx="1146" cy="570"/>
          </a:xfrm>
        </p:grpSpPr>
        <p:sp>
          <p:nvSpPr>
            <p:cNvPr id="16421" name="Line 32"/>
            <p:cNvSpPr>
              <a:spLocks noChangeShapeType="1"/>
            </p:cNvSpPr>
            <p:nvPr/>
          </p:nvSpPr>
          <p:spPr bwMode="auto">
            <a:xfrm>
              <a:off x="2061" y="1299"/>
              <a:ext cx="1" cy="210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6422" name="Line 33"/>
            <p:cNvSpPr>
              <a:spLocks noChangeShapeType="1"/>
            </p:cNvSpPr>
            <p:nvPr/>
          </p:nvSpPr>
          <p:spPr bwMode="auto">
            <a:xfrm>
              <a:off x="2187" y="1305"/>
              <a:ext cx="1" cy="20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6423" name="Rectangle 34"/>
            <p:cNvSpPr>
              <a:spLocks noChangeArrowheads="1"/>
            </p:cNvSpPr>
            <p:nvPr/>
          </p:nvSpPr>
          <p:spPr bwMode="auto">
            <a:xfrm>
              <a:off x="1923" y="1515"/>
              <a:ext cx="564" cy="42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6424" name="Oval 35"/>
            <p:cNvSpPr>
              <a:spLocks noChangeArrowheads="1"/>
            </p:cNvSpPr>
            <p:nvPr/>
          </p:nvSpPr>
          <p:spPr bwMode="auto">
            <a:xfrm>
              <a:off x="1983" y="1479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6425" name="Oval 36"/>
            <p:cNvSpPr>
              <a:spLocks noChangeArrowheads="1"/>
            </p:cNvSpPr>
            <p:nvPr/>
          </p:nvSpPr>
          <p:spPr bwMode="auto">
            <a:xfrm>
              <a:off x="2151" y="1479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6426" name="Freeform 37"/>
            <p:cNvSpPr>
              <a:spLocks/>
            </p:cNvSpPr>
            <p:nvPr/>
          </p:nvSpPr>
          <p:spPr bwMode="auto">
            <a:xfrm>
              <a:off x="2529" y="1203"/>
              <a:ext cx="444" cy="348"/>
            </a:xfrm>
            <a:custGeom>
              <a:avLst/>
              <a:gdLst>
                <a:gd name="T0" fmla="*/ 204 w 74"/>
                <a:gd name="T1" fmla="*/ 348 h 58"/>
                <a:gd name="T2" fmla="*/ 444 w 74"/>
                <a:gd name="T3" fmla="*/ 300 h 58"/>
                <a:gd name="T4" fmla="*/ 432 w 74"/>
                <a:gd name="T5" fmla="*/ 198 h 58"/>
                <a:gd name="T6" fmla="*/ 294 w 74"/>
                <a:gd name="T7" fmla="*/ 180 h 58"/>
                <a:gd name="T8" fmla="*/ 276 w 74"/>
                <a:gd name="T9" fmla="*/ 24 h 58"/>
                <a:gd name="T10" fmla="*/ 282 w 74"/>
                <a:gd name="T11" fmla="*/ 0 h 58"/>
                <a:gd name="T12" fmla="*/ 120 w 74"/>
                <a:gd name="T13" fmla="*/ 0 h 58"/>
                <a:gd name="T14" fmla="*/ 66 w 74"/>
                <a:gd name="T15" fmla="*/ 180 h 58"/>
                <a:gd name="T16" fmla="*/ 0 w 74"/>
                <a:gd name="T17" fmla="*/ 216 h 58"/>
                <a:gd name="T18" fmla="*/ 0 w 74"/>
                <a:gd name="T19" fmla="*/ 348 h 58"/>
                <a:gd name="T20" fmla="*/ 102 w 74"/>
                <a:gd name="T21" fmla="*/ 348 h 58"/>
                <a:gd name="T22" fmla="*/ 204 w 74"/>
                <a:gd name="T23" fmla="*/ 348 h 5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4"/>
                <a:gd name="T37" fmla="*/ 0 h 58"/>
                <a:gd name="T38" fmla="*/ 74 w 74"/>
                <a:gd name="T39" fmla="*/ 58 h 5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4" h="58">
                  <a:moveTo>
                    <a:pt x="34" y="58"/>
                  </a:moveTo>
                  <a:lnTo>
                    <a:pt x="74" y="50"/>
                  </a:lnTo>
                  <a:lnTo>
                    <a:pt x="72" y="33"/>
                  </a:lnTo>
                  <a:lnTo>
                    <a:pt x="49" y="30"/>
                  </a:lnTo>
                  <a:lnTo>
                    <a:pt x="46" y="4"/>
                  </a:lnTo>
                  <a:lnTo>
                    <a:pt x="47" y="0"/>
                  </a:lnTo>
                  <a:cubicBezTo>
                    <a:pt x="38" y="0"/>
                    <a:pt x="29" y="0"/>
                    <a:pt x="20" y="0"/>
                  </a:cubicBezTo>
                  <a:cubicBezTo>
                    <a:pt x="13" y="7"/>
                    <a:pt x="9" y="19"/>
                    <a:pt x="11" y="30"/>
                  </a:cubicBezTo>
                  <a:cubicBezTo>
                    <a:pt x="6" y="31"/>
                    <a:pt x="3" y="33"/>
                    <a:pt x="0" y="36"/>
                  </a:cubicBezTo>
                  <a:lnTo>
                    <a:pt x="0" y="58"/>
                  </a:lnTo>
                  <a:lnTo>
                    <a:pt x="17" y="58"/>
                  </a:lnTo>
                  <a:lnTo>
                    <a:pt x="34" y="58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6427" name="Line 38"/>
            <p:cNvSpPr>
              <a:spLocks noChangeShapeType="1"/>
            </p:cNvSpPr>
            <p:nvPr/>
          </p:nvSpPr>
          <p:spPr bwMode="auto">
            <a:xfrm>
              <a:off x="1935" y="1305"/>
              <a:ext cx="1" cy="20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6428" name="Line 39"/>
            <p:cNvSpPr>
              <a:spLocks noChangeShapeType="1"/>
            </p:cNvSpPr>
            <p:nvPr/>
          </p:nvSpPr>
          <p:spPr bwMode="auto">
            <a:xfrm>
              <a:off x="2337" y="1305"/>
              <a:ext cx="1" cy="20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6429" name="Freeform 40"/>
            <p:cNvSpPr>
              <a:spLocks/>
            </p:cNvSpPr>
            <p:nvPr/>
          </p:nvSpPr>
          <p:spPr bwMode="auto">
            <a:xfrm>
              <a:off x="1923" y="1047"/>
              <a:ext cx="558" cy="408"/>
            </a:xfrm>
            <a:custGeom>
              <a:avLst/>
              <a:gdLst>
                <a:gd name="T0" fmla="*/ 558 w 93"/>
                <a:gd name="T1" fmla="*/ 408 h 68"/>
                <a:gd name="T2" fmla="*/ 558 w 93"/>
                <a:gd name="T3" fmla="*/ 138 h 68"/>
                <a:gd name="T4" fmla="*/ 222 w 93"/>
                <a:gd name="T5" fmla="*/ 0 h 68"/>
                <a:gd name="T6" fmla="*/ 0 w 93"/>
                <a:gd name="T7" fmla="*/ 150 h 68"/>
                <a:gd name="T8" fmla="*/ 18 w 93"/>
                <a:gd name="T9" fmla="*/ 174 h 68"/>
                <a:gd name="T10" fmla="*/ 228 w 93"/>
                <a:gd name="T11" fmla="*/ 36 h 68"/>
                <a:gd name="T12" fmla="*/ 528 w 93"/>
                <a:gd name="T13" fmla="*/ 174 h 68"/>
                <a:gd name="T14" fmla="*/ 528 w 93"/>
                <a:gd name="T15" fmla="*/ 408 h 68"/>
                <a:gd name="T16" fmla="*/ 558 w 93"/>
                <a:gd name="T17" fmla="*/ 408 h 6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93"/>
                <a:gd name="T28" fmla="*/ 0 h 68"/>
                <a:gd name="T29" fmla="*/ 93 w 93"/>
                <a:gd name="T30" fmla="*/ 68 h 6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93" h="68">
                  <a:moveTo>
                    <a:pt x="93" y="68"/>
                  </a:moveTo>
                  <a:lnTo>
                    <a:pt x="93" y="23"/>
                  </a:lnTo>
                  <a:lnTo>
                    <a:pt x="37" y="0"/>
                  </a:lnTo>
                  <a:lnTo>
                    <a:pt x="0" y="25"/>
                  </a:lnTo>
                  <a:lnTo>
                    <a:pt x="3" y="29"/>
                  </a:lnTo>
                  <a:lnTo>
                    <a:pt x="38" y="6"/>
                  </a:lnTo>
                  <a:lnTo>
                    <a:pt x="88" y="29"/>
                  </a:lnTo>
                  <a:lnTo>
                    <a:pt x="88" y="68"/>
                  </a:lnTo>
                  <a:lnTo>
                    <a:pt x="93" y="68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6430" name="Freeform 41"/>
            <p:cNvSpPr>
              <a:spLocks/>
            </p:cNvSpPr>
            <p:nvPr/>
          </p:nvSpPr>
          <p:spPr bwMode="auto">
            <a:xfrm>
              <a:off x="2409" y="1419"/>
              <a:ext cx="90" cy="90"/>
            </a:xfrm>
            <a:custGeom>
              <a:avLst/>
              <a:gdLst>
                <a:gd name="T0" fmla="*/ 30 w 15"/>
                <a:gd name="T1" fmla="*/ 0 h 15"/>
                <a:gd name="T2" fmla="*/ 0 w 15"/>
                <a:gd name="T3" fmla="*/ 90 h 15"/>
                <a:gd name="T4" fmla="*/ 0 w 15"/>
                <a:gd name="T5" fmla="*/ 90 h 15"/>
                <a:gd name="T6" fmla="*/ 78 w 15"/>
                <a:gd name="T7" fmla="*/ 90 h 15"/>
                <a:gd name="T8" fmla="*/ 90 w 15"/>
                <a:gd name="T9" fmla="*/ 0 h 15"/>
                <a:gd name="T10" fmla="*/ 30 w 15"/>
                <a:gd name="T11" fmla="*/ 0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"/>
                <a:gd name="T19" fmla="*/ 0 h 15"/>
                <a:gd name="T20" fmla="*/ 15 w 15"/>
                <a:gd name="T21" fmla="*/ 15 h 1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" h="15">
                  <a:moveTo>
                    <a:pt x="5" y="0"/>
                  </a:moveTo>
                  <a:lnTo>
                    <a:pt x="0" y="15"/>
                  </a:lnTo>
                  <a:lnTo>
                    <a:pt x="13" y="15"/>
                  </a:lnTo>
                  <a:lnTo>
                    <a:pt x="1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6431" name="Oval 42"/>
            <p:cNvSpPr>
              <a:spLocks noChangeArrowheads="1"/>
            </p:cNvSpPr>
            <p:nvPr/>
          </p:nvSpPr>
          <p:spPr bwMode="auto">
            <a:xfrm>
              <a:off x="2553" y="1479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6432" name="Oval 43"/>
            <p:cNvSpPr>
              <a:spLocks noChangeArrowheads="1"/>
            </p:cNvSpPr>
            <p:nvPr/>
          </p:nvSpPr>
          <p:spPr bwMode="auto">
            <a:xfrm>
              <a:off x="2727" y="1479"/>
              <a:ext cx="132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6433" name="Freeform 44"/>
            <p:cNvSpPr>
              <a:spLocks/>
            </p:cNvSpPr>
            <p:nvPr/>
          </p:nvSpPr>
          <p:spPr bwMode="auto">
            <a:xfrm>
              <a:off x="1827" y="1191"/>
              <a:ext cx="162" cy="138"/>
            </a:xfrm>
            <a:custGeom>
              <a:avLst/>
              <a:gdLst>
                <a:gd name="T0" fmla="*/ 36 w 27"/>
                <a:gd name="T1" fmla="*/ 138 h 23"/>
                <a:gd name="T2" fmla="*/ 132 w 27"/>
                <a:gd name="T3" fmla="*/ 138 h 23"/>
                <a:gd name="T4" fmla="*/ 0 60000 65536"/>
                <a:gd name="T5" fmla="*/ 0 60000 65536"/>
                <a:gd name="T6" fmla="*/ 0 w 27"/>
                <a:gd name="T7" fmla="*/ 0 h 23"/>
                <a:gd name="T8" fmla="*/ 27 w 27"/>
                <a:gd name="T9" fmla="*/ 23 h 2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7" h="23">
                  <a:moveTo>
                    <a:pt x="6" y="23"/>
                  </a:moveTo>
                  <a:cubicBezTo>
                    <a:pt x="0" y="0"/>
                    <a:pt x="27" y="1"/>
                    <a:pt x="22" y="23"/>
                  </a:cubicBezTo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6434" name="Freeform 45"/>
            <p:cNvSpPr>
              <a:spLocks/>
            </p:cNvSpPr>
            <p:nvPr/>
          </p:nvSpPr>
          <p:spPr bwMode="auto">
            <a:xfrm>
              <a:off x="2613" y="1233"/>
              <a:ext cx="180" cy="144"/>
            </a:xfrm>
            <a:custGeom>
              <a:avLst/>
              <a:gdLst>
                <a:gd name="T0" fmla="*/ 162 w 30"/>
                <a:gd name="T1" fmla="*/ 0 h 24"/>
                <a:gd name="T2" fmla="*/ 180 w 30"/>
                <a:gd name="T3" fmla="*/ 144 h 24"/>
                <a:gd name="T4" fmla="*/ 12 w 30"/>
                <a:gd name="T5" fmla="*/ 144 h 24"/>
                <a:gd name="T6" fmla="*/ 42 w 30"/>
                <a:gd name="T7" fmla="*/ 0 h 24"/>
                <a:gd name="T8" fmla="*/ 162 w 30"/>
                <a:gd name="T9" fmla="*/ 0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"/>
                <a:gd name="T16" fmla="*/ 0 h 24"/>
                <a:gd name="T17" fmla="*/ 30 w 30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" h="24">
                  <a:moveTo>
                    <a:pt x="27" y="0"/>
                  </a:moveTo>
                  <a:lnTo>
                    <a:pt x="30" y="24"/>
                  </a:lnTo>
                  <a:lnTo>
                    <a:pt x="2" y="24"/>
                  </a:lnTo>
                  <a:cubicBezTo>
                    <a:pt x="0" y="16"/>
                    <a:pt x="2" y="7"/>
                    <a:pt x="7" y="0"/>
                  </a:cubicBezTo>
                  <a:lnTo>
                    <a:pt x="27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6435" name="Freeform 46"/>
            <p:cNvSpPr>
              <a:spLocks/>
            </p:cNvSpPr>
            <p:nvPr/>
          </p:nvSpPr>
          <p:spPr bwMode="auto">
            <a:xfrm>
              <a:off x="1911" y="1209"/>
              <a:ext cx="24" cy="24"/>
            </a:xfrm>
            <a:custGeom>
              <a:avLst/>
              <a:gdLst>
                <a:gd name="T0" fmla="*/ 18 w 4"/>
                <a:gd name="T1" fmla="*/ 0 h 4"/>
                <a:gd name="T2" fmla="*/ 18 w 4"/>
                <a:gd name="T3" fmla="*/ 0 h 4"/>
                <a:gd name="T4" fmla="*/ 18 w 4"/>
                <a:gd name="T5" fmla="*/ 12 h 4"/>
                <a:gd name="T6" fmla="*/ 18 w 4"/>
                <a:gd name="T7" fmla="*/ 18 h 4"/>
                <a:gd name="T8" fmla="*/ 6 w 4"/>
                <a:gd name="T9" fmla="*/ 18 h 4"/>
                <a:gd name="T10" fmla="*/ 6 w 4"/>
                <a:gd name="T11" fmla="*/ 18 h 4"/>
                <a:gd name="T12" fmla="*/ 6 w 4"/>
                <a:gd name="T13" fmla="*/ 6 h 4"/>
                <a:gd name="T14" fmla="*/ 6 w 4"/>
                <a:gd name="T15" fmla="*/ 0 h 4"/>
                <a:gd name="T16" fmla="*/ 18 w 4"/>
                <a:gd name="T17" fmla="*/ 0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"/>
                <a:gd name="T28" fmla="*/ 0 h 4"/>
                <a:gd name="T29" fmla="*/ 4 w 4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" h="4">
                  <a:moveTo>
                    <a:pt x="3" y="0"/>
                  </a:moveTo>
                  <a:lnTo>
                    <a:pt x="3" y="0"/>
                  </a:lnTo>
                  <a:cubicBezTo>
                    <a:pt x="4" y="1"/>
                    <a:pt x="4" y="2"/>
                    <a:pt x="3" y="2"/>
                  </a:cubicBezTo>
                  <a:lnTo>
                    <a:pt x="3" y="3"/>
                  </a:lnTo>
                  <a:cubicBezTo>
                    <a:pt x="2" y="4"/>
                    <a:pt x="1" y="4"/>
                    <a:pt x="1" y="3"/>
                  </a:cubicBezTo>
                  <a:cubicBezTo>
                    <a:pt x="0" y="3"/>
                    <a:pt x="0" y="2"/>
                    <a:pt x="1" y="1"/>
                  </a:cubicBezTo>
                  <a:lnTo>
                    <a:pt x="1" y="0"/>
                  </a:lnTo>
                  <a:cubicBezTo>
                    <a:pt x="2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sp>
        <p:nvSpPr>
          <p:cNvPr id="16410" name="Textfeld 60"/>
          <p:cNvSpPr txBox="1">
            <a:spLocks noChangeArrowheads="1"/>
          </p:cNvSpPr>
          <p:nvPr/>
        </p:nvSpPr>
        <p:spPr bwMode="auto">
          <a:xfrm>
            <a:off x="768350" y="2886075"/>
            <a:ext cx="12858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>
                <a:solidFill>
                  <a:schemeClr val="tx1"/>
                </a:solidFill>
                <a:latin typeface="Arial" charset="0"/>
              </a:rPr>
              <a:t>Außerhalb der Kranzone </a:t>
            </a:r>
          </a:p>
        </p:txBody>
      </p:sp>
      <p:sp>
        <p:nvSpPr>
          <p:cNvPr id="160" name="Ellipse 159"/>
          <p:cNvSpPr/>
          <p:nvPr/>
        </p:nvSpPr>
        <p:spPr>
          <a:xfrm>
            <a:off x="2071688" y="3582988"/>
            <a:ext cx="287337" cy="287337"/>
          </a:xfrm>
          <a:prstGeom prst="ellips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1" name="Richtungspfeil 160"/>
          <p:cNvSpPr/>
          <p:nvPr/>
        </p:nvSpPr>
        <p:spPr>
          <a:xfrm rot="5400000">
            <a:off x="1657350" y="3021013"/>
            <a:ext cx="1119187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6413" name="Group 12"/>
          <p:cNvGrpSpPr>
            <a:grpSpLocks noChangeAspect="1"/>
          </p:cNvGrpSpPr>
          <p:nvPr/>
        </p:nvGrpSpPr>
        <p:grpSpPr bwMode="auto">
          <a:xfrm>
            <a:off x="1554163" y="2928938"/>
            <a:ext cx="904875" cy="333375"/>
            <a:chOff x="3162" y="1293"/>
            <a:chExt cx="570" cy="210"/>
          </a:xfrm>
        </p:grpSpPr>
        <p:sp>
          <p:nvSpPr>
            <p:cNvPr id="16416" name="Freeform 13"/>
            <p:cNvSpPr>
              <a:spLocks/>
            </p:cNvSpPr>
            <p:nvPr/>
          </p:nvSpPr>
          <p:spPr bwMode="auto">
            <a:xfrm>
              <a:off x="3444" y="1377"/>
              <a:ext cx="174" cy="126"/>
            </a:xfrm>
            <a:custGeom>
              <a:avLst/>
              <a:gdLst>
                <a:gd name="T0" fmla="*/ 0 w 29"/>
                <a:gd name="T1" fmla="*/ 126 h 21"/>
                <a:gd name="T2" fmla="*/ 162 w 29"/>
                <a:gd name="T3" fmla="*/ 126 h 21"/>
                <a:gd name="T4" fmla="*/ 174 w 29"/>
                <a:gd name="T5" fmla="*/ 42 h 21"/>
                <a:gd name="T6" fmla="*/ 150 w 29"/>
                <a:gd name="T7" fmla="*/ 0 h 21"/>
                <a:gd name="T8" fmla="*/ 12 w 29"/>
                <a:gd name="T9" fmla="*/ 12 h 21"/>
                <a:gd name="T10" fmla="*/ 0 w 29"/>
                <a:gd name="T11" fmla="*/ 126 h 2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9"/>
                <a:gd name="T19" fmla="*/ 0 h 21"/>
                <a:gd name="T20" fmla="*/ 29 w 29"/>
                <a:gd name="T21" fmla="*/ 21 h 2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9" h="21">
                  <a:moveTo>
                    <a:pt x="0" y="21"/>
                  </a:moveTo>
                  <a:lnTo>
                    <a:pt x="27" y="21"/>
                  </a:lnTo>
                  <a:lnTo>
                    <a:pt x="29" y="7"/>
                  </a:lnTo>
                  <a:lnTo>
                    <a:pt x="25" y="0"/>
                  </a:lnTo>
                  <a:cubicBezTo>
                    <a:pt x="16" y="0"/>
                    <a:pt x="9" y="0"/>
                    <a:pt x="2" y="2"/>
                  </a:cubicBezTo>
                  <a:cubicBezTo>
                    <a:pt x="0" y="8"/>
                    <a:pt x="0" y="14"/>
                    <a:pt x="0" y="21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6417" name="Freeform 14"/>
            <p:cNvSpPr>
              <a:spLocks/>
            </p:cNvSpPr>
            <p:nvPr/>
          </p:nvSpPr>
          <p:spPr bwMode="auto">
            <a:xfrm>
              <a:off x="3606" y="1425"/>
              <a:ext cx="126" cy="78"/>
            </a:xfrm>
            <a:custGeom>
              <a:avLst/>
              <a:gdLst>
                <a:gd name="T0" fmla="*/ 0 w 21"/>
                <a:gd name="T1" fmla="*/ 78 h 13"/>
                <a:gd name="T2" fmla="*/ 108 w 21"/>
                <a:gd name="T3" fmla="*/ 72 h 13"/>
                <a:gd name="T4" fmla="*/ 12 w 21"/>
                <a:gd name="T5" fmla="*/ 0 h 13"/>
                <a:gd name="T6" fmla="*/ 0 w 21"/>
                <a:gd name="T7" fmla="*/ 78 h 1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"/>
                <a:gd name="T13" fmla="*/ 0 h 13"/>
                <a:gd name="T14" fmla="*/ 21 w 21"/>
                <a:gd name="T15" fmla="*/ 13 h 1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" h="13">
                  <a:moveTo>
                    <a:pt x="0" y="13"/>
                  </a:moveTo>
                  <a:lnTo>
                    <a:pt x="18" y="12"/>
                  </a:lnTo>
                  <a:cubicBezTo>
                    <a:pt x="21" y="5"/>
                    <a:pt x="13" y="3"/>
                    <a:pt x="2" y="0"/>
                  </a:cubicBezTo>
                  <a:lnTo>
                    <a:pt x="0" y="13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6418" name="Freeform 15"/>
            <p:cNvSpPr>
              <a:spLocks/>
            </p:cNvSpPr>
            <p:nvPr/>
          </p:nvSpPr>
          <p:spPr bwMode="auto">
            <a:xfrm>
              <a:off x="3480" y="1293"/>
              <a:ext cx="54" cy="186"/>
            </a:xfrm>
            <a:custGeom>
              <a:avLst/>
              <a:gdLst>
                <a:gd name="T0" fmla="*/ 54 w 9"/>
                <a:gd name="T1" fmla="*/ 84 h 31"/>
                <a:gd name="T2" fmla="*/ 0 w 9"/>
                <a:gd name="T3" fmla="*/ 186 h 31"/>
                <a:gd name="T4" fmla="*/ 0 60000 65536"/>
                <a:gd name="T5" fmla="*/ 0 60000 65536"/>
                <a:gd name="T6" fmla="*/ 0 w 9"/>
                <a:gd name="T7" fmla="*/ 0 h 31"/>
                <a:gd name="T8" fmla="*/ 9 w 9"/>
                <a:gd name="T9" fmla="*/ 31 h 3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9" h="31">
                  <a:moveTo>
                    <a:pt x="9" y="14"/>
                  </a:moveTo>
                  <a:cubicBezTo>
                    <a:pt x="4" y="5"/>
                    <a:pt x="2" y="0"/>
                    <a:pt x="0" y="31"/>
                  </a:cubicBezTo>
                </a:path>
              </a:pathLst>
            </a:custGeom>
            <a:noFill/>
            <a:ln w="19050" cap="rnd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6419" name="Freeform 16"/>
            <p:cNvSpPr>
              <a:spLocks/>
            </p:cNvSpPr>
            <p:nvPr/>
          </p:nvSpPr>
          <p:spPr bwMode="auto">
            <a:xfrm>
              <a:off x="3444" y="1317"/>
              <a:ext cx="30" cy="66"/>
            </a:xfrm>
            <a:custGeom>
              <a:avLst/>
              <a:gdLst>
                <a:gd name="T0" fmla="*/ 30 w 5"/>
                <a:gd name="T1" fmla="*/ 66 h 11"/>
                <a:gd name="T2" fmla="*/ 0 w 5"/>
                <a:gd name="T3" fmla="*/ 0 h 11"/>
                <a:gd name="T4" fmla="*/ 0 60000 65536"/>
                <a:gd name="T5" fmla="*/ 0 60000 65536"/>
                <a:gd name="T6" fmla="*/ 0 w 5"/>
                <a:gd name="T7" fmla="*/ 0 h 11"/>
                <a:gd name="T8" fmla="*/ 5 w 5"/>
                <a:gd name="T9" fmla="*/ 11 h 1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" h="11">
                  <a:moveTo>
                    <a:pt x="5" y="11"/>
                  </a:moveTo>
                  <a:cubicBezTo>
                    <a:pt x="0" y="6"/>
                    <a:pt x="0" y="3"/>
                    <a:pt x="0" y="0"/>
                  </a:cubicBezTo>
                </a:path>
              </a:pathLst>
            </a:custGeom>
            <a:noFill/>
            <a:ln w="19050" cap="rnd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6420" name="Freeform 17"/>
            <p:cNvSpPr>
              <a:spLocks/>
            </p:cNvSpPr>
            <p:nvPr/>
          </p:nvSpPr>
          <p:spPr bwMode="auto">
            <a:xfrm>
              <a:off x="3162" y="1407"/>
              <a:ext cx="288" cy="84"/>
            </a:xfrm>
            <a:custGeom>
              <a:avLst/>
              <a:gdLst>
                <a:gd name="T0" fmla="*/ 282 w 48"/>
                <a:gd name="T1" fmla="*/ 84 h 14"/>
                <a:gd name="T2" fmla="*/ 0 w 48"/>
                <a:gd name="T3" fmla="*/ 42 h 14"/>
                <a:gd name="T4" fmla="*/ 288 w 48"/>
                <a:gd name="T5" fmla="*/ 18 h 14"/>
                <a:gd name="T6" fmla="*/ 282 w 48"/>
                <a:gd name="T7" fmla="*/ 84 h 1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8"/>
                <a:gd name="T13" fmla="*/ 0 h 14"/>
                <a:gd name="T14" fmla="*/ 48 w 48"/>
                <a:gd name="T15" fmla="*/ 14 h 1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8" h="14">
                  <a:moveTo>
                    <a:pt x="47" y="14"/>
                  </a:moveTo>
                  <a:cubicBezTo>
                    <a:pt x="15" y="14"/>
                    <a:pt x="0" y="14"/>
                    <a:pt x="0" y="7"/>
                  </a:cubicBezTo>
                  <a:cubicBezTo>
                    <a:pt x="0" y="0"/>
                    <a:pt x="16" y="2"/>
                    <a:pt x="48" y="3"/>
                  </a:cubicBezTo>
                  <a:lnTo>
                    <a:pt x="47" y="14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sp>
        <p:nvSpPr>
          <p:cNvPr id="16414" name="Textfeld 161"/>
          <p:cNvSpPr txBox="1">
            <a:spLocks noChangeArrowheads="1"/>
          </p:cNvSpPr>
          <p:nvPr/>
        </p:nvSpPr>
        <p:spPr bwMode="auto">
          <a:xfrm>
            <a:off x="3581400" y="6256338"/>
            <a:ext cx="15462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1200" b="0" dirty="0">
                <a:solidFill>
                  <a:schemeClr val="tx1"/>
                </a:solidFill>
                <a:latin typeface="Arial" charset="0"/>
              </a:rPr>
              <a:t>Gasse (</a:t>
            </a:r>
            <a:r>
              <a:rPr lang="de-DE" sz="1200" dirty="0">
                <a:solidFill>
                  <a:schemeClr val="tx1"/>
                </a:solidFill>
                <a:latin typeface="Arial" charset="0"/>
              </a:rPr>
              <a:t>40 m</a:t>
            </a:r>
            <a:r>
              <a:rPr lang="de-DE" sz="1200" b="0" dirty="0">
                <a:solidFill>
                  <a:schemeClr val="tx1"/>
                </a:solidFill>
                <a:latin typeface="Arial" charset="0"/>
              </a:rPr>
              <a:t>)</a:t>
            </a:r>
          </a:p>
        </p:txBody>
      </p:sp>
      <p:grpSp>
        <p:nvGrpSpPr>
          <p:cNvPr id="7" name="Gruppieren 50"/>
          <p:cNvGrpSpPr/>
          <p:nvPr/>
        </p:nvGrpSpPr>
        <p:grpSpPr>
          <a:xfrm>
            <a:off x="2183912" y="2381243"/>
            <a:ext cx="384000" cy="384000"/>
            <a:chOff x="3705219" y="2562219"/>
            <a:chExt cx="288000" cy="288000"/>
          </a:xfr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8900000" scaled="1"/>
            <a:tileRect/>
          </a:gradFill>
        </p:grpSpPr>
        <p:sp>
          <p:nvSpPr>
            <p:cNvPr id="70" name="Ellipse 69"/>
            <p:cNvSpPr/>
            <p:nvPr/>
          </p:nvSpPr>
          <p:spPr bwMode="auto">
            <a:xfrm>
              <a:off x="3705219" y="2562219"/>
              <a:ext cx="288000" cy="288000"/>
            </a:xfrm>
            <a:prstGeom prst="ellipse">
              <a:avLst/>
            </a:prstGeom>
            <a:grpFill/>
            <a:ln w="19050" cap="flat" cmpd="sng" algn="ctr">
              <a:solidFill>
                <a:srgbClr val="395D6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1" name="Ellipse 70"/>
            <p:cNvSpPr/>
            <p:nvPr/>
          </p:nvSpPr>
          <p:spPr bwMode="auto">
            <a:xfrm>
              <a:off x="3740144" y="2597144"/>
              <a:ext cx="216000" cy="216000"/>
            </a:xfrm>
            <a:prstGeom prst="ellipse">
              <a:avLst/>
            </a:prstGeom>
            <a:grpFill/>
            <a:ln w="19050" cap="flat" cmpd="sng" algn="ctr">
              <a:solidFill>
                <a:srgbClr val="395D6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8" name="Titel 11"/>
          <p:cNvSpPr txBox="1">
            <a:spLocks/>
          </p:cNvSpPr>
          <p:nvPr/>
        </p:nvSpPr>
        <p:spPr bwMode="auto">
          <a:xfrm>
            <a:off x="388276" y="404664"/>
            <a:ext cx="358523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  <a:ea typeface="+mj-ea"/>
                <a:cs typeface="Arial" charset="0"/>
              </a:rPr>
              <a:t>Verfahrensbeispiel</a:t>
            </a:r>
            <a:endParaRPr kumimoji="0" lang="de-DE" sz="2800" b="1" i="0" u="none" strike="noStrike" kern="0" cap="none" spc="0" normalizeH="0" baseline="0" noProof="0" dirty="0">
              <a:ln>
                <a:noFill/>
              </a:ln>
              <a:uLnTx/>
              <a:uFillTx/>
              <a:latin typeface="Arial" charset="0"/>
              <a:ea typeface="+mj-ea"/>
              <a:cs typeface="Arial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8" name="Tabelle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1755478"/>
              </p:ext>
            </p:extLst>
          </p:nvPr>
        </p:nvGraphicFramePr>
        <p:xfrm>
          <a:off x="2041512" y="1630320"/>
          <a:ext cx="5916639" cy="45268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722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22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22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31716"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1716"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31716"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31716"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6" name="Ellipse 55"/>
          <p:cNvSpPr/>
          <p:nvPr/>
        </p:nvSpPr>
        <p:spPr>
          <a:xfrm>
            <a:off x="7816861" y="6007365"/>
            <a:ext cx="287338" cy="287337"/>
          </a:xfrm>
          <a:prstGeom prst="ellips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6"/>
          <p:cNvGrpSpPr>
            <a:grpSpLocks noChangeAspect="1"/>
          </p:cNvGrpSpPr>
          <p:nvPr/>
        </p:nvGrpSpPr>
        <p:grpSpPr bwMode="auto">
          <a:xfrm>
            <a:off x="2413038" y="1292171"/>
            <a:ext cx="785686" cy="577895"/>
            <a:chOff x="2553" y="1275"/>
            <a:chExt cx="1244" cy="915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62" name="Freeform 7"/>
            <p:cNvSpPr>
              <a:spLocks/>
            </p:cNvSpPr>
            <p:nvPr/>
          </p:nvSpPr>
          <p:spPr bwMode="auto">
            <a:xfrm>
              <a:off x="3101" y="1320"/>
              <a:ext cx="696" cy="870"/>
            </a:xfrm>
            <a:custGeom>
              <a:avLst/>
              <a:gdLst/>
              <a:ahLst/>
              <a:cxnLst>
                <a:cxn ang="0">
                  <a:pos x="70" y="145"/>
                </a:cxn>
                <a:cxn ang="0">
                  <a:pos x="70" y="115"/>
                </a:cxn>
                <a:cxn ang="0">
                  <a:pos x="116" y="115"/>
                </a:cxn>
                <a:cxn ang="0">
                  <a:pos x="57" y="0"/>
                </a:cxn>
                <a:cxn ang="0">
                  <a:pos x="0" y="113"/>
                </a:cxn>
                <a:cxn ang="0">
                  <a:pos x="43" y="113"/>
                </a:cxn>
                <a:cxn ang="0">
                  <a:pos x="43" y="145"/>
                </a:cxn>
                <a:cxn ang="0">
                  <a:pos x="70" y="145"/>
                </a:cxn>
              </a:cxnLst>
              <a:rect l="0" t="0" r="r" b="b"/>
              <a:pathLst>
                <a:path w="116" h="145">
                  <a:moveTo>
                    <a:pt x="70" y="145"/>
                  </a:moveTo>
                  <a:lnTo>
                    <a:pt x="70" y="115"/>
                  </a:lnTo>
                  <a:lnTo>
                    <a:pt x="116" y="115"/>
                  </a:lnTo>
                  <a:lnTo>
                    <a:pt x="57" y="0"/>
                  </a:lnTo>
                  <a:lnTo>
                    <a:pt x="0" y="113"/>
                  </a:lnTo>
                  <a:lnTo>
                    <a:pt x="43" y="113"/>
                  </a:lnTo>
                  <a:lnTo>
                    <a:pt x="43" y="145"/>
                  </a:lnTo>
                  <a:lnTo>
                    <a:pt x="70" y="14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395D61">
                    <a:shade val="30000"/>
                    <a:satMod val="115000"/>
                  </a:srgbClr>
                </a:gs>
                <a:gs pos="50000">
                  <a:srgbClr val="395D61">
                    <a:shade val="67500"/>
                    <a:satMod val="115000"/>
                  </a:srgbClr>
                </a:gs>
                <a:gs pos="100000">
                  <a:srgbClr val="395D61">
                    <a:shade val="100000"/>
                    <a:satMod val="115000"/>
                  </a:srgbClr>
                </a:gs>
              </a:gsLst>
              <a:lin ang="18900000" scaled="1"/>
              <a:tileRect/>
            </a:gradFill>
            <a:ln w="19050" cap="flat">
              <a:noFill/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" name="Freeform 8"/>
            <p:cNvSpPr>
              <a:spLocks/>
            </p:cNvSpPr>
            <p:nvPr/>
          </p:nvSpPr>
          <p:spPr bwMode="auto">
            <a:xfrm>
              <a:off x="2553" y="1275"/>
              <a:ext cx="900" cy="912"/>
            </a:xfrm>
            <a:custGeom>
              <a:avLst/>
              <a:gdLst/>
              <a:ahLst/>
              <a:cxnLst>
                <a:cxn ang="0">
                  <a:pos x="61" y="152"/>
                </a:cxn>
                <a:cxn ang="0">
                  <a:pos x="88" y="152"/>
                </a:cxn>
                <a:cxn ang="0">
                  <a:pos x="88" y="117"/>
                </a:cxn>
                <a:cxn ang="0">
                  <a:pos x="123" y="78"/>
                </a:cxn>
                <a:cxn ang="0">
                  <a:pos x="105" y="39"/>
                </a:cxn>
                <a:cxn ang="0">
                  <a:pos x="47" y="39"/>
                </a:cxn>
                <a:cxn ang="0">
                  <a:pos x="33" y="79"/>
                </a:cxn>
                <a:cxn ang="0">
                  <a:pos x="61" y="117"/>
                </a:cxn>
                <a:cxn ang="0">
                  <a:pos x="61" y="152"/>
                </a:cxn>
              </a:cxnLst>
              <a:rect l="0" t="0" r="r" b="b"/>
              <a:pathLst>
                <a:path w="150" h="152">
                  <a:moveTo>
                    <a:pt x="61" y="152"/>
                  </a:moveTo>
                  <a:lnTo>
                    <a:pt x="88" y="152"/>
                  </a:lnTo>
                  <a:lnTo>
                    <a:pt x="88" y="117"/>
                  </a:lnTo>
                  <a:cubicBezTo>
                    <a:pt x="123" y="142"/>
                    <a:pt x="150" y="92"/>
                    <a:pt x="123" y="78"/>
                  </a:cubicBezTo>
                  <a:cubicBezTo>
                    <a:pt x="131" y="63"/>
                    <a:pt x="120" y="39"/>
                    <a:pt x="105" y="39"/>
                  </a:cubicBezTo>
                  <a:cubicBezTo>
                    <a:pt x="100" y="5"/>
                    <a:pt x="60" y="0"/>
                    <a:pt x="47" y="39"/>
                  </a:cubicBezTo>
                  <a:cubicBezTo>
                    <a:pt x="32" y="41"/>
                    <a:pt x="20" y="70"/>
                    <a:pt x="33" y="79"/>
                  </a:cubicBezTo>
                  <a:cubicBezTo>
                    <a:pt x="0" y="95"/>
                    <a:pt x="28" y="140"/>
                    <a:pt x="61" y="117"/>
                  </a:cubicBezTo>
                  <a:lnTo>
                    <a:pt x="61" y="152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CBB8">
                    <a:shade val="30000"/>
                    <a:satMod val="115000"/>
                  </a:srgbClr>
                </a:gs>
                <a:gs pos="50000">
                  <a:srgbClr val="ADCBB8">
                    <a:shade val="67500"/>
                    <a:satMod val="115000"/>
                  </a:srgbClr>
                </a:gs>
                <a:gs pos="100000">
                  <a:srgbClr val="ADCBB8">
                    <a:shade val="100000"/>
                    <a:satMod val="115000"/>
                  </a:srgbClr>
                </a:gs>
              </a:gsLst>
              <a:lin ang="18900000" scaled="1"/>
              <a:tileRect/>
            </a:gradFill>
            <a:ln w="19050" cap="flat">
              <a:solidFill>
                <a:srgbClr val="395D6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8" name="Richtungspfeil 117"/>
          <p:cNvSpPr/>
          <p:nvPr/>
        </p:nvSpPr>
        <p:spPr>
          <a:xfrm>
            <a:off x="5994424" y="6012716"/>
            <a:ext cx="1971675" cy="287338"/>
          </a:xfrm>
          <a:prstGeom prst="homePlate">
            <a:avLst/>
          </a:prstGeom>
          <a:gradFill flip="none" rotWithShape="1">
            <a:gsLst>
              <a:gs pos="0">
                <a:srgbClr val="3A5760">
                  <a:shade val="30000"/>
                  <a:satMod val="115000"/>
                </a:srgbClr>
              </a:gs>
              <a:gs pos="50000">
                <a:srgbClr val="3A5760">
                  <a:shade val="67500"/>
                  <a:satMod val="115000"/>
                </a:srgbClr>
              </a:gs>
              <a:gs pos="100000">
                <a:srgbClr val="3A576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2" name="Ellipse 121"/>
          <p:cNvSpPr/>
          <p:nvPr/>
        </p:nvSpPr>
        <p:spPr>
          <a:xfrm>
            <a:off x="5848361" y="6013715"/>
            <a:ext cx="288925" cy="287337"/>
          </a:xfrm>
          <a:prstGeom prst="ellips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1" name="Ellipse 120"/>
          <p:cNvSpPr/>
          <p:nvPr/>
        </p:nvSpPr>
        <p:spPr>
          <a:xfrm>
            <a:off x="7815274" y="4881827"/>
            <a:ext cx="288925" cy="288925"/>
          </a:xfrm>
          <a:prstGeom prst="ellipse">
            <a:avLst/>
          </a:prstGeom>
          <a:gradFill flip="none" rotWithShape="1">
            <a:gsLst>
              <a:gs pos="0">
                <a:srgbClr val="3A5760">
                  <a:shade val="30000"/>
                  <a:satMod val="115000"/>
                </a:srgbClr>
              </a:gs>
              <a:gs pos="50000">
                <a:srgbClr val="3A5760">
                  <a:shade val="67500"/>
                  <a:satMod val="115000"/>
                </a:srgbClr>
              </a:gs>
              <a:gs pos="100000">
                <a:srgbClr val="3A576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9" name="Richtungspfeil 128"/>
          <p:cNvSpPr/>
          <p:nvPr/>
        </p:nvSpPr>
        <p:spPr>
          <a:xfrm rot="5400000">
            <a:off x="5431655" y="5461058"/>
            <a:ext cx="1120775" cy="287338"/>
          </a:xfrm>
          <a:prstGeom prst="homePlate">
            <a:avLst/>
          </a:prstGeom>
          <a:gradFill flip="none" rotWithShape="1">
            <a:gsLst>
              <a:gs pos="0">
                <a:srgbClr val="3A5760">
                  <a:shade val="30000"/>
                  <a:satMod val="115000"/>
                </a:srgbClr>
              </a:gs>
              <a:gs pos="50000">
                <a:srgbClr val="3A5760">
                  <a:shade val="67500"/>
                  <a:satMod val="115000"/>
                </a:srgbClr>
              </a:gs>
              <a:gs pos="100000">
                <a:srgbClr val="3A576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1" name="Richtungspfeil 130"/>
          <p:cNvSpPr/>
          <p:nvPr/>
        </p:nvSpPr>
        <p:spPr>
          <a:xfrm>
            <a:off x="4027496" y="4869715"/>
            <a:ext cx="3941762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32" name="Richtungspfeil 131"/>
          <p:cNvSpPr/>
          <p:nvPr/>
        </p:nvSpPr>
        <p:spPr>
          <a:xfrm>
            <a:off x="5999189" y="4868122"/>
            <a:ext cx="1971675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33" name="Ellipse 132"/>
          <p:cNvSpPr/>
          <p:nvPr/>
        </p:nvSpPr>
        <p:spPr>
          <a:xfrm>
            <a:off x="5846749" y="4868820"/>
            <a:ext cx="287338" cy="287337"/>
          </a:xfrm>
          <a:prstGeom prst="ellipse">
            <a:avLst/>
          </a:prstGeom>
          <a:gradFill flip="none" rotWithShape="1">
            <a:gsLst>
              <a:gs pos="0">
                <a:srgbClr val="3A5760">
                  <a:shade val="30000"/>
                  <a:satMod val="115000"/>
                </a:srgbClr>
              </a:gs>
              <a:gs pos="50000">
                <a:srgbClr val="3A5760">
                  <a:shade val="67500"/>
                  <a:satMod val="115000"/>
                </a:srgbClr>
              </a:gs>
              <a:gs pos="100000">
                <a:srgbClr val="3A576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2" name="Richtungspfeil 141"/>
          <p:cNvSpPr/>
          <p:nvPr/>
        </p:nvSpPr>
        <p:spPr>
          <a:xfrm>
            <a:off x="4027514" y="4869715"/>
            <a:ext cx="1971675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63" name="Ellipse 162"/>
          <p:cNvSpPr/>
          <p:nvPr/>
        </p:nvSpPr>
        <p:spPr>
          <a:xfrm>
            <a:off x="3871899" y="4862470"/>
            <a:ext cx="288925" cy="287337"/>
          </a:xfrm>
          <a:prstGeom prst="ellipse">
            <a:avLst/>
          </a:prstGeom>
          <a:gradFill flip="none" rotWithShape="1">
            <a:gsLst>
              <a:gs pos="0">
                <a:srgbClr val="3A5760">
                  <a:shade val="30000"/>
                  <a:satMod val="115000"/>
                </a:srgbClr>
              </a:gs>
              <a:gs pos="50000">
                <a:srgbClr val="3A5760">
                  <a:shade val="67500"/>
                  <a:satMod val="115000"/>
                </a:srgbClr>
              </a:gs>
              <a:gs pos="100000">
                <a:srgbClr val="3A576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3" name="Richtungspfeil 172"/>
          <p:cNvSpPr/>
          <p:nvPr/>
        </p:nvSpPr>
        <p:spPr>
          <a:xfrm rot="5400000">
            <a:off x="2907521" y="3748147"/>
            <a:ext cx="2241550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92" name="Richtungspfeil 191"/>
          <p:cNvSpPr/>
          <p:nvPr/>
        </p:nvSpPr>
        <p:spPr>
          <a:xfrm>
            <a:off x="2052635" y="2626561"/>
            <a:ext cx="2119331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97" name="Richtungspfeil 196"/>
          <p:cNvSpPr/>
          <p:nvPr/>
        </p:nvSpPr>
        <p:spPr>
          <a:xfrm rot="5400000">
            <a:off x="1418506" y="2144835"/>
            <a:ext cx="1250795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uppieren 50"/>
          <p:cNvGrpSpPr/>
          <p:nvPr/>
        </p:nvGrpSpPr>
        <p:grpSpPr>
          <a:xfrm>
            <a:off x="1755802" y="1320749"/>
            <a:ext cx="576000" cy="576000"/>
            <a:chOff x="3630606" y="2490781"/>
            <a:chExt cx="432000" cy="432000"/>
          </a:xfr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8900000" scaled="1"/>
            <a:tileRect/>
          </a:gradFill>
        </p:grpSpPr>
        <p:sp>
          <p:nvSpPr>
            <p:cNvPr id="47" name="Ellipse 46"/>
            <p:cNvSpPr/>
            <p:nvPr/>
          </p:nvSpPr>
          <p:spPr bwMode="auto">
            <a:xfrm>
              <a:off x="3630606" y="2490781"/>
              <a:ext cx="432000" cy="432000"/>
            </a:xfrm>
            <a:prstGeom prst="ellipse">
              <a:avLst/>
            </a:prstGeom>
            <a:grpFill/>
            <a:ln w="19050" cap="flat" cmpd="sng" algn="ctr">
              <a:solidFill>
                <a:srgbClr val="395D6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Ellipse 47"/>
            <p:cNvSpPr/>
            <p:nvPr/>
          </p:nvSpPr>
          <p:spPr bwMode="auto">
            <a:xfrm>
              <a:off x="3665531" y="2528881"/>
              <a:ext cx="360000" cy="360000"/>
            </a:xfrm>
            <a:prstGeom prst="ellipse">
              <a:avLst/>
            </a:prstGeom>
            <a:grpFill/>
            <a:ln w="19050" cap="flat" cmpd="sng" algn="ctr">
              <a:solidFill>
                <a:srgbClr val="395D6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Ellipse 48"/>
            <p:cNvSpPr/>
            <p:nvPr/>
          </p:nvSpPr>
          <p:spPr bwMode="auto">
            <a:xfrm>
              <a:off x="3705219" y="2562219"/>
              <a:ext cx="288000" cy="288000"/>
            </a:xfrm>
            <a:prstGeom prst="ellipse">
              <a:avLst/>
            </a:prstGeom>
            <a:grpFill/>
            <a:ln w="19050" cap="flat" cmpd="sng" algn="ctr">
              <a:solidFill>
                <a:srgbClr val="395D6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Ellipse 49"/>
            <p:cNvSpPr/>
            <p:nvPr/>
          </p:nvSpPr>
          <p:spPr bwMode="auto">
            <a:xfrm>
              <a:off x="3740144" y="2597144"/>
              <a:ext cx="216000" cy="216000"/>
            </a:xfrm>
            <a:prstGeom prst="ellipse">
              <a:avLst/>
            </a:prstGeom>
            <a:grpFill/>
            <a:ln w="19050" cap="flat" cmpd="sng" algn="ctr">
              <a:solidFill>
                <a:srgbClr val="395D6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0" name="Group 9"/>
          <p:cNvGrpSpPr>
            <a:grpSpLocks noChangeAspect="1"/>
          </p:cNvGrpSpPr>
          <p:nvPr/>
        </p:nvGrpSpPr>
        <p:grpSpPr bwMode="auto">
          <a:xfrm>
            <a:off x="5138770" y="5192976"/>
            <a:ext cx="590550" cy="809625"/>
            <a:chOff x="2358" y="1092"/>
            <a:chExt cx="372" cy="510"/>
          </a:xfrm>
        </p:grpSpPr>
        <p:sp>
          <p:nvSpPr>
            <p:cNvPr id="91" name="Freeform 10"/>
            <p:cNvSpPr>
              <a:spLocks/>
            </p:cNvSpPr>
            <p:nvPr/>
          </p:nvSpPr>
          <p:spPr bwMode="auto">
            <a:xfrm>
              <a:off x="2556" y="1092"/>
              <a:ext cx="126" cy="444"/>
            </a:xfrm>
            <a:custGeom>
              <a:avLst/>
              <a:gdLst>
                <a:gd name="T0" fmla="*/ 78 w 21"/>
                <a:gd name="T1" fmla="*/ 444 h 74"/>
                <a:gd name="T2" fmla="*/ 78 w 21"/>
                <a:gd name="T3" fmla="*/ 252 h 74"/>
                <a:gd name="T4" fmla="*/ 0 w 21"/>
                <a:gd name="T5" fmla="*/ 42 h 74"/>
                <a:gd name="T6" fmla="*/ 0 w 21"/>
                <a:gd name="T7" fmla="*/ 0 h 74"/>
                <a:gd name="T8" fmla="*/ 120 w 21"/>
                <a:gd name="T9" fmla="*/ 258 h 74"/>
                <a:gd name="T10" fmla="*/ 126 w 21"/>
                <a:gd name="T11" fmla="*/ 444 h 74"/>
                <a:gd name="T12" fmla="*/ 78 w 21"/>
                <a:gd name="T13" fmla="*/ 444 h 7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"/>
                <a:gd name="T22" fmla="*/ 0 h 74"/>
                <a:gd name="T23" fmla="*/ 21 w 21"/>
                <a:gd name="T24" fmla="*/ 74 h 7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" h="74">
                  <a:moveTo>
                    <a:pt x="13" y="74"/>
                  </a:moveTo>
                  <a:cubicBezTo>
                    <a:pt x="13" y="56"/>
                    <a:pt x="13" y="60"/>
                    <a:pt x="13" y="42"/>
                  </a:cubicBezTo>
                  <a:cubicBezTo>
                    <a:pt x="12" y="18"/>
                    <a:pt x="9" y="9"/>
                    <a:pt x="0" y="7"/>
                  </a:cubicBezTo>
                  <a:lnTo>
                    <a:pt x="0" y="0"/>
                  </a:lnTo>
                  <a:cubicBezTo>
                    <a:pt x="14" y="1"/>
                    <a:pt x="20" y="18"/>
                    <a:pt x="20" y="43"/>
                  </a:cubicBezTo>
                  <a:lnTo>
                    <a:pt x="21" y="74"/>
                  </a:lnTo>
                  <a:lnTo>
                    <a:pt x="13" y="74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2" name="Freeform 11"/>
            <p:cNvSpPr>
              <a:spLocks/>
            </p:cNvSpPr>
            <p:nvPr/>
          </p:nvSpPr>
          <p:spPr bwMode="auto">
            <a:xfrm>
              <a:off x="2358" y="1416"/>
              <a:ext cx="372" cy="156"/>
            </a:xfrm>
            <a:custGeom>
              <a:avLst/>
              <a:gdLst>
                <a:gd name="T0" fmla="*/ 162 w 62"/>
                <a:gd name="T1" fmla="*/ 156 h 26"/>
                <a:gd name="T2" fmla="*/ 162 w 62"/>
                <a:gd name="T3" fmla="*/ 114 h 26"/>
                <a:gd name="T4" fmla="*/ 0 w 62"/>
                <a:gd name="T5" fmla="*/ 114 h 26"/>
                <a:gd name="T6" fmla="*/ 72 w 62"/>
                <a:gd name="T7" fmla="*/ 18 h 26"/>
                <a:gd name="T8" fmla="*/ 168 w 62"/>
                <a:gd name="T9" fmla="*/ 54 h 26"/>
                <a:gd name="T10" fmla="*/ 222 w 62"/>
                <a:gd name="T11" fmla="*/ 54 h 26"/>
                <a:gd name="T12" fmla="*/ 252 w 62"/>
                <a:gd name="T13" fmla="*/ 6 h 26"/>
                <a:gd name="T14" fmla="*/ 372 w 62"/>
                <a:gd name="T15" fmla="*/ 0 h 26"/>
                <a:gd name="T16" fmla="*/ 372 w 62"/>
                <a:gd name="T17" fmla="*/ 156 h 26"/>
                <a:gd name="T18" fmla="*/ 162 w 62"/>
                <a:gd name="T19" fmla="*/ 156 h 2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2"/>
                <a:gd name="T31" fmla="*/ 0 h 26"/>
                <a:gd name="T32" fmla="*/ 62 w 62"/>
                <a:gd name="T33" fmla="*/ 26 h 2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2" h="26">
                  <a:moveTo>
                    <a:pt x="27" y="26"/>
                  </a:moveTo>
                  <a:lnTo>
                    <a:pt x="27" y="19"/>
                  </a:lnTo>
                  <a:lnTo>
                    <a:pt x="0" y="19"/>
                  </a:lnTo>
                  <a:lnTo>
                    <a:pt x="12" y="3"/>
                  </a:lnTo>
                  <a:lnTo>
                    <a:pt x="28" y="9"/>
                  </a:lnTo>
                  <a:lnTo>
                    <a:pt x="37" y="9"/>
                  </a:lnTo>
                  <a:lnTo>
                    <a:pt x="42" y="1"/>
                  </a:lnTo>
                  <a:lnTo>
                    <a:pt x="62" y="0"/>
                  </a:lnTo>
                  <a:lnTo>
                    <a:pt x="62" y="26"/>
                  </a:lnTo>
                  <a:lnTo>
                    <a:pt x="27" y="26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" name="Oval 12"/>
            <p:cNvSpPr>
              <a:spLocks noChangeArrowheads="1"/>
            </p:cNvSpPr>
            <p:nvPr/>
          </p:nvSpPr>
          <p:spPr bwMode="auto">
            <a:xfrm>
              <a:off x="2580" y="1488"/>
              <a:ext cx="114" cy="114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grpSp>
        <p:nvGrpSpPr>
          <p:cNvPr id="98" name="Group 36"/>
          <p:cNvGrpSpPr>
            <a:grpSpLocks noChangeAspect="1"/>
          </p:cNvGrpSpPr>
          <p:nvPr/>
        </p:nvGrpSpPr>
        <p:grpSpPr bwMode="auto">
          <a:xfrm>
            <a:off x="3099682" y="2711002"/>
            <a:ext cx="1638300" cy="1028700"/>
            <a:chOff x="1677" y="957"/>
            <a:chExt cx="1032" cy="648"/>
          </a:xfrm>
        </p:grpSpPr>
        <p:sp>
          <p:nvSpPr>
            <p:cNvPr id="99" name="Freeform 37"/>
            <p:cNvSpPr>
              <a:spLocks/>
            </p:cNvSpPr>
            <p:nvPr/>
          </p:nvSpPr>
          <p:spPr bwMode="auto">
            <a:xfrm>
              <a:off x="1731" y="1323"/>
              <a:ext cx="18" cy="18"/>
            </a:xfrm>
            <a:custGeom>
              <a:avLst/>
              <a:gdLst>
                <a:gd name="T0" fmla="*/ 12 w 3"/>
                <a:gd name="T1" fmla="*/ 0 h 3"/>
                <a:gd name="T2" fmla="*/ 12 w 3"/>
                <a:gd name="T3" fmla="*/ 0 h 3"/>
                <a:gd name="T4" fmla="*/ 18 w 3"/>
                <a:gd name="T5" fmla="*/ 6 h 3"/>
                <a:gd name="T6" fmla="*/ 18 w 3"/>
                <a:gd name="T7" fmla="*/ 12 h 3"/>
                <a:gd name="T8" fmla="*/ 12 w 3"/>
                <a:gd name="T9" fmla="*/ 18 h 3"/>
                <a:gd name="T10" fmla="*/ 12 w 3"/>
                <a:gd name="T11" fmla="*/ 18 h 3"/>
                <a:gd name="T12" fmla="*/ 0 w 3"/>
                <a:gd name="T13" fmla="*/ 12 h 3"/>
                <a:gd name="T14" fmla="*/ 0 w 3"/>
                <a:gd name="T15" fmla="*/ 6 h 3"/>
                <a:gd name="T16" fmla="*/ 12 w 3"/>
                <a:gd name="T17" fmla="*/ 0 h 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"/>
                <a:gd name="T28" fmla="*/ 0 h 3"/>
                <a:gd name="T29" fmla="*/ 3 w 3"/>
                <a:gd name="T30" fmla="*/ 3 h 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" h="3">
                  <a:moveTo>
                    <a:pt x="2" y="0"/>
                  </a:moveTo>
                  <a:lnTo>
                    <a:pt x="2" y="0"/>
                  </a:lnTo>
                  <a:cubicBezTo>
                    <a:pt x="2" y="0"/>
                    <a:pt x="3" y="0"/>
                    <a:pt x="3" y="1"/>
                  </a:cubicBezTo>
                  <a:lnTo>
                    <a:pt x="3" y="2"/>
                  </a:lnTo>
                  <a:cubicBezTo>
                    <a:pt x="3" y="3"/>
                    <a:pt x="2" y="3"/>
                    <a:pt x="2" y="3"/>
                  </a:cubicBezTo>
                  <a:cubicBezTo>
                    <a:pt x="1" y="3"/>
                    <a:pt x="0" y="3"/>
                    <a:pt x="0" y="2"/>
                  </a:cubicBezTo>
                  <a:lnTo>
                    <a:pt x="0" y="1"/>
                  </a:lnTo>
                  <a:cubicBezTo>
                    <a:pt x="0" y="0"/>
                    <a:pt x="1" y="0"/>
                    <a:pt x="2" y="0"/>
                  </a:cubicBezTo>
                  <a:close/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0" name="Freeform 38"/>
            <p:cNvSpPr>
              <a:spLocks/>
            </p:cNvSpPr>
            <p:nvPr/>
          </p:nvSpPr>
          <p:spPr bwMode="auto">
            <a:xfrm>
              <a:off x="2145" y="1215"/>
              <a:ext cx="210" cy="210"/>
            </a:xfrm>
            <a:custGeom>
              <a:avLst/>
              <a:gdLst>
                <a:gd name="T0" fmla="*/ 114 w 35"/>
                <a:gd name="T1" fmla="*/ 12 h 35"/>
                <a:gd name="T2" fmla="*/ 108 w 35"/>
                <a:gd name="T3" fmla="*/ 0 h 35"/>
                <a:gd name="T4" fmla="*/ 210 w 35"/>
                <a:gd name="T5" fmla="*/ 0 h 35"/>
                <a:gd name="T6" fmla="*/ 210 w 35"/>
                <a:gd name="T7" fmla="*/ 150 h 35"/>
                <a:gd name="T8" fmla="*/ 156 w 35"/>
                <a:gd name="T9" fmla="*/ 210 h 35"/>
                <a:gd name="T10" fmla="*/ 36 w 35"/>
                <a:gd name="T11" fmla="*/ 210 h 35"/>
                <a:gd name="T12" fmla="*/ 6 w 35"/>
                <a:gd name="T13" fmla="*/ 174 h 35"/>
                <a:gd name="T14" fmla="*/ 114 w 35"/>
                <a:gd name="T15" fmla="*/ 12 h 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5"/>
                <a:gd name="T25" fmla="*/ 0 h 35"/>
                <a:gd name="T26" fmla="*/ 35 w 35"/>
                <a:gd name="T27" fmla="*/ 35 h 3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5" h="35">
                  <a:moveTo>
                    <a:pt x="19" y="2"/>
                  </a:moveTo>
                  <a:lnTo>
                    <a:pt x="18" y="0"/>
                  </a:lnTo>
                  <a:lnTo>
                    <a:pt x="35" y="0"/>
                  </a:lnTo>
                  <a:lnTo>
                    <a:pt x="35" y="25"/>
                  </a:lnTo>
                  <a:lnTo>
                    <a:pt x="26" y="35"/>
                  </a:lnTo>
                  <a:lnTo>
                    <a:pt x="6" y="35"/>
                  </a:lnTo>
                  <a:lnTo>
                    <a:pt x="1" y="29"/>
                  </a:lnTo>
                  <a:cubicBezTo>
                    <a:pt x="0" y="22"/>
                    <a:pt x="5" y="9"/>
                    <a:pt x="19" y="2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1" name="Freeform 39"/>
            <p:cNvSpPr>
              <a:spLocks/>
            </p:cNvSpPr>
            <p:nvPr/>
          </p:nvSpPr>
          <p:spPr bwMode="auto">
            <a:xfrm>
              <a:off x="2175" y="1245"/>
              <a:ext cx="156" cy="138"/>
            </a:xfrm>
            <a:custGeom>
              <a:avLst/>
              <a:gdLst>
                <a:gd name="T0" fmla="*/ 90 w 26"/>
                <a:gd name="T1" fmla="*/ 0 h 23"/>
                <a:gd name="T2" fmla="*/ 0 w 26"/>
                <a:gd name="T3" fmla="*/ 138 h 23"/>
                <a:gd name="T4" fmla="*/ 156 w 26"/>
                <a:gd name="T5" fmla="*/ 114 h 23"/>
                <a:gd name="T6" fmla="*/ 156 w 26"/>
                <a:gd name="T7" fmla="*/ 0 h 23"/>
                <a:gd name="T8" fmla="*/ 90 w 26"/>
                <a:gd name="T9" fmla="*/ 0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"/>
                <a:gd name="T16" fmla="*/ 0 h 23"/>
                <a:gd name="T17" fmla="*/ 26 w 26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" h="23">
                  <a:moveTo>
                    <a:pt x="15" y="0"/>
                  </a:moveTo>
                  <a:cubicBezTo>
                    <a:pt x="6" y="6"/>
                    <a:pt x="0" y="15"/>
                    <a:pt x="0" y="23"/>
                  </a:cubicBezTo>
                  <a:cubicBezTo>
                    <a:pt x="10" y="23"/>
                    <a:pt x="18" y="21"/>
                    <a:pt x="26" y="19"/>
                  </a:cubicBezTo>
                  <a:lnTo>
                    <a:pt x="26" y="0"/>
                  </a:lnTo>
                  <a:cubicBezTo>
                    <a:pt x="22" y="0"/>
                    <a:pt x="19" y="0"/>
                    <a:pt x="15" y="0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2" name="Rectangle 40"/>
            <p:cNvSpPr>
              <a:spLocks noChangeArrowheads="1"/>
            </p:cNvSpPr>
            <p:nvPr/>
          </p:nvSpPr>
          <p:spPr bwMode="auto">
            <a:xfrm>
              <a:off x="2007" y="1467"/>
              <a:ext cx="252" cy="54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3" name="Rectangle 41"/>
            <p:cNvSpPr>
              <a:spLocks noChangeArrowheads="1"/>
            </p:cNvSpPr>
            <p:nvPr/>
          </p:nvSpPr>
          <p:spPr bwMode="auto">
            <a:xfrm>
              <a:off x="1713" y="1341"/>
              <a:ext cx="54" cy="132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4" name="Oval 42"/>
            <p:cNvSpPr>
              <a:spLocks noChangeArrowheads="1"/>
            </p:cNvSpPr>
            <p:nvPr/>
          </p:nvSpPr>
          <p:spPr bwMode="auto">
            <a:xfrm>
              <a:off x="1677" y="1383"/>
              <a:ext cx="54" cy="54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5" name="Oval 43"/>
            <p:cNvSpPr>
              <a:spLocks noChangeArrowheads="1"/>
            </p:cNvSpPr>
            <p:nvPr/>
          </p:nvSpPr>
          <p:spPr bwMode="auto">
            <a:xfrm>
              <a:off x="1749" y="1383"/>
              <a:ext cx="48" cy="54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6" name="Rectangle 44"/>
            <p:cNvSpPr>
              <a:spLocks noChangeArrowheads="1"/>
            </p:cNvSpPr>
            <p:nvPr/>
          </p:nvSpPr>
          <p:spPr bwMode="auto">
            <a:xfrm>
              <a:off x="1683" y="1473"/>
              <a:ext cx="108" cy="24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7" name="Oval 45"/>
            <p:cNvSpPr>
              <a:spLocks noChangeArrowheads="1"/>
            </p:cNvSpPr>
            <p:nvPr/>
          </p:nvSpPr>
          <p:spPr bwMode="auto">
            <a:xfrm>
              <a:off x="1899" y="1467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8" name="Oval 46"/>
            <p:cNvSpPr>
              <a:spLocks noChangeArrowheads="1"/>
            </p:cNvSpPr>
            <p:nvPr/>
          </p:nvSpPr>
          <p:spPr bwMode="auto">
            <a:xfrm>
              <a:off x="2055" y="1467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09" name="Freeform 47"/>
            <p:cNvSpPr>
              <a:spLocks/>
            </p:cNvSpPr>
            <p:nvPr/>
          </p:nvSpPr>
          <p:spPr bwMode="auto">
            <a:xfrm>
              <a:off x="2301" y="1341"/>
              <a:ext cx="408" cy="186"/>
            </a:xfrm>
            <a:custGeom>
              <a:avLst/>
              <a:gdLst>
                <a:gd name="T0" fmla="*/ 0 w 68"/>
                <a:gd name="T1" fmla="*/ 126 h 31"/>
                <a:gd name="T2" fmla="*/ 0 w 68"/>
                <a:gd name="T3" fmla="*/ 186 h 31"/>
                <a:gd name="T4" fmla="*/ 276 w 68"/>
                <a:gd name="T5" fmla="*/ 186 h 31"/>
                <a:gd name="T6" fmla="*/ 408 w 68"/>
                <a:gd name="T7" fmla="*/ 144 h 31"/>
                <a:gd name="T8" fmla="*/ 396 w 68"/>
                <a:gd name="T9" fmla="*/ 36 h 31"/>
                <a:gd name="T10" fmla="*/ 246 w 68"/>
                <a:gd name="T11" fmla="*/ 0 h 31"/>
                <a:gd name="T12" fmla="*/ 102 w 68"/>
                <a:gd name="T13" fmla="*/ 0 h 31"/>
                <a:gd name="T14" fmla="*/ 54 w 68"/>
                <a:gd name="T15" fmla="*/ 120 h 31"/>
                <a:gd name="T16" fmla="*/ 0 w 68"/>
                <a:gd name="T17" fmla="*/ 126 h 3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8"/>
                <a:gd name="T28" fmla="*/ 0 h 31"/>
                <a:gd name="T29" fmla="*/ 68 w 68"/>
                <a:gd name="T30" fmla="*/ 31 h 3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8" h="31">
                  <a:moveTo>
                    <a:pt x="0" y="21"/>
                  </a:moveTo>
                  <a:lnTo>
                    <a:pt x="0" y="31"/>
                  </a:lnTo>
                  <a:lnTo>
                    <a:pt x="46" y="31"/>
                  </a:lnTo>
                  <a:lnTo>
                    <a:pt x="68" y="24"/>
                  </a:lnTo>
                  <a:lnTo>
                    <a:pt x="66" y="6"/>
                  </a:lnTo>
                  <a:lnTo>
                    <a:pt x="41" y="0"/>
                  </a:lnTo>
                  <a:lnTo>
                    <a:pt x="17" y="0"/>
                  </a:lnTo>
                  <a:lnTo>
                    <a:pt x="9" y="20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1" name="Oval 48"/>
            <p:cNvSpPr>
              <a:spLocks noChangeArrowheads="1"/>
            </p:cNvSpPr>
            <p:nvPr/>
          </p:nvSpPr>
          <p:spPr bwMode="auto">
            <a:xfrm>
              <a:off x="2421" y="1437"/>
              <a:ext cx="168" cy="16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2" name="Freeform 49"/>
            <p:cNvSpPr>
              <a:spLocks/>
            </p:cNvSpPr>
            <p:nvPr/>
          </p:nvSpPr>
          <p:spPr bwMode="auto">
            <a:xfrm>
              <a:off x="2025" y="1251"/>
              <a:ext cx="78" cy="144"/>
            </a:xfrm>
            <a:custGeom>
              <a:avLst/>
              <a:gdLst>
                <a:gd name="T0" fmla="*/ 0 w 13"/>
                <a:gd name="T1" fmla="*/ 30 h 24"/>
                <a:gd name="T2" fmla="*/ 18 w 13"/>
                <a:gd name="T3" fmla="*/ 144 h 24"/>
                <a:gd name="T4" fmla="*/ 78 w 13"/>
                <a:gd name="T5" fmla="*/ 138 h 24"/>
                <a:gd name="T6" fmla="*/ 30 w 13"/>
                <a:gd name="T7" fmla="*/ 0 h 24"/>
                <a:gd name="T8" fmla="*/ 0 w 13"/>
                <a:gd name="T9" fmla="*/ 30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"/>
                <a:gd name="T16" fmla="*/ 0 h 24"/>
                <a:gd name="T17" fmla="*/ 13 w 13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" h="24">
                  <a:moveTo>
                    <a:pt x="0" y="5"/>
                  </a:moveTo>
                  <a:lnTo>
                    <a:pt x="3" y="24"/>
                  </a:lnTo>
                  <a:lnTo>
                    <a:pt x="13" y="2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3" name="Freeform 50"/>
            <p:cNvSpPr>
              <a:spLocks/>
            </p:cNvSpPr>
            <p:nvPr/>
          </p:nvSpPr>
          <p:spPr bwMode="auto">
            <a:xfrm>
              <a:off x="2019" y="1389"/>
              <a:ext cx="114" cy="78"/>
            </a:xfrm>
            <a:custGeom>
              <a:avLst/>
              <a:gdLst>
                <a:gd name="T0" fmla="*/ 114 w 19"/>
                <a:gd name="T1" fmla="*/ 78 h 13"/>
                <a:gd name="T2" fmla="*/ 84 w 19"/>
                <a:gd name="T3" fmla="*/ 0 h 13"/>
                <a:gd name="T4" fmla="*/ 24 w 19"/>
                <a:gd name="T5" fmla="*/ 6 h 13"/>
                <a:gd name="T6" fmla="*/ 0 w 19"/>
                <a:gd name="T7" fmla="*/ 78 h 13"/>
                <a:gd name="T8" fmla="*/ 114 w 19"/>
                <a:gd name="T9" fmla="*/ 78 h 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3"/>
                <a:gd name="T17" fmla="*/ 19 w 19"/>
                <a:gd name="T18" fmla="*/ 13 h 1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3">
                  <a:moveTo>
                    <a:pt x="19" y="13"/>
                  </a:moveTo>
                  <a:lnTo>
                    <a:pt x="14" y="0"/>
                  </a:lnTo>
                  <a:lnTo>
                    <a:pt x="4" y="1"/>
                  </a:lnTo>
                  <a:lnTo>
                    <a:pt x="0" y="13"/>
                  </a:lnTo>
                  <a:lnTo>
                    <a:pt x="19" y="13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15" name="Freeform 51"/>
            <p:cNvSpPr>
              <a:spLocks/>
            </p:cNvSpPr>
            <p:nvPr/>
          </p:nvSpPr>
          <p:spPr bwMode="auto">
            <a:xfrm>
              <a:off x="2205" y="1425"/>
              <a:ext cx="60" cy="42"/>
            </a:xfrm>
            <a:custGeom>
              <a:avLst/>
              <a:gdLst>
                <a:gd name="T0" fmla="*/ 0 w 10"/>
                <a:gd name="T1" fmla="*/ 0 h 7"/>
                <a:gd name="T2" fmla="*/ 60 w 10"/>
                <a:gd name="T3" fmla="*/ 0 h 7"/>
                <a:gd name="T4" fmla="*/ 54 w 10"/>
                <a:gd name="T5" fmla="*/ 42 h 7"/>
                <a:gd name="T6" fmla="*/ 0 w 10"/>
                <a:gd name="T7" fmla="*/ 42 h 7"/>
                <a:gd name="T8" fmla="*/ 0 w 10"/>
                <a:gd name="T9" fmla="*/ 0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"/>
                <a:gd name="T16" fmla="*/ 0 h 7"/>
                <a:gd name="T17" fmla="*/ 10 w 10"/>
                <a:gd name="T18" fmla="*/ 7 h 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" h="7">
                  <a:moveTo>
                    <a:pt x="0" y="0"/>
                  </a:moveTo>
                  <a:lnTo>
                    <a:pt x="10" y="0"/>
                  </a:lnTo>
                  <a:lnTo>
                    <a:pt x="9" y="7"/>
                  </a:lnTo>
                  <a:lnTo>
                    <a:pt x="0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37" name="Freeform 52"/>
            <p:cNvSpPr>
              <a:spLocks/>
            </p:cNvSpPr>
            <p:nvPr/>
          </p:nvSpPr>
          <p:spPr bwMode="auto">
            <a:xfrm>
              <a:off x="1713" y="957"/>
              <a:ext cx="342" cy="366"/>
            </a:xfrm>
            <a:custGeom>
              <a:avLst/>
              <a:gdLst>
                <a:gd name="T0" fmla="*/ 342 w 57"/>
                <a:gd name="T1" fmla="*/ 294 h 61"/>
                <a:gd name="T2" fmla="*/ 36 w 57"/>
                <a:gd name="T3" fmla="*/ 0 h 61"/>
                <a:gd name="T4" fmla="*/ 0 w 57"/>
                <a:gd name="T5" fmla="*/ 0 h 61"/>
                <a:gd name="T6" fmla="*/ 12 w 57"/>
                <a:gd name="T7" fmla="*/ 366 h 61"/>
                <a:gd name="T8" fmla="*/ 36 w 57"/>
                <a:gd name="T9" fmla="*/ 366 h 61"/>
                <a:gd name="T10" fmla="*/ 30 w 57"/>
                <a:gd name="T11" fmla="*/ 60 h 61"/>
                <a:gd name="T12" fmla="*/ 312 w 57"/>
                <a:gd name="T13" fmla="*/ 324 h 61"/>
                <a:gd name="T14" fmla="*/ 342 w 57"/>
                <a:gd name="T15" fmla="*/ 294 h 6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7"/>
                <a:gd name="T25" fmla="*/ 0 h 61"/>
                <a:gd name="T26" fmla="*/ 57 w 57"/>
                <a:gd name="T27" fmla="*/ 61 h 61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7" h="61">
                  <a:moveTo>
                    <a:pt x="57" y="49"/>
                  </a:moveTo>
                  <a:lnTo>
                    <a:pt x="6" y="0"/>
                  </a:lnTo>
                  <a:lnTo>
                    <a:pt x="0" y="0"/>
                  </a:lnTo>
                  <a:lnTo>
                    <a:pt x="2" y="61"/>
                  </a:lnTo>
                  <a:lnTo>
                    <a:pt x="6" y="61"/>
                  </a:lnTo>
                  <a:lnTo>
                    <a:pt x="5" y="10"/>
                  </a:lnTo>
                  <a:lnTo>
                    <a:pt x="52" y="54"/>
                  </a:lnTo>
                  <a:lnTo>
                    <a:pt x="57" y="49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grpSp>
        <p:nvGrpSpPr>
          <p:cNvPr id="138" name="Group 31"/>
          <p:cNvGrpSpPr>
            <a:grpSpLocks noChangeAspect="1"/>
          </p:cNvGrpSpPr>
          <p:nvPr/>
        </p:nvGrpSpPr>
        <p:grpSpPr bwMode="auto">
          <a:xfrm>
            <a:off x="4127512" y="3988644"/>
            <a:ext cx="1819275" cy="904875"/>
            <a:chOff x="1827" y="1047"/>
            <a:chExt cx="1146" cy="570"/>
          </a:xfrm>
        </p:grpSpPr>
        <p:sp>
          <p:nvSpPr>
            <p:cNvPr id="143" name="Line 32"/>
            <p:cNvSpPr>
              <a:spLocks noChangeShapeType="1"/>
            </p:cNvSpPr>
            <p:nvPr/>
          </p:nvSpPr>
          <p:spPr bwMode="auto">
            <a:xfrm>
              <a:off x="2061" y="1299"/>
              <a:ext cx="1" cy="210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44" name="Line 33"/>
            <p:cNvSpPr>
              <a:spLocks noChangeShapeType="1"/>
            </p:cNvSpPr>
            <p:nvPr/>
          </p:nvSpPr>
          <p:spPr bwMode="auto">
            <a:xfrm>
              <a:off x="2187" y="1305"/>
              <a:ext cx="1" cy="20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45" name="Rectangle 34"/>
            <p:cNvSpPr>
              <a:spLocks noChangeArrowheads="1"/>
            </p:cNvSpPr>
            <p:nvPr/>
          </p:nvSpPr>
          <p:spPr bwMode="auto">
            <a:xfrm>
              <a:off x="1923" y="1515"/>
              <a:ext cx="564" cy="42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46" name="Oval 35"/>
            <p:cNvSpPr>
              <a:spLocks noChangeArrowheads="1"/>
            </p:cNvSpPr>
            <p:nvPr/>
          </p:nvSpPr>
          <p:spPr bwMode="auto">
            <a:xfrm>
              <a:off x="1983" y="1479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47" name="Oval 36"/>
            <p:cNvSpPr>
              <a:spLocks noChangeArrowheads="1"/>
            </p:cNvSpPr>
            <p:nvPr/>
          </p:nvSpPr>
          <p:spPr bwMode="auto">
            <a:xfrm>
              <a:off x="2151" y="1479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48" name="Freeform 37"/>
            <p:cNvSpPr>
              <a:spLocks/>
            </p:cNvSpPr>
            <p:nvPr/>
          </p:nvSpPr>
          <p:spPr bwMode="auto">
            <a:xfrm>
              <a:off x="2529" y="1203"/>
              <a:ext cx="444" cy="348"/>
            </a:xfrm>
            <a:custGeom>
              <a:avLst/>
              <a:gdLst>
                <a:gd name="T0" fmla="*/ 204 w 74"/>
                <a:gd name="T1" fmla="*/ 348 h 58"/>
                <a:gd name="T2" fmla="*/ 444 w 74"/>
                <a:gd name="T3" fmla="*/ 300 h 58"/>
                <a:gd name="T4" fmla="*/ 432 w 74"/>
                <a:gd name="T5" fmla="*/ 198 h 58"/>
                <a:gd name="T6" fmla="*/ 294 w 74"/>
                <a:gd name="T7" fmla="*/ 180 h 58"/>
                <a:gd name="T8" fmla="*/ 276 w 74"/>
                <a:gd name="T9" fmla="*/ 24 h 58"/>
                <a:gd name="T10" fmla="*/ 282 w 74"/>
                <a:gd name="T11" fmla="*/ 0 h 58"/>
                <a:gd name="T12" fmla="*/ 120 w 74"/>
                <a:gd name="T13" fmla="*/ 0 h 58"/>
                <a:gd name="T14" fmla="*/ 66 w 74"/>
                <a:gd name="T15" fmla="*/ 180 h 58"/>
                <a:gd name="T16" fmla="*/ 0 w 74"/>
                <a:gd name="T17" fmla="*/ 216 h 58"/>
                <a:gd name="T18" fmla="*/ 0 w 74"/>
                <a:gd name="T19" fmla="*/ 348 h 58"/>
                <a:gd name="T20" fmla="*/ 102 w 74"/>
                <a:gd name="T21" fmla="*/ 348 h 58"/>
                <a:gd name="T22" fmla="*/ 204 w 74"/>
                <a:gd name="T23" fmla="*/ 348 h 5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4"/>
                <a:gd name="T37" fmla="*/ 0 h 58"/>
                <a:gd name="T38" fmla="*/ 74 w 74"/>
                <a:gd name="T39" fmla="*/ 58 h 5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4" h="58">
                  <a:moveTo>
                    <a:pt x="34" y="58"/>
                  </a:moveTo>
                  <a:lnTo>
                    <a:pt x="74" y="50"/>
                  </a:lnTo>
                  <a:lnTo>
                    <a:pt x="72" y="33"/>
                  </a:lnTo>
                  <a:lnTo>
                    <a:pt x="49" y="30"/>
                  </a:lnTo>
                  <a:lnTo>
                    <a:pt x="46" y="4"/>
                  </a:lnTo>
                  <a:lnTo>
                    <a:pt x="47" y="0"/>
                  </a:lnTo>
                  <a:cubicBezTo>
                    <a:pt x="38" y="0"/>
                    <a:pt x="29" y="0"/>
                    <a:pt x="20" y="0"/>
                  </a:cubicBezTo>
                  <a:cubicBezTo>
                    <a:pt x="13" y="7"/>
                    <a:pt x="9" y="19"/>
                    <a:pt x="11" y="30"/>
                  </a:cubicBezTo>
                  <a:cubicBezTo>
                    <a:pt x="6" y="31"/>
                    <a:pt x="3" y="33"/>
                    <a:pt x="0" y="36"/>
                  </a:cubicBezTo>
                  <a:lnTo>
                    <a:pt x="0" y="58"/>
                  </a:lnTo>
                  <a:lnTo>
                    <a:pt x="17" y="58"/>
                  </a:lnTo>
                  <a:lnTo>
                    <a:pt x="34" y="58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49" name="Line 38"/>
            <p:cNvSpPr>
              <a:spLocks noChangeShapeType="1"/>
            </p:cNvSpPr>
            <p:nvPr/>
          </p:nvSpPr>
          <p:spPr bwMode="auto">
            <a:xfrm>
              <a:off x="1935" y="1305"/>
              <a:ext cx="1" cy="20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50" name="Line 39"/>
            <p:cNvSpPr>
              <a:spLocks noChangeShapeType="1"/>
            </p:cNvSpPr>
            <p:nvPr/>
          </p:nvSpPr>
          <p:spPr bwMode="auto">
            <a:xfrm>
              <a:off x="2337" y="1305"/>
              <a:ext cx="1" cy="20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51" name="Freeform 40"/>
            <p:cNvSpPr>
              <a:spLocks/>
            </p:cNvSpPr>
            <p:nvPr/>
          </p:nvSpPr>
          <p:spPr bwMode="auto">
            <a:xfrm>
              <a:off x="1923" y="1047"/>
              <a:ext cx="558" cy="408"/>
            </a:xfrm>
            <a:custGeom>
              <a:avLst/>
              <a:gdLst>
                <a:gd name="T0" fmla="*/ 558 w 93"/>
                <a:gd name="T1" fmla="*/ 408 h 68"/>
                <a:gd name="T2" fmla="*/ 558 w 93"/>
                <a:gd name="T3" fmla="*/ 138 h 68"/>
                <a:gd name="T4" fmla="*/ 222 w 93"/>
                <a:gd name="T5" fmla="*/ 0 h 68"/>
                <a:gd name="T6" fmla="*/ 0 w 93"/>
                <a:gd name="T7" fmla="*/ 150 h 68"/>
                <a:gd name="T8" fmla="*/ 18 w 93"/>
                <a:gd name="T9" fmla="*/ 174 h 68"/>
                <a:gd name="T10" fmla="*/ 228 w 93"/>
                <a:gd name="T11" fmla="*/ 36 h 68"/>
                <a:gd name="T12" fmla="*/ 528 w 93"/>
                <a:gd name="T13" fmla="*/ 174 h 68"/>
                <a:gd name="T14" fmla="*/ 528 w 93"/>
                <a:gd name="T15" fmla="*/ 408 h 68"/>
                <a:gd name="T16" fmla="*/ 558 w 93"/>
                <a:gd name="T17" fmla="*/ 408 h 6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93"/>
                <a:gd name="T28" fmla="*/ 0 h 68"/>
                <a:gd name="T29" fmla="*/ 93 w 93"/>
                <a:gd name="T30" fmla="*/ 68 h 6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93" h="68">
                  <a:moveTo>
                    <a:pt x="93" y="68"/>
                  </a:moveTo>
                  <a:lnTo>
                    <a:pt x="93" y="23"/>
                  </a:lnTo>
                  <a:lnTo>
                    <a:pt x="37" y="0"/>
                  </a:lnTo>
                  <a:lnTo>
                    <a:pt x="0" y="25"/>
                  </a:lnTo>
                  <a:lnTo>
                    <a:pt x="3" y="29"/>
                  </a:lnTo>
                  <a:lnTo>
                    <a:pt x="38" y="6"/>
                  </a:lnTo>
                  <a:lnTo>
                    <a:pt x="88" y="29"/>
                  </a:lnTo>
                  <a:lnTo>
                    <a:pt x="88" y="68"/>
                  </a:lnTo>
                  <a:lnTo>
                    <a:pt x="93" y="68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52" name="Freeform 41"/>
            <p:cNvSpPr>
              <a:spLocks/>
            </p:cNvSpPr>
            <p:nvPr/>
          </p:nvSpPr>
          <p:spPr bwMode="auto">
            <a:xfrm>
              <a:off x="2409" y="1419"/>
              <a:ext cx="90" cy="90"/>
            </a:xfrm>
            <a:custGeom>
              <a:avLst/>
              <a:gdLst>
                <a:gd name="T0" fmla="*/ 30 w 15"/>
                <a:gd name="T1" fmla="*/ 0 h 15"/>
                <a:gd name="T2" fmla="*/ 0 w 15"/>
                <a:gd name="T3" fmla="*/ 90 h 15"/>
                <a:gd name="T4" fmla="*/ 0 w 15"/>
                <a:gd name="T5" fmla="*/ 90 h 15"/>
                <a:gd name="T6" fmla="*/ 78 w 15"/>
                <a:gd name="T7" fmla="*/ 90 h 15"/>
                <a:gd name="T8" fmla="*/ 90 w 15"/>
                <a:gd name="T9" fmla="*/ 0 h 15"/>
                <a:gd name="T10" fmla="*/ 30 w 15"/>
                <a:gd name="T11" fmla="*/ 0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"/>
                <a:gd name="T19" fmla="*/ 0 h 15"/>
                <a:gd name="T20" fmla="*/ 15 w 15"/>
                <a:gd name="T21" fmla="*/ 15 h 1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" h="15">
                  <a:moveTo>
                    <a:pt x="5" y="0"/>
                  </a:moveTo>
                  <a:lnTo>
                    <a:pt x="0" y="15"/>
                  </a:lnTo>
                  <a:lnTo>
                    <a:pt x="13" y="15"/>
                  </a:lnTo>
                  <a:lnTo>
                    <a:pt x="1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56" name="Oval 42"/>
            <p:cNvSpPr>
              <a:spLocks noChangeArrowheads="1"/>
            </p:cNvSpPr>
            <p:nvPr/>
          </p:nvSpPr>
          <p:spPr bwMode="auto">
            <a:xfrm>
              <a:off x="2553" y="1479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57" name="Oval 43"/>
            <p:cNvSpPr>
              <a:spLocks noChangeArrowheads="1"/>
            </p:cNvSpPr>
            <p:nvPr/>
          </p:nvSpPr>
          <p:spPr bwMode="auto">
            <a:xfrm>
              <a:off x="2727" y="1479"/>
              <a:ext cx="132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58" name="Freeform 44"/>
            <p:cNvSpPr>
              <a:spLocks/>
            </p:cNvSpPr>
            <p:nvPr/>
          </p:nvSpPr>
          <p:spPr bwMode="auto">
            <a:xfrm>
              <a:off x="1827" y="1191"/>
              <a:ext cx="162" cy="138"/>
            </a:xfrm>
            <a:custGeom>
              <a:avLst/>
              <a:gdLst>
                <a:gd name="T0" fmla="*/ 36 w 27"/>
                <a:gd name="T1" fmla="*/ 138 h 23"/>
                <a:gd name="T2" fmla="*/ 132 w 27"/>
                <a:gd name="T3" fmla="*/ 138 h 23"/>
                <a:gd name="T4" fmla="*/ 0 60000 65536"/>
                <a:gd name="T5" fmla="*/ 0 60000 65536"/>
                <a:gd name="T6" fmla="*/ 0 w 27"/>
                <a:gd name="T7" fmla="*/ 0 h 23"/>
                <a:gd name="T8" fmla="*/ 27 w 27"/>
                <a:gd name="T9" fmla="*/ 23 h 2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7" h="23">
                  <a:moveTo>
                    <a:pt x="6" y="23"/>
                  </a:moveTo>
                  <a:cubicBezTo>
                    <a:pt x="0" y="0"/>
                    <a:pt x="27" y="1"/>
                    <a:pt x="22" y="23"/>
                  </a:cubicBezTo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85" name="Freeform 45"/>
            <p:cNvSpPr>
              <a:spLocks/>
            </p:cNvSpPr>
            <p:nvPr/>
          </p:nvSpPr>
          <p:spPr bwMode="auto">
            <a:xfrm>
              <a:off x="2613" y="1233"/>
              <a:ext cx="180" cy="144"/>
            </a:xfrm>
            <a:custGeom>
              <a:avLst/>
              <a:gdLst>
                <a:gd name="T0" fmla="*/ 162 w 30"/>
                <a:gd name="T1" fmla="*/ 0 h 24"/>
                <a:gd name="T2" fmla="*/ 180 w 30"/>
                <a:gd name="T3" fmla="*/ 144 h 24"/>
                <a:gd name="T4" fmla="*/ 12 w 30"/>
                <a:gd name="T5" fmla="*/ 144 h 24"/>
                <a:gd name="T6" fmla="*/ 42 w 30"/>
                <a:gd name="T7" fmla="*/ 0 h 24"/>
                <a:gd name="T8" fmla="*/ 162 w 30"/>
                <a:gd name="T9" fmla="*/ 0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"/>
                <a:gd name="T16" fmla="*/ 0 h 24"/>
                <a:gd name="T17" fmla="*/ 30 w 30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" h="24">
                  <a:moveTo>
                    <a:pt x="27" y="0"/>
                  </a:moveTo>
                  <a:lnTo>
                    <a:pt x="30" y="24"/>
                  </a:lnTo>
                  <a:lnTo>
                    <a:pt x="2" y="24"/>
                  </a:lnTo>
                  <a:cubicBezTo>
                    <a:pt x="0" y="16"/>
                    <a:pt x="2" y="7"/>
                    <a:pt x="7" y="0"/>
                  </a:cubicBezTo>
                  <a:lnTo>
                    <a:pt x="27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auto">
            <a:xfrm>
              <a:off x="1911" y="1209"/>
              <a:ext cx="24" cy="24"/>
            </a:xfrm>
            <a:custGeom>
              <a:avLst/>
              <a:gdLst>
                <a:gd name="T0" fmla="*/ 18 w 4"/>
                <a:gd name="T1" fmla="*/ 0 h 4"/>
                <a:gd name="T2" fmla="*/ 18 w 4"/>
                <a:gd name="T3" fmla="*/ 0 h 4"/>
                <a:gd name="T4" fmla="*/ 18 w 4"/>
                <a:gd name="T5" fmla="*/ 12 h 4"/>
                <a:gd name="T6" fmla="*/ 18 w 4"/>
                <a:gd name="T7" fmla="*/ 18 h 4"/>
                <a:gd name="T8" fmla="*/ 6 w 4"/>
                <a:gd name="T9" fmla="*/ 18 h 4"/>
                <a:gd name="T10" fmla="*/ 6 w 4"/>
                <a:gd name="T11" fmla="*/ 18 h 4"/>
                <a:gd name="T12" fmla="*/ 6 w 4"/>
                <a:gd name="T13" fmla="*/ 6 h 4"/>
                <a:gd name="T14" fmla="*/ 6 w 4"/>
                <a:gd name="T15" fmla="*/ 0 h 4"/>
                <a:gd name="T16" fmla="*/ 18 w 4"/>
                <a:gd name="T17" fmla="*/ 0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"/>
                <a:gd name="T28" fmla="*/ 0 h 4"/>
                <a:gd name="T29" fmla="*/ 4 w 4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" h="4">
                  <a:moveTo>
                    <a:pt x="3" y="0"/>
                  </a:moveTo>
                  <a:lnTo>
                    <a:pt x="3" y="0"/>
                  </a:lnTo>
                  <a:cubicBezTo>
                    <a:pt x="4" y="1"/>
                    <a:pt x="4" y="2"/>
                    <a:pt x="3" y="2"/>
                  </a:cubicBezTo>
                  <a:lnTo>
                    <a:pt x="3" y="3"/>
                  </a:lnTo>
                  <a:cubicBezTo>
                    <a:pt x="2" y="4"/>
                    <a:pt x="1" y="4"/>
                    <a:pt x="1" y="3"/>
                  </a:cubicBezTo>
                  <a:cubicBezTo>
                    <a:pt x="0" y="3"/>
                    <a:pt x="0" y="2"/>
                    <a:pt x="1" y="1"/>
                  </a:cubicBezTo>
                  <a:lnTo>
                    <a:pt x="1" y="0"/>
                  </a:lnTo>
                  <a:cubicBezTo>
                    <a:pt x="2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grpSp>
        <p:nvGrpSpPr>
          <p:cNvPr id="200" name="Group 15"/>
          <p:cNvGrpSpPr>
            <a:grpSpLocks noChangeAspect="1"/>
          </p:cNvGrpSpPr>
          <p:nvPr/>
        </p:nvGrpSpPr>
        <p:grpSpPr bwMode="auto">
          <a:xfrm>
            <a:off x="6985032" y="4060082"/>
            <a:ext cx="1600200" cy="800100"/>
            <a:chOff x="1497" y="1767"/>
            <a:chExt cx="1008" cy="504"/>
          </a:xfrm>
        </p:grpSpPr>
        <p:sp>
          <p:nvSpPr>
            <p:cNvPr id="201" name="Rectangle 16"/>
            <p:cNvSpPr>
              <a:spLocks noChangeArrowheads="1"/>
            </p:cNvSpPr>
            <p:nvPr/>
          </p:nvSpPr>
          <p:spPr bwMode="auto">
            <a:xfrm>
              <a:off x="1629" y="1785"/>
              <a:ext cx="84" cy="204"/>
            </a:xfrm>
            <a:prstGeom prst="rect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02" name="Freeform 17"/>
            <p:cNvSpPr>
              <a:spLocks/>
            </p:cNvSpPr>
            <p:nvPr/>
          </p:nvSpPr>
          <p:spPr bwMode="auto">
            <a:xfrm>
              <a:off x="1581" y="1941"/>
              <a:ext cx="198" cy="126"/>
            </a:xfrm>
            <a:custGeom>
              <a:avLst/>
              <a:gdLst/>
              <a:ahLst/>
              <a:cxnLst>
                <a:cxn ang="0">
                  <a:pos x="12" y="21"/>
                </a:cxn>
                <a:cxn ang="0">
                  <a:pos x="19" y="21"/>
                </a:cxn>
              </a:cxnLst>
              <a:rect l="0" t="0" r="r" b="b"/>
              <a:pathLst>
                <a:path w="33" h="21">
                  <a:moveTo>
                    <a:pt x="12" y="21"/>
                  </a:moveTo>
                  <a:cubicBezTo>
                    <a:pt x="0" y="0"/>
                    <a:pt x="33" y="4"/>
                    <a:pt x="19" y="21"/>
                  </a:cubicBezTo>
                </a:path>
              </a:pathLst>
            </a:custGeom>
            <a:noFill/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03" name="Freeform 18"/>
            <p:cNvSpPr>
              <a:spLocks/>
            </p:cNvSpPr>
            <p:nvPr/>
          </p:nvSpPr>
          <p:spPr bwMode="auto">
            <a:xfrm>
              <a:off x="1629" y="1767"/>
              <a:ext cx="72" cy="270"/>
            </a:xfrm>
            <a:custGeom>
              <a:avLst/>
              <a:gdLst/>
              <a:ahLst/>
              <a:cxnLst>
                <a:cxn ang="0">
                  <a:pos x="0" y="45"/>
                </a:cxn>
                <a:cxn ang="0">
                  <a:pos x="0" y="0"/>
                </a:cxn>
                <a:cxn ang="0">
                  <a:pos x="11" y="0"/>
                </a:cxn>
                <a:cxn ang="0">
                  <a:pos x="12" y="11"/>
                </a:cxn>
                <a:cxn ang="0">
                  <a:pos x="12" y="39"/>
                </a:cxn>
                <a:cxn ang="0">
                  <a:pos x="5" y="39"/>
                </a:cxn>
                <a:cxn ang="0">
                  <a:pos x="5" y="6"/>
                </a:cxn>
                <a:cxn ang="0">
                  <a:pos x="5" y="45"/>
                </a:cxn>
                <a:cxn ang="0">
                  <a:pos x="0" y="45"/>
                </a:cxn>
              </a:cxnLst>
              <a:rect l="0" t="0" r="r" b="b"/>
              <a:pathLst>
                <a:path w="12" h="45">
                  <a:moveTo>
                    <a:pt x="0" y="45"/>
                  </a:moveTo>
                  <a:lnTo>
                    <a:pt x="0" y="0"/>
                  </a:lnTo>
                  <a:lnTo>
                    <a:pt x="11" y="0"/>
                  </a:lnTo>
                  <a:lnTo>
                    <a:pt x="12" y="11"/>
                  </a:lnTo>
                  <a:lnTo>
                    <a:pt x="12" y="39"/>
                  </a:lnTo>
                  <a:lnTo>
                    <a:pt x="5" y="39"/>
                  </a:lnTo>
                  <a:lnTo>
                    <a:pt x="5" y="6"/>
                  </a:lnTo>
                  <a:lnTo>
                    <a:pt x="5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04" name="Freeform 19"/>
            <p:cNvSpPr>
              <a:spLocks/>
            </p:cNvSpPr>
            <p:nvPr/>
          </p:nvSpPr>
          <p:spPr bwMode="auto">
            <a:xfrm>
              <a:off x="2217" y="1821"/>
              <a:ext cx="24" cy="294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0"/>
                </a:cxn>
                <a:cxn ang="0">
                  <a:pos x="4" y="0"/>
                </a:cxn>
                <a:cxn ang="0">
                  <a:pos x="4" y="49"/>
                </a:cxn>
                <a:cxn ang="0">
                  <a:pos x="0" y="49"/>
                </a:cxn>
              </a:cxnLst>
              <a:rect l="0" t="0" r="r" b="b"/>
              <a:pathLst>
                <a:path w="4" h="49">
                  <a:moveTo>
                    <a:pt x="0" y="49"/>
                  </a:moveTo>
                  <a:lnTo>
                    <a:pt x="1" y="0"/>
                  </a:lnTo>
                  <a:lnTo>
                    <a:pt x="4" y="0"/>
                  </a:lnTo>
                  <a:lnTo>
                    <a:pt x="4" y="49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05" name="Rectangle 20"/>
            <p:cNvSpPr>
              <a:spLocks noChangeArrowheads="1"/>
            </p:cNvSpPr>
            <p:nvPr/>
          </p:nvSpPr>
          <p:spPr bwMode="auto">
            <a:xfrm>
              <a:off x="1659" y="2115"/>
              <a:ext cx="684" cy="90"/>
            </a:xfrm>
            <a:prstGeom prst="rect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06" name="Freeform 21"/>
            <p:cNvSpPr>
              <a:spLocks/>
            </p:cNvSpPr>
            <p:nvPr/>
          </p:nvSpPr>
          <p:spPr bwMode="auto">
            <a:xfrm>
              <a:off x="2259" y="1833"/>
              <a:ext cx="246" cy="366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0" y="0"/>
                </a:cxn>
                <a:cxn ang="0">
                  <a:pos x="0" y="49"/>
                </a:cxn>
                <a:cxn ang="0">
                  <a:pos x="14" y="52"/>
                </a:cxn>
                <a:cxn ang="0">
                  <a:pos x="20" y="61"/>
                </a:cxn>
                <a:cxn ang="0">
                  <a:pos x="39" y="60"/>
                </a:cxn>
                <a:cxn ang="0">
                  <a:pos x="40" y="33"/>
                </a:cxn>
                <a:cxn ang="0">
                  <a:pos x="29" y="0"/>
                </a:cxn>
              </a:cxnLst>
              <a:rect l="0" t="0" r="r" b="b"/>
              <a:pathLst>
                <a:path w="41" h="61">
                  <a:moveTo>
                    <a:pt x="29" y="0"/>
                  </a:moveTo>
                  <a:lnTo>
                    <a:pt x="0" y="0"/>
                  </a:lnTo>
                  <a:lnTo>
                    <a:pt x="0" y="49"/>
                  </a:lnTo>
                  <a:lnTo>
                    <a:pt x="14" y="52"/>
                  </a:lnTo>
                  <a:lnTo>
                    <a:pt x="20" y="61"/>
                  </a:lnTo>
                  <a:lnTo>
                    <a:pt x="39" y="60"/>
                  </a:lnTo>
                  <a:lnTo>
                    <a:pt x="40" y="33"/>
                  </a:lnTo>
                  <a:cubicBezTo>
                    <a:pt x="41" y="26"/>
                    <a:pt x="35" y="4"/>
                    <a:pt x="29" y="0"/>
                  </a:cubicBezTo>
                  <a:close/>
                </a:path>
              </a:pathLst>
            </a:cu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07" name="Freeform 22"/>
            <p:cNvSpPr>
              <a:spLocks/>
            </p:cNvSpPr>
            <p:nvPr/>
          </p:nvSpPr>
          <p:spPr bwMode="auto">
            <a:xfrm>
              <a:off x="2295" y="1875"/>
              <a:ext cx="168" cy="144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27" y="24"/>
                </a:cxn>
                <a:cxn ang="0">
                  <a:pos x="20" y="0"/>
                </a:cxn>
              </a:cxnLst>
              <a:rect l="0" t="0" r="r" b="b"/>
              <a:pathLst>
                <a:path w="28" h="24">
                  <a:moveTo>
                    <a:pt x="2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27" y="24"/>
                  </a:lnTo>
                  <a:cubicBezTo>
                    <a:pt x="28" y="19"/>
                    <a:pt x="24" y="3"/>
                    <a:pt x="20" y="0"/>
                  </a:cubicBezTo>
                  <a:close/>
                </a:path>
              </a:pathLst>
            </a:cu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08" name="Oval 23"/>
            <p:cNvSpPr>
              <a:spLocks noChangeArrowheads="1"/>
            </p:cNvSpPr>
            <p:nvPr/>
          </p:nvSpPr>
          <p:spPr bwMode="auto">
            <a:xfrm>
              <a:off x="1683" y="2145"/>
              <a:ext cx="126" cy="126"/>
            </a:xfrm>
            <a:prstGeom prst="ellipse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09" name="Oval 24"/>
            <p:cNvSpPr>
              <a:spLocks noChangeArrowheads="1"/>
            </p:cNvSpPr>
            <p:nvPr/>
          </p:nvSpPr>
          <p:spPr bwMode="auto">
            <a:xfrm>
              <a:off x="2253" y="2139"/>
              <a:ext cx="126" cy="126"/>
            </a:xfrm>
            <a:prstGeom prst="ellipse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10" name="Oval 25"/>
            <p:cNvSpPr>
              <a:spLocks noChangeArrowheads="1"/>
            </p:cNvSpPr>
            <p:nvPr/>
          </p:nvSpPr>
          <p:spPr bwMode="auto">
            <a:xfrm>
              <a:off x="1833" y="2145"/>
              <a:ext cx="126" cy="126"/>
            </a:xfrm>
            <a:prstGeom prst="ellipse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11" name="Line 26"/>
            <p:cNvSpPr>
              <a:spLocks noChangeShapeType="1"/>
            </p:cNvSpPr>
            <p:nvPr/>
          </p:nvSpPr>
          <p:spPr bwMode="auto">
            <a:xfrm>
              <a:off x="1755" y="1857"/>
              <a:ext cx="1" cy="252"/>
            </a:xfrm>
            <a:prstGeom prst="line">
              <a:avLst/>
            </a:prstGeom>
            <a:noFill/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12" name="Line 27"/>
            <p:cNvSpPr>
              <a:spLocks noChangeShapeType="1"/>
            </p:cNvSpPr>
            <p:nvPr/>
          </p:nvSpPr>
          <p:spPr bwMode="auto">
            <a:xfrm>
              <a:off x="1995" y="1863"/>
              <a:ext cx="1" cy="252"/>
            </a:xfrm>
            <a:prstGeom prst="line">
              <a:avLst/>
            </a:prstGeom>
            <a:noFill/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13" name="Line 28"/>
            <p:cNvSpPr>
              <a:spLocks noChangeShapeType="1"/>
            </p:cNvSpPr>
            <p:nvPr/>
          </p:nvSpPr>
          <p:spPr bwMode="auto">
            <a:xfrm>
              <a:off x="1869" y="1863"/>
              <a:ext cx="1" cy="252"/>
            </a:xfrm>
            <a:prstGeom prst="line">
              <a:avLst/>
            </a:prstGeom>
            <a:noFill/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14" name="Line 29"/>
            <p:cNvSpPr>
              <a:spLocks noChangeShapeType="1"/>
            </p:cNvSpPr>
            <p:nvPr/>
          </p:nvSpPr>
          <p:spPr bwMode="auto">
            <a:xfrm>
              <a:off x="2109" y="1863"/>
              <a:ext cx="1" cy="252"/>
            </a:xfrm>
            <a:prstGeom prst="line">
              <a:avLst/>
            </a:prstGeom>
            <a:noFill/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15" name="Freeform 30"/>
            <p:cNvSpPr>
              <a:spLocks/>
            </p:cNvSpPr>
            <p:nvPr/>
          </p:nvSpPr>
          <p:spPr bwMode="auto">
            <a:xfrm>
              <a:off x="1599" y="2025"/>
              <a:ext cx="60" cy="156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10" y="26"/>
                </a:cxn>
                <a:cxn ang="0">
                  <a:pos x="1" y="17"/>
                </a:cxn>
                <a:cxn ang="0">
                  <a:pos x="0" y="0"/>
                </a:cxn>
                <a:cxn ang="0">
                  <a:pos x="10" y="0"/>
                </a:cxn>
              </a:cxnLst>
              <a:rect l="0" t="0" r="r" b="b"/>
              <a:pathLst>
                <a:path w="10" h="26">
                  <a:moveTo>
                    <a:pt x="10" y="0"/>
                  </a:moveTo>
                  <a:lnTo>
                    <a:pt x="10" y="26"/>
                  </a:lnTo>
                  <a:lnTo>
                    <a:pt x="1" y="17"/>
                  </a:lnTo>
                  <a:lnTo>
                    <a:pt x="0" y="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16" name="Freeform 31"/>
            <p:cNvSpPr>
              <a:spLocks/>
            </p:cNvSpPr>
            <p:nvPr/>
          </p:nvSpPr>
          <p:spPr bwMode="auto">
            <a:xfrm>
              <a:off x="1497" y="1869"/>
              <a:ext cx="126" cy="15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6"/>
                </a:cxn>
                <a:cxn ang="0">
                  <a:pos x="10" y="16"/>
                </a:cxn>
                <a:cxn ang="0">
                  <a:pos x="10" y="26"/>
                </a:cxn>
                <a:cxn ang="0">
                  <a:pos x="21" y="26"/>
                </a:cxn>
              </a:cxnLst>
              <a:rect l="0" t="0" r="r" b="b"/>
              <a:pathLst>
                <a:path w="21" h="26">
                  <a:moveTo>
                    <a:pt x="0" y="0"/>
                  </a:moveTo>
                  <a:lnTo>
                    <a:pt x="0" y="16"/>
                  </a:lnTo>
                  <a:lnTo>
                    <a:pt x="10" y="16"/>
                  </a:lnTo>
                  <a:lnTo>
                    <a:pt x="10" y="26"/>
                  </a:lnTo>
                  <a:lnTo>
                    <a:pt x="21" y="26"/>
                  </a:lnTo>
                </a:path>
              </a:pathLst>
            </a:custGeom>
            <a:noFill/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</p:grpSp>
      <p:grpSp>
        <p:nvGrpSpPr>
          <p:cNvPr id="217" name="Group 34"/>
          <p:cNvGrpSpPr>
            <a:grpSpLocks noChangeAspect="1"/>
          </p:cNvGrpSpPr>
          <p:nvPr/>
        </p:nvGrpSpPr>
        <p:grpSpPr bwMode="auto">
          <a:xfrm>
            <a:off x="6057932" y="4336310"/>
            <a:ext cx="885825" cy="533400"/>
            <a:chOff x="913" y="1941"/>
            <a:chExt cx="558" cy="336"/>
          </a:xfrm>
        </p:grpSpPr>
        <p:sp>
          <p:nvSpPr>
            <p:cNvPr id="218" name="Rectangle 35"/>
            <p:cNvSpPr>
              <a:spLocks noChangeArrowheads="1"/>
            </p:cNvSpPr>
            <p:nvPr/>
          </p:nvSpPr>
          <p:spPr bwMode="auto">
            <a:xfrm>
              <a:off x="919" y="2151"/>
              <a:ext cx="552" cy="48"/>
            </a:xfrm>
            <a:prstGeom prst="rect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19" name="Line 36"/>
            <p:cNvSpPr>
              <a:spLocks noChangeShapeType="1"/>
            </p:cNvSpPr>
            <p:nvPr/>
          </p:nvSpPr>
          <p:spPr bwMode="auto">
            <a:xfrm>
              <a:off x="949" y="1941"/>
              <a:ext cx="1" cy="210"/>
            </a:xfrm>
            <a:prstGeom prst="line">
              <a:avLst/>
            </a:prstGeom>
            <a:noFill/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20" name="Line 37"/>
            <p:cNvSpPr>
              <a:spLocks noChangeShapeType="1"/>
            </p:cNvSpPr>
            <p:nvPr/>
          </p:nvSpPr>
          <p:spPr bwMode="auto">
            <a:xfrm>
              <a:off x="1273" y="1941"/>
              <a:ext cx="1" cy="210"/>
            </a:xfrm>
            <a:prstGeom prst="line">
              <a:avLst/>
            </a:prstGeom>
            <a:noFill/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21" name="Line 38"/>
            <p:cNvSpPr>
              <a:spLocks noChangeShapeType="1"/>
            </p:cNvSpPr>
            <p:nvPr/>
          </p:nvSpPr>
          <p:spPr bwMode="auto">
            <a:xfrm>
              <a:off x="1111" y="1941"/>
              <a:ext cx="1" cy="210"/>
            </a:xfrm>
            <a:prstGeom prst="line">
              <a:avLst/>
            </a:prstGeom>
            <a:noFill/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22" name="Line 39"/>
            <p:cNvSpPr>
              <a:spLocks noChangeShapeType="1"/>
            </p:cNvSpPr>
            <p:nvPr/>
          </p:nvSpPr>
          <p:spPr bwMode="auto">
            <a:xfrm>
              <a:off x="1441" y="1941"/>
              <a:ext cx="1" cy="210"/>
            </a:xfrm>
            <a:prstGeom prst="line">
              <a:avLst/>
            </a:prstGeom>
            <a:noFill/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23" name="Oval 40"/>
            <p:cNvSpPr>
              <a:spLocks noChangeArrowheads="1"/>
            </p:cNvSpPr>
            <p:nvPr/>
          </p:nvSpPr>
          <p:spPr bwMode="auto">
            <a:xfrm>
              <a:off x="1369" y="2175"/>
              <a:ext cx="102" cy="102"/>
            </a:xfrm>
            <a:prstGeom prst="ellipse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24" name="Oval 41"/>
            <p:cNvSpPr>
              <a:spLocks noChangeArrowheads="1"/>
            </p:cNvSpPr>
            <p:nvPr/>
          </p:nvSpPr>
          <p:spPr bwMode="auto">
            <a:xfrm>
              <a:off x="913" y="2175"/>
              <a:ext cx="102" cy="102"/>
            </a:xfrm>
            <a:prstGeom prst="ellipse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</p:grpSp>
      <p:grpSp>
        <p:nvGrpSpPr>
          <p:cNvPr id="225" name="Group 88"/>
          <p:cNvGrpSpPr>
            <a:grpSpLocks noChangeAspect="1"/>
          </p:cNvGrpSpPr>
          <p:nvPr/>
        </p:nvGrpSpPr>
        <p:grpSpPr bwMode="auto">
          <a:xfrm>
            <a:off x="5727732" y="5407290"/>
            <a:ext cx="1257300" cy="600075"/>
            <a:chOff x="2577" y="1047"/>
            <a:chExt cx="792" cy="378"/>
          </a:xfrm>
        </p:grpSpPr>
        <p:sp>
          <p:nvSpPr>
            <p:cNvPr id="226" name="Oval 89"/>
            <p:cNvSpPr>
              <a:spLocks noChangeArrowheads="1"/>
            </p:cNvSpPr>
            <p:nvPr/>
          </p:nvSpPr>
          <p:spPr bwMode="auto">
            <a:xfrm>
              <a:off x="2709" y="1191"/>
              <a:ext cx="120" cy="114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227" name="Rectangle 90"/>
            <p:cNvSpPr>
              <a:spLocks noChangeArrowheads="1"/>
            </p:cNvSpPr>
            <p:nvPr/>
          </p:nvSpPr>
          <p:spPr bwMode="auto">
            <a:xfrm>
              <a:off x="2691" y="1293"/>
              <a:ext cx="246" cy="78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228" name="Freeform 91"/>
            <p:cNvSpPr>
              <a:spLocks/>
            </p:cNvSpPr>
            <p:nvPr/>
          </p:nvSpPr>
          <p:spPr bwMode="auto">
            <a:xfrm>
              <a:off x="2973" y="1191"/>
              <a:ext cx="312" cy="180"/>
            </a:xfrm>
            <a:custGeom>
              <a:avLst/>
              <a:gdLst>
                <a:gd name="T0" fmla="*/ 0 w 52"/>
                <a:gd name="T1" fmla="*/ 0 h 30"/>
                <a:gd name="T2" fmla="*/ 0 w 52"/>
                <a:gd name="T3" fmla="*/ 180 h 30"/>
                <a:gd name="T4" fmla="*/ 234 w 52"/>
                <a:gd name="T5" fmla="*/ 180 h 30"/>
                <a:gd name="T6" fmla="*/ 312 w 52"/>
                <a:gd name="T7" fmla="*/ 132 h 30"/>
                <a:gd name="T8" fmla="*/ 312 w 52"/>
                <a:gd name="T9" fmla="*/ 42 h 30"/>
                <a:gd name="T10" fmla="*/ 78 w 52"/>
                <a:gd name="T11" fmla="*/ 0 h 30"/>
                <a:gd name="T12" fmla="*/ 0 w 52"/>
                <a:gd name="T13" fmla="*/ 0 h 3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2"/>
                <a:gd name="T22" fmla="*/ 0 h 30"/>
                <a:gd name="T23" fmla="*/ 52 w 52"/>
                <a:gd name="T24" fmla="*/ 30 h 3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2" h="30">
                  <a:moveTo>
                    <a:pt x="0" y="0"/>
                  </a:moveTo>
                  <a:lnTo>
                    <a:pt x="0" y="30"/>
                  </a:lnTo>
                  <a:lnTo>
                    <a:pt x="39" y="30"/>
                  </a:lnTo>
                  <a:lnTo>
                    <a:pt x="52" y="22"/>
                  </a:lnTo>
                  <a:lnTo>
                    <a:pt x="52" y="7"/>
                  </a:lnTo>
                  <a:lnTo>
                    <a:pt x="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229" name="Oval 92"/>
            <p:cNvSpPr>
              <a:spLocks noChangeArrowheads="1"/>
            </p:cNvSpPr>
            <p:nvPr/>
          </p:nvSpPr>
          <p:spPr bwMode="auto">
            <a:xfrm>
              <a:off x="3051" y="1227"/>
              <a:ext cx="198" cy="19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230" name="Oval 93"/>
            <p:cNvSpPr>
              <a:spLocks noChangeArrowheads="1"/>
            </p:cNvSpPr>
            <p:nvPr/>
          </p:nvSpPr>
          <p:spPr bwMode="auto">
            <a:xfrm>
              <a:off x="2661" y="1227"/>
              <a:ext cx="192" cy="19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231" name="Freeform 94"/>
            <p:cNvSpPr>
              <a:spLocks/>
            </p:cNvSpPr>
            <p:nvPr/>
          </p:nvSpPr>
          <p:spPr bwMode="auto">
            <a:xfrm>
              <a:off x="2865" y="1047"/>
              <a:ext cx="228" cy="216"/>
            </a:xfrm>
            <a:custGeom>
              <a:avLst/>
              <a:gdLst>
                <a:gd name="T0" fmla="*/ 6 w 38"/>
                <a:gd name="T1" fmla="*/ 24 h 36"/>
                <a:gd name="T2" fmla="*/ 6 w 38"/>
                <a:gd name="T3" fmla="*/ 144 h 36"/>
                <a:gd name="T4" fmla="*/ 66 w 38"/>
                <a:gd name="T5" fmla="*/ 216 h 36"/>
                <a:gd name="T6" fmla="*/ 168 w 38"/>
                <a:gd name="T7" fmla="*/ 216 h 36"/>
                <a:gd name="T8" fmla="*/ 228 w 38"/>
                <a:gd name="T9" fmla="*/ 150 h 36"/>
                <a:gd name="T10" fmla="*/ 156 w 38"/>
                <a:gd name="T11" fmla="*/ 0 h 36"/>
                <a:gd name="T12" fmla="*/ 0 w 38"/>
                <a:gd name="T13" fmla="*/ 0 h 36"/>
                <a:gd name="T14" fmla="*/ 6 w 38"/>
                <a:gd name="T15" fmla="*/ 24 h 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8"/>
                <a:gd name="T25" fmla="*/ 0 h 36"/>
                <a:gd name="T26" fmla="*/ 38 w 38"/>
                <a:gd name="T27" fmla="*/ 36 h 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8" h="36">
                  <a:moveTo>
                    <a:pt x="1" y="4"/>
                  </a:moveTo>
                  <a:lnTo>
                    <a:pt x="1" y="24"/>
                  </a:lnTo>
                  <a:lnTo>
                    <a:pt x="11" y="36"/>
                  </a:lnTo>
                  <a:lnTo>
                    <a:pt x="28" y="36"/>
                  </a:lnTo>
                  <a:lnTo>
                    <a:pt x="38" y="25"/>
                  </a:lnTo>
                  <a:lnTo>
                    <a:pt x="26" y="0"/>
                  </a:lnTo>
                  <a:lnTo>
                    <a:pt x="0" y="0"/>
                  </a:lnTo>
                  <a:lnTo>
                    <a:pt x="1" y="4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232" name="Freeform 95"/>
            <p:cNvSpPr>
              <a:spLocks/>
            </p:cNvSpPr>
            <p:nvPr/>
          </p:nvSpPr>
          <p:spPr bwMode="auto">
            <a:xfrm>
              <a:off x="2895" y="1077"/>
              <a:ext cx="144" cy="114"/>
            </a:xfrm>
            <a:custGeom>
              <a:avLst/>
              <a:gdLst>
                <a:gd name="T0" fmla="*/ 0 w 24"/>
                <a:gd name="T1" fmla="*/ 0 h 19"/>
                <a:gd name="T2" fmla="*/ 6 w 24"/>
                <a:gd name="T3" fmla="*/ 114 h 19"/>
                <a:gd name="T4" fmla="*/ 144 w 24"/>
                <a:gd name="T5" fmla="*/ 114 h 19"/>
                <a:gd name="T6" fmla="*/ 102 w 24"/>
                <a:gd name="T7" fmla="*/ 0 h 19"/>
                <a:gd name="T8" fmla="*/ 0 w 24"/>
                <a:gd name="T9" fmla="*/ 0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9"/>
                <a:gd name="T17" fmla="*/ 24 w 24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9">
                  <a:moveTo>
                    <a:pt x="0" y="0"/>
                  </a:moveTo>
                  <a:lnTo>
                    <a:pt x="1" y="19"/>
                  </a:lnTo>
                  <a:lnTo>
                    <a:pt x="24" y="19"/>
                  </a:lnTo>
                  <a:lnTo>
                    <a:pt x="1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233" name="Line 96"/>
            <p:cNvSpPr>
              <a:spLocks noChangeShapeType="1"/>
            </p:cNvSpPr>
            <p:nvPr/>
          </p:nvSpPr>
          <p:spPr bwMode="auto">
            <a:xfrm>
              <a:off x="3021" y="1047"/>
              <a:ext cx="264" cy="186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34" name="Line 97"/>
            <p:cNvSpPr>
              <a:spLocks noChangeShapeType="1"/>
            </p:cNvSpPr>
            <p:nvPr/>
          </p:nvSpPr>
          <p:spPr bwMode="auto">
            <a:xfrm flipH="1">
              <a:off x="2577" y="1347"/>
              <a:ext cx="78" cy="36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36" name="Line 99"/>
            <p:cNvSpPr>
              <a:spLocks noChangeShapeType="1"/>
            </p:cNvSpPr>
            <p:nvPr/>
          </p:nvSpPr>
          <p:spPr bwMode="auto">
            <a:xfrm>
              <a:off x="2655" y="1149"/>
              <a:ext cx="1" cy="198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37" name="Line 100"/>
            <p:cNvSpPr>
              <a:spLocks noChangeShapeType="1"/>
            </p:cNvSpPr>
            <p:nvPr/>
          </p:nvSpPr>
          <p:spPr bwMode="auto">
            <a:xfrm flipH="1">
              <a:off x="2661" y="1191"/>
              <a:ext cx="108" cy="1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38" name="Line 101"/>
            <p:cNvSpPr>
              <a:spLocks noChangeShapeType="1"/>
            </p:cNvSpPr>
            <p:nvPr/>
          </p:nvSpPr>
          <p:spPr bwMode="auto">
            <a:xfrm>
              <a:off x="3285" y="1323"/>
              <a:ext cx="48" cy="1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39" name="Freeform 102"/>
            <p:cNvSpPr>
              <a:spLocks/>
            </p:cNvSpPr>
            <p:nvPr/>
          </p:nvSpPr>
          <p:spPr bwMode="auto">
            <a:xfrm>
              <a:off x="3303" y="1239"/>
              <a:ext cx="66" cy="108"/>
            </a:xfrm>
            <a:custGeom>
              <a:avLst/>
              <a:gdLst>
                <a:gd name="T0" fmla="*/ 60 w 11"/>
                <a:gd name="T1" fmla="*/ 0 h 18"/>
                <a:gd name="T2" fmla="*/ 66 w 11"/>
                <a:gd name="T3" fmla="*/ 102 h 18"/>
                <a:gd name="T4" fmla="*/ 0 60000 65536"/>
                <a:gd name="T5" fmla="*/ 0 60000 65536"/>
                <a:gd name="T6" fmla="*/ 0 w 11"/>
                <a:gd name="T7" fmla="*/ 0 h 18"/>
                <a:gd name="T8" fmla="*/ 11 w 11"/>
                <a:gd name="T9" fmla="*/ 18 h 1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" h="18">
                  <a:moveTo>
                    <a:pt x="10" y="0"/>
                  </a:moveTo>
                  <a:cubicBezTo>
                    <a:pt x="0" y="15"/>
                    <a:pt x="7" y="18"/>
                    <a:pt x="11" y="17"/>
                  </a:cubicBezTo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grpSp>
        <p:nvGrpSpPr>
          <p:cNvPr id="240" name="Group 51"/>
          <p:cNvGrpSpPr>
            <a:grpSpLocks noChangeAspect="1"/>
          </p:cNvGrpSpPr>
          <p:nvPr/>
        </p:nvGrpSpPr>
        <p:grpSpPr bwMode="auto">
          <a:xfrm>
            <a:off x="7056470" y="5203090"/>
            <a:ext cx="1457325" cy="819150"/>
            <a:chOff x="4287" y="1767"/>
            <a:chExt cx="918" cy="516"/>
          </a:xfrm>
        </p:grpSpPr>
        <p:sp>
          <p:nvSpPr>
            <p:cNvPr id="241" name="Rectangle 52"/>
            <p:cNvSpPr>
              <a:spLocks noChangeArrowheads="1"/>
            </p:cNvSpPr>
            <p:nvPr/>
          </p:nvSpPr>
          <p:spPr bwMode="auto">
            <a:xfrm>
              <a:off x="4311" y="2127"/>
              <a:ext cx="732" cy="90"/>
            </a:xfrm>
            <a:prstGeom prst="rect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42" name="Freeform 53"/>
            <p:cNvSpPr>
              <a:spLocks/>
            </p:cNvSpPr>
            <p:nvPr/>
          </p:nvSpPr>
          <p:spPr bwMode="auto">
            <a:xfrm>
              <a:off x="4953" y="1851"/>
              <a:ext cx="252" cy="360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4" y="51"/>
                </a:cxn>
                <a:cxn ang="0">
                  <a:pos x="20" y="60"/>
                </a:cxn>
                <a:cxn ang="0">
                  <a:pos x="39" y="59"/>
                </a:cxn>
                <a:cxn ang="0">
                  <a:pos x="40" y="32"/>
                </a:cxn>
                <a:cxn ang="0">
                  <a:pos x="29" y="0"/>
                </a:cxn>
              </a:cxnLst>
              <a:rect l="0" t="0" r="r" b="b"/>
              <a:pathLst>
                <a:path w="42" h="60">
                  <a:moveTo>
                    <a:pt x="29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14" y="51"/>
                  </a:lnTo>
                  <a:lnTo>
                    <a:pt x="20" y="60"/>
                  </a:lnTo>
                  <a:lnTo>
                    <a:pt x="39" y="59"/>
                  </a:lnTo>
                  <a:lnTo>
                    <a:pt x="40" y="32"/>
                  </a:lnTo>
                  <a:cubicBezTo>
                    <a:pt x="42" y="25"/>
                    <a:pt x="35" y="4"/>
                    <a:pt x="29" y="0"/>
                  </a:cubicBezTo>
                  <a:close/>
                </a:path>
              </a:pathLst>
            </a:cu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43" name="Freeform 54"/>
            <p:cNvSpPr>
              <a:spLocks/>
            </p:cNvSpPr>
            <p:nvPr/>
          </p:nvSpPr>
          <p:spPr bwMode="auto">
            <a:xfrm>
              <a:off x="4995" y="1887"/>
              <a:ext cx="162" cy="144"/>
            </a:xfrm>
            <a:custGeom>
              <a:avLst/>
              <a:gdLst/>
              <a:ahLst/>
              <a:cxnLst>
                <a:cxn ang="0">
                  <a:pos x="19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26" y="24"/>
                </a:cxn>
                <a:cxn ang="0">
                  <a:pos x="19" y="0"/>
                </a:cxn>
              </a:cxnLst>
              <a:rect l="0" t="0" r="r" b="b"/>
              <a:pathLst>
                <a:path w="27" h="24">
                  <a:moveTo>
                    <a:pt x="19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26" y="24"/>
                  </a:lnTo>
                  <a:cubicBezTo>
                    <a:pt x="27" y="19"/>
                    <a:pt x="23" y="3"/>
                    <a:pt x="19" y="0"/>
                  </a:cubicBezTo>
                  <a:close/>
                </a:path>
              </a:pathLst>
            </a:cu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44" name="Oval 55"/>
            <p:cNvSpPr>
              <a:spLocks noChangeArrowheads="1"/>
            </p:cNvSpPr>
            <p:nvPr/>
          </p:nvSpPr>
          <p:spPr bwMode="auto">
            <a:xfrm>
              <a:off x="4377" y="2157"/>
              <a:ext cx="126" cy="126"/>
            </a:xfrm>
            <a:prstGeom prst="ellipse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45" name="Oval 56"/>
            <p:cNvSpPr>
              <a:spLocks noChangeArrowheads="1"/>
            </p:cNvSpPr>
            <p:nvPr/>
          </p:nvSpPr>
          <p:spPr bwMode="auto">
            <a:xfrm>
              <a:off x="4947" y="2151"/>
              <a:ext cx="126" cy="126"/>
            </a:xfrm>
            <a:prstGeom prst="ellipse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46" name="Oval 57"/>
            <p:cNvSpPr>
              <a:spLocks noChangeArrowheads="1"/>
            </p:cNvSpPr>
            <p:nvPr/>
          </p:nvSpPr>
          <p:spPr bwMode="auto">
            <a:xfrm>
              <a:off x="4527" y="2157"/>
              <a:ext cx="126" cy="126"/>
            </a:xfrm>
            <a:prstGeom prst="ellipse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47" name="Rectangle 58"/>
            <p:cNvSpPr>
              <a:spLocks noChangeArrowheads="1"/>
            </p:cNvSpPr>
            <p:nvPr/>
          </p:nvSpPr>
          <p:spPr bwMode="auto">
            <a:xfrm>
              <a:off x="4287" y="1767"/>
              <a:ext cx="642" cy="360"/>
            </a:xfrm>
            <a:prstGeom prst="rect">
              <a:avLst/>
            </a:prstGeom>
            <a:solidFill>
              <a:srgbClr val="DDDDDC"/>
            </a:solidFill>
            <a:ln w="19050" cap="flat">
              <a:solidFill>
                <a:srgbClr val="24211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</p:grpSp>
      <p:grpSp>
        <p:nvGrpSpPr>
          <p:cNvPr id="2" name="Gruppieren 38"/>
          <p:cNvGrpSpPr>
            <a:grpSpLocks/>
          </p:cNvGrpSpPr>
          <p:nvPr/>
        </p:nvGrpSpPr>
        <p:grpSpPr bwMode="auto">
          <a:xfrm>
            <a:off x="391903" y="1498557"/>
            <a:ext cx="8209189" cy="5153295"/>
            <a:chOff x="99802" y="2437621"/>
            <a:chExt cx="7244606" cy="4609548"/>
          </a:xfrm>
        </p:grpSpPr>
        <p:sp>
          <p:nvSpPr>
            <p:cNvPr id="6190" name="Textfeld 68"/>
            <p:cNvSpPr txBox="1">
              <a:spLocks noChangeArrowheads="1"/>
            </p:cNvSpPr>
            <p:nvPr/>
          </p:nvSpPr>
          <p:spPr bwMode="auto">
            <a:xfrm>
              <a:off x="605347" y="3439957"/>
              <a:ext cx="718409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 sz="1200" b="0" dirty="0" err="1">
                  <a:solidFill>
                    <a:schemeClr val="tx1"/>
                  </a:solidFill>
                  <a:latin typeface="Arial" charset="0"/>
                </a:rPr>
                <a:t>Vollbaum</a:t>
              </a:r>
              <a:endParaRPr lang="de-DE" sz="1200" b="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6191" name="Textfeld 69"/>
            <p:cNvSpPr txBox="1">
              <a:spLocks noChangeArrowheads="1"/>
            </p:cNvSpPr>
            <p:nvPr/>
          </p:nvSpPr>
          <p:spPr bwMode="auto">
            <a:xfrm>
              <a:off x="551203" y="4442293"/>
              <a:ext cx="772553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 sz="1200" b="0">
                  <a:solidFill>
                    <a:schemeClr val="tx1"/>
                  </a:solidFill>
                  <a:latin typeface="Arial" charset="0"/>
                </a:rPr>
                <a:t>Rohschaft</a:t>
              </a:r>
            </a:p>
          </p:txBody>
        </p:sp>
        <p:sp>
          <p:nvSpPr>
            <p:cNvPr id="6192" name="Textfeld 70"/>
            <p:cNvSpPr txBox="1">
              <a:spLocks noChangeArrowheads="1"/>
            </p:cNvSpPr>
            <p:nvPr/>
          </p:nvSpPr>
          <p:spPr bwMode="auto">
            <a:xfrm>
              <a:off x="580906" y="5444630"/>
              <a:ext cx="742850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 sz="1200" b="0" dirty="0">
                  <a:solidFill>
                    <a:schemeClr val="tx1"/>
                  </a:solidFill>
                  <a:latin typeface="Arial" charset="0"/>
                </a:rPr>
                <a:t>Sortiment</a:t>
              </a:r>
            </a:p>
          </p:txBody>
        </p:sp>
        <p:sp>
          <p:nvSpPr>
            <p:cNvPr id="6193" name="Textfeld 71"/>
            <p:cNvSpPr txBox="1">
              <a:spLocks noChangeArrowheads="1"/>
            </p:cNvSpPr>
            <p:nvPr/>
          </p:nvSpPr>
          <p:spPr bwMode="auto">
            <a:xfrm>
              <a:off x="1147624" y="6799391"/>
              <a:ext cx="802806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de-DE" sz="1200" b="0" dirty="0">
                  <a:solidFill>
                    <a:schemeClr val="tx1"/>
                  </a:solidFill>
                  <a:latin typeface="Arial" charset="0"/>
                </a:rPr>
                <a:t>Bestand</a:t>
              </a:r>
            </a:p>
          </p:txBody>
        </p:sp>
        <p:sp>
          <p:nvSpPr>
            <p:cNvPr id="6194" name="Textfeld 72"/>
            <p:cNvSpPr txBox="1">
              <a:spLocks noChangeArrowheads="1"/>
            </p:cNvSpPr>
            <p:nvPr/>
          </p:nvSpPr>
          <p:spPr bwMode="auto">
            <a:xfrm>
              <a:off x="2655781" y="6799391"/>
              <a:ext cx="1301181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de-DE" sz="1200" b="0" dirty="0">
                  <a:solidFill>
                    <a:schemeClr val="tx1"/>
                  </a:solidFill>
                  <a:latin typeface="Arial" charset="0"/>
                </a:rPr>
                <a:t>Gasse (</a:t>
              </a:r>
              <a:r>
                <a:rPr lang="de-DE" sz="1200" dirty="0">
                  <a:solidFill>
                    <a:schemeClr val="tx1"/>
                  </a:solidFill>
                  <a:latin typeface="Arial" charset="0"/>
                </a:rPr>
                <a:t>20 m</a:t>
              </a:r>
              <a:r>
                <a:rPr lang="de-DE" sz="1200" b="0" dirty="0">
                  <a:solidFill>
                    <a:schemeClr val="tx1"/>
                  </a:solidFill>
                  <a:latin typeface="Arial" charset="0"/>
                </a:rPr>
                <a:t>)</a:t>
              </a:r>
            </a:p>
          </p:txBody>
        </p:sp>
        <p:sp>
          <p:nvSpPr>
            <p:cNvPr id="6195" name="Textfeld 73"/>
            <p:cNvSpPr txBox="1">
              <a:spLocks noChangeArrowheads="1"/>
            </p:cNvSpPr>
            <p:nvPr/>
          </p:nvSpPr>
          <p:spPr bwMode="auto">
            <a:xfrm>
              <a:off x="4626450" y="6799391"/>
              <a:ext cx="802806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de-DE" sz="1200" b="0" dirty="0" err="1">
                  <a:solidFill>
                    <a:schemeClr val="tx1"/>
                  </a:solidFill>
                  <a:latin typeface="Arial" charset="0"/>
                </a:rPr>
                <a:t>Lagerort</a:t>
              </a:r>
              <a:endParaRPr lang="de-DE" sz="1200" b="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6196" name="Textfeld 102"/>
            <p:cNvSpPr txBox="1">
              <a:spLocks noChangeArrowheads="1"/>
            </p:cNvSpPr>
            <p:nvPr/>
          </p:nvSpPr>
          <p:spPr bwMode="auto">
            <a:xfrm>
              <a:off x="99802" y="2437621"/>
              <a:ext cx="1223955" cy="2477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 sz="1200" b="0" dirty="0">
                  <a:solidFill>
                    <a:schemeClr val="tx1"/>
                  </a:solidFill>
                  <a:latin typeface="Arial" charset="0"/>
                </a:rPr>
                <a:t>Stehender Baum</a:t>
              </a:r>
            </a:p>
          </p:txBody>
        </p:sp>
        <p:sp>
          <p:nvSpPr>
            <p:cNvPr id="51" name="Textfeld 73"/>
            <p:cNvSpPr txBox="1">
              <a:spLocks noChangeArrowheads="1"/>
            </p:cNvSpPr>
            <p:nvPr/>
          </p:nvSpPr>
          <p:spPr bwMode="auto">
            <a:xfrm>
              <a:off x="6209616" y="6791939"/>
              <a:ext cx="1134792" cy="2477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de-DE" sz="1200" b="0" dirty="0">
                  <a:solidFill>
                    <a:schemeClr val="tx1"/>
                  </a:solidFill>
                  <a:latin typeface="Arial" charset="0"/>
                </a:rPr>
                <a:t>Werk</a:t>
              </a:r>
            </a:p>
          </p:txBody>
        </p:sp>
        <p:sp>
          <p:nvSpPr>
            <p:cNvPr id="52" name="Textfeld 70"/>
            <p:cNvSpPr txBox="1">
              <a:spLocks noChangeArrowheads="1"/>
            </p:cNvSpPr>
            <p:nvPr/>
          </p:nvSpPr>
          <p:spPr bwMode="auto">
            <a:xfrm>
              <a:off x="326145" y="6438177"/>
              <a:ext cx="997611" cy="2477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 sz="1200" b="0" dirty="0">
                  <a:solidFill>
                    <a:schemeClr val="tx1"/>
                  </a:solidFill>
                  <a:latin typeface="Arial" charset="0"/>
                </a:rPr>
                <a:t>Hackschnitzel</a:t>
              </a:r>
            </a:p>
          </p:txBody>
        </p:sp>
      </p:grpSp>
      <p:sp>
        <p:nvSpPr>
          <p:cNvPr id="120" name="Titel 11"/>
          <p:cNvSpPr txBox="1">
            <a:spLocks/>
          </p:cNvSpPr>
          <p:nvPr/>
        </p:nvSpPr>
        <p:spPr bwMode="auto">
          <a:xfrm>
            <a:off x="388276" y="404664"/>
            <a:ext cx="358523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  <a:ea typeface="+mj-ea"/>
                <a:cs typeface="Arial" charset="0"/>
              </a:rPr>
              <a:t>Verfahrensbeispiel</a:t>
            </a:r>
            <a:endParaRPr kumimoji="0" lang="de-DE" sz="2800" b="1" i="0" u="none" strike="noStrike" kern="0" cap="none" spc="0" normalizeH="0" baseline="0" noProof="0" dirty="0">
              <a:ln>
                <a:noFill/>
              </a:ln>
              <a:uLnTx/>
              <a:uFillTx/>
              <a:latin typeface="Arial" charset="0"/>
              <a:ea typeface="+mj-ea"/>
              <a:cs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ichtungspfeil 77"/>
          <p:cNvSpPr/>
          <p:nvPr/>
        </p:nvSpPr>
        <p:spPr>
          <a:xfrm>
            <a:off x="4668881" y="5147552"/>
            <a:ext cx="1971335" cy="288000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Rücken</a:t>
            </a:r>
          </a:p>
        </p:txBody>
      </p:sp>
      <p:sp>
        <p:nvSpPr>
          <p:cNvPr id="79" name="Richtungspfeil 78"/>
          <p:cNvSpPr/>
          <p:nvPr/>
        </p:nvSpPr>
        <p:spPr>
          <a:xfrm rot="5400000">
            <a:off x="6073297" y="4583349"/>
            <a:ext cx="1120542" cy="288000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Ein-schneiden</a:t>
            </a:r>
          </a:p>
        </p:txBody>
      </p:sp>
      <p:sp>
        <p:nvSpPr>
          <p:cNvPr id="83" name="Richtungspfeil 82"/>
          <p:cNvSpPr/>
          <p:nvPr/>
        </p:nvSpPr>
        <p:spPr>
          <a:xfrm rot="5400000">
            <a:off x="6073297" y="3469156"/>
            <a:ext cx="1120542" cy="288000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Entasten</a:t>
            </a:r>
          </a:p>
        </p:txBody>
      </p:sp>
      <p:sp>
        <p:nvSpPr>
          <p:cNvPr id="85" name="Richtungspfeil 84"/>
          <p:cNvSpPr/>
          <p:nvPr/>
        </p:nvSpPr>
        <p:spPr>
          <a:xfrm>
            <a:off x="2692781" y="5147552"/>
            <a:ext cx="1971335" cy="288000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Vorrücken</a:t>
            </a:r>
          </a:p>
        </p:txBody>
      </p:sp>
      <p:sp>
        <p:nvSpPr>
          <p:cNvPr id="87" name="Richtungspfeil 86"/>
          <p:cNvSpPr/>
          <p:nvPr/>
        </p:nvSpPr>
        <p:spPr>
          <a:xfrm>
            <a:off x="4660942" y="4027031"/>
            <a:ext cx="1971335" cy="288000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Rücken</a:t>
            </a:r>
          </a:p>
        </p:txBody>
      </p:sp>
      <p:sp>
        <p:nvSpPr>
          <p:cNvPr id="88" name="Richtungspfeil 87"/>
          <p:cNvSpPr/>
          <p:nvPr/>
        </p:nvSpPr>
        <p:spPr>
          <a:xfrm rot="5400000">
            <a:off x="4101962" y="4583349"/>
            <a:ext cx="1120542" cy="288000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Ein-schneiden</a:t>
            </a:r>
          </a:p>
        </p:txBody>
      </p:sp>
      <p:sp>
        <p:nvSpPr>
          <p:cNvPr id="93" name="Richtungspfeil 92"/>
          <p:cNvSpPr/>
          <p:nvPr/>
        </p:nvSpPr>
        <p:spPr>
          <a:xfrm>
            <a:off x="4657767" y="2906467"/>
            <a:ext cx="1971335" cy="288000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Rücken</a:t>
            </a:r>
          </a:p>
        </p:txBody>
      </p:sp>
      <p:sp>
        <p:nvSpPr>
          <p:cNvPr id="94" name="Richtungspfeil 93"/>
          <p:cNvSpPr/>
          <p:nvPr/>
        </p:nvSpPr>
        <p:spPr>
          <a:xfrm>
            <a:off x="2707257" y="4027009"/>
            <a:ext cx="1971335" cy="288000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Vorrücken</a:t>
            </a:r>
          </a:p>
        </p:txBody>
      </p:sp>
      <p:sp>
        <p:nvSpPr>
          <p:cNvPr id="96" name="Richtungspfeil 95"/>
          <p:cNvSpPr/>
          <p:nvPr/>
        </p:nvSpPr>
        <p:spPr>
          <a:xfrm rot="5400000">
            <a:off x="4101962" y="3465187"/>
            <a:ext cx="1120542" cy="288000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Entasten</a:t>
            </a:r>
          </a:p>
        </p:txBody>
      </p:sp>
      <p:sp>
        <p:nvSpPr>
          <p:cNvPr id="99" name="Richtungspfeil 98"/>
          <p:cNvSpPr/>
          <p:nvPr/>
        </p:nvSpPr>
        <p:spPr>
          <a:xfrm>
            <a:off x="2692781" y="2906467"/>
            <a:ext cx="1971335" cy="288000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Vorrücken</a:t>
            </a:r>
          </a:p>
        </p:txBody>
      </p:sp>
      <p:sp>
        <p:nvSpPr>
          <p:cNvPr id="101" name="Richtungspfeil 100"/>
          <p:cNvSpPr/>
          <p:nvPr/>
        </p:nvSpPr>
        <p:spPr>
          <a:xfrm rot="5400000">
            <a:off x="2130627" y="2342265"/>
            <a:ext cx="1120542" cy="288000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Fällen</a:t>
            </a:r>
          </a:p>
        </p:txBody>
      </p:sp>
      <p:grpSp>
        <p:nvGrpSpPr>
          <p:cNvPr id="2" name="Gruppieren 38"/>
          <p:cNvGrpSpPr/>
          <p:nvPr/>
        </p:nvGrpSpPr>
        <p:grpSpPr>
          <a:xfrm>
            <a:off x="683568" y="1785925"/>
            <a:ext cx="6397282" cy="4720353"/>
            <a:chOff x="-215407" y="2437620"/>
            <a:chExt cx="5644663" cy="4222404"/>
          </a:xfrm>
        </p:grpSpPr>
        <p:sp>
          <p:nvSpPr>
            <p:cNvPr id="69" name="Textfeld 68"/>
            <p:cNvSpPr txBox="1">
              <a:spLocks noChangeArrowheads="1"/>
            </p:cNvSpPr>
            <p:nvPr/>
          </p:nvSpPr>
          <p:spPr bwMode="auto">
            <a:xfrm>
              <a:off x="243261" y="3439957"/>
              <a:ext cx="718409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 sz="1200" b="0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Vollbaum</a:t>
              </a:r>
              <a:endParaRPr lang="de-DE" sz="12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Textfeld 69"/>
            <p:cNvSpPr txBox="1">
              <a:spLocks noChangeArrowheads="1"/>
            </p:cNvSpPr>
            <p:nvPr/>
          </p:nvSpPr>
          <p:spPr bwMode="auto">
            <a:xfrm>
              <a:off x="189117" y="4442293"/>
              <a:ext cx="772553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 sz="1200" b="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Rohschaft</a:t>
              </a:r>
            </a:p>
          </p:txBody>
        </p:sp>
        <p:sp>
          <p:nvSpPr>
            <p:cNvPr id="71" name="Textfeld 70"/>
            <p:cNvSpPr txBox="1">
              <a:spLocks noChangeArrowheads="1"/>
            </p:cNvSpPr>
            <p:nvPr/>
          </p:nvSpPr>
          <p:spPr bwMode="auto">
            <a:xfrm>
              <a:off x="218819" y="5444630"/>
              <a:ext cx="742851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 sz="1200" b="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Sortiment</a:t>
              </a:r>
            </a:p>
          </p:txBody>
        </p:sp>
        <p:sp>
          <p:nvSpPr>
            <p:cNvPr id="72" name="Textfeld 71"/>
            <p:cNvSpPr txBox="1">
              <a:spLocks noChangeArrowheads="1"/>
            </p:cNvSpPr>
            <p:nvPr/>
          </p:nvSpPr>
          <p:spPr bwMode="auto">
            <a:xfrm>
              <a:off x="1147625" y="6412246"/>
              <a:ext cx="802806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de-DE" sz="1200" b="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Bestand</a:t>
              </a:r>
            </a:p>
          </p:txBody>
        </p:sp>
        <p:sp>
          <p:nvSpPr>
            <p:cNvPr id="73" name="Textfeld 72"/>
            <p:cNvSpPr txBox="1">
              <a:spLocks noChangeArrowheads="1"/>
            </p:cNvSpPr>
            <p:nvPr/>
          </p:nvSpPr>
          <p:spPr bwMode="auto">
            <a:xfrm>
              <a:off x="2655781" y="6407376"/>
              <a:ext cx="1301181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de-DE" sz="1200" b="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Gasse</a:t>
              </a:r>
            </a:p>
          </p:txBody>
        </p:sp>
        <p:sp>
          <p:nvSpPr>
            <p:cNvPr id="74" name="Textfeld 73"/>
            <p:cNvSpPr txBox="1">
              <a:spLocks noChangeArrowheads="1"/>
            </p:cNvSpPr>
            <p:nvPr/>
          </p:nvSpPr>
          <p:spPr bwMode="auto">
            <a:xfrm>
              <a:off x="4626450" y="6412246"/>
              <a:ext cx="802806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de-DE" sz="1200" b="0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Lagerort</a:t>
              </a:r>
              <a:endParaRPr lang="de-DE" sz="12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3" name="Textfeld 102"/>
            <p:cNvSpPr txBox="1">
              <a:spLocks noChangeArrowheads="1"/>
            </p:cNvSpPr>
            <p:nvPr/>
          </p:nvSpPr>
          <p:spPr bwMode="auto">
            <a:xfrm>
              <a:off x="-215407" y="2437620"/>
              <a:ext cx="1177077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 sz="1200" b="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Stehender</a:t>
              </a:r>
              <a:r>
                <a:rPr lang="de-DE" sz="1200" b="0" dirty="0">
                  <a:solidFill>
                    <a:schemeClr val="tx1"/>
                  </a:solidFill>
                  <a:latin typeface="Univers 55" pitchFamily="2" charset="0"/>
                </a:rPr>
                <a:t> </a:t>
              </a:r>
              <a:r>
                <a:rPr lang="de-DE" sz="1200" b="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Baum</a:t>
              </a:r>
            </a:p>
          </p:txBody>
        </p:sp>
      </p:grpSp>
      <p:sp>
        <p:nvSpPr>
          <p:cNvPr id="51" name="Richtungspfeil 50"/>
          <p:cNvSpPr/>
          <p:nvPr/>
        </p:nvSpPr>
        <p:spPr>
          <a:xfrm rot="5400000">
            <a:off x="2136937" y="4582656"/>
            <a:ext cx="1120542" cy="288000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Ein-schneiden</a:t>
            </a:r>
          </a:p>
        </p:txBody>
      </p:sp>
      <p:sp>
        <p:nvSpPr>
          <p:cNvPr id="52" name="Richtungspfeil 51"/>
          <p:cNvSpPr/>
          <p:nvPr/>
        </p:nvSpPr>
        <p:spPr>
          <a:xfrm rot="5400000">
            <a:off x="2136937" y="3464494"/>
            <a:ext cx="1120542" cy="288000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Entasten</a:t>
            </a:r>
          </a:p>
        </p:txBody>
      </p:sp>
      <p:sp>
        <p:nvSpPr>
          <p:cNvPr id="25" name="Richtungspfeil 24"/>
          <p:cNvSpPr/>
          <p:nvPr/>
        </p:nvSpPr>
        <p:spPr>
          <a:xfrm>
            <a:off x="2690400" y="5601903"/>
            <a:ext cx="3942669" cy="398865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DE" sz="1800" i="1" dirty="0">
                <a:solidFill>
                  <a:srgbClr val="ADCBB8"/>
                </a:solidFill>
                <a:latin typeface="Arial" pitchFamily="34" charset="0"/>
                <a:cs typeface="Arial" pitchFamily="34" charset="0"/>
              </a:rPr>
              <a:t>Transportieren</a:t>
            </a:r>
          </a:p>
        </p:txBody>
      </p:sp>
      <p:sp>
        <p:nvSpPr>
          <p:cNvPr id="26" name="Richtungspfeil 25"/>
          <p:cNvSpPr/>
          <p:nvPr/>
        </p:nvSpPr>
        <p:spPr>
          <a:xfrm rot="5400000">
            <a:off x="503172" y="3398216"/>
            <a:ext cx="3361627" cy="417181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DE" sz="1800" i="1" dirty="0">
                <a:solidFill>
                  <a:srgbClr val="ADCBB8"/>
                </a:solidFill>
                <a:latin typeface="Arial" pitchFamily="34" charset="0"/>
                <a:cs typeface="Arial" pitchFamily="34" charset="0"/>
              </a:rPr>
              <a:t>Fertigen</a:t>
            </a:r>
          </a:p>
        </p:txBody>
      </p:sp>
      <p:graphicFrame>
        <p:nvGraphicFramePr>
          <p:cNvPr id="68" name="Tabelle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1709384"/>
              </p:ext>
            </p:extLst>
          </p:nvPr>
        </p:nvGraphicFramePr>
        <p:xfrm>
          <a:off x="2691087" y="1891566"/>
          <a:ext cx="3960000" cy="342292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40974"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9050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90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0974"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9050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9050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0974"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9050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9050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0" name="Titel 11"/>
          <p:cNvSpPr txBox="1">
            <a:spLocks/>
          </p:cNvSpPr>
          <p:nvPr/>
        </p:nvSpPr>
        <p:spPr bwMode="auto">
          <a:xfrm>
            <a:off x="388275" y="404664"/>
            <a:ext cx="584657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  <a:ea typeface="+mj-ea"/>
                <a:cs typeface="Arial" charset="0"/>
              </a:rPr>
              <a:t>Beschreibung Rastervorlage </a:t>
            </a:r>
            <a:r>
              <a:rPr kumimoji="0" lang="de-DE" sz="28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j-ea"/>
                <a:cs typeface="Arial" charset="0"/>
              </a:rPr>
              <a:t>3x2</a:t>
            </a:r>
            <a:endParaRPr kumimoji="0" lang="de-DE" sz="28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 charset="0"/>
              <a:ea typeface="+mj-ea"/>
              <a:cs typeface="Arial" charset="0"/>
            </a:endParaRPr>
          </a:p>
        </p:txBody>
      </p:sp>
      <p:sp>
        <p:nvSpPr>
          <p:cNvPr id="32" name="Richtungspfeil 31"/>
          <p:cNvSpPr/>
          <p:nvPr/>
        </p:nvSpPr>
        <p:spPr>
          <a:xfrm>
            <a:off x="4666527" y="3812324"/>
            <a:ext cx="1971335" cy="288000"/>
          </a:xfrm>
          <a:prstGeom prst="homePlate">
            <a:avLst/>
          </a:prstGeom>
          <a:gradFill flip="none" rotWithShape="1">
            <a:gsLst>
              <a:gs pos="0">
                <a:srgbClr val="FCAC36">
                  <a:shade val="30000"/>
                  <a:satMod val="115000"/>
                </a:srgbClr>
              </a:gs>
              <a:gs pos="50000">
                <a:srgbClr val="FCAC36">
                  <a:shade val="67500"/>
                  <a:satMod val="115000"/>
                </a:srgbClr>
              </a:gs>
              <a:gs pos="100000">
                <a:srgbClr val="FCAC36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DE" sz="1200" dirty="0">
                <a:latin typeface="Arial" pitchFamily="34" charset="0"/>
                <a:cs typeface="Arial" pitchFamily="34" charset="0"/>
              </a:rPr>
              <a:t>Rohschaftverfahren</a:t>
            </a:r>
          </a:p>
        </p:txBody>
      </p:sp>
      <p:sp>
        <p:nvSpPr>
          <p:cNvPr id="33" name="Richtungspfeil 32"/>
          <p:cNvSpPr/>
          <p:nvPr/>
        </p:nvSpPr>
        <p:spPr>
          <a:xfrm>
            <a:off x="4663352" y="2691760"/>
            <a:ext cx="1971335" cy="288000"/>
          </a:xfrm>
          <a:prstGeom prst="homePlate">
            <a:avLst/>
          </a:prstGeom>
          <a:gradFill flip="none" rotWithShape="1">
            <a:gsLst>
              <a:gs pos="0">
                <a:srgbClr val="FCAC36">
                  <a:shade val="30000"/>
                  <a:satMod val="115000"/>
                </a:srgbClr>
              </a:gs>
              <a:gs pos="50000">
                <a:srgbClr val="FCAC36">
                  <a:shade val="67500"/>
                  <a:satMod val="115000"/>
                </a:srgbClr>
              </a:gs>
              <a:gs pos="100000">
                <a:srgbClr val="FCAC36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DE" sz="1200" dirty="0">
                <a:latin typeface="Arial" pitchFamily="34" charset="0"/>
                <a:cs typeface="Arial" pitchFamily="34" charset="0"/>
              </a:rPr>
              <a:t>Vollbaumverfahren</a:t>
            </a:r>
          </a:p>
        </p:txBody>
      </p:sp>
      <p:sp>
        <p:nvSpPr>
          <p:cNvPr id="34" name="Richtungspfeil 33"/>
          <p:cNvSpPr/>
          <p:nvPr/>
        </p:nvSpPr>
        <p:spPr>
          <a:xfrm>
            <a:off x="4674466" y="4932845"/>
            <a:ext cx="1971335" cy="288000"/>
          </a:xfrm>
          <a:prstGeom prst="homePlate">
            <a:avLst/>
          </a:prstGeom>
          <a:gradFill flip="none" rotWithShape="1">
            <a:gsLst>
              <a:gs pos="0">
                <a:srgbClr val="FCAC36">
                  <a:shade val="30000"/>
                  <a:satMod val="115000"/>
                </a:srgbClr>
              </a:gs>
              <a:gs pos="50000">
                <a:srgbClr val="FCAC36">
                  <a:shade val="67500"/>
                  <a:satMod val="115000"/>
                </a:srgbClr>
              </a:gs>
              <a:gs pos="100000">
                <a:srgbClr val="FCAC36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DE" sz="1200" dirty="0">
                <a:latin typeface="Arial" pitchFamily="34" charset="0"/>
                <a:cs typeface="Arial" pitchFamily="34" charset="0"/>
              </a:rPr>
              <a:t>Sortimentverfahren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8" name="Tabelle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4279023"/>
              </p:ext>
            </p:extLst>
          </p:nvPr>
        </p:nvGraphicFramePr>
        <p:xfrm>
          <a:off x="2370138" y="2154590"/>
          <a:ext cx="3960000" cy="342292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40974"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0974"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0974"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5" name="Ellipse 74"/>
          <p:cNvSpPr/>
          <p:nvPr/>
        </p:nvSpPr>
        <p:spPr>
          <a:xfrm>
            <a:off x="6169025" y="5412140"/>
            <a:ext cx="287338" cy="287337"/>
          </a:xfrm>
          <a:prstGeom prst="ellipse">
            <a:avLst/>
          </a:prstGeom>
          <a:gradFill flip="none" rotWithShape="1">
            <a:gsLst>
              <a:gs pos="0">
                <a:srgbClr val="3A5760">
                  <a:shade val="30000"/>
                  <a:satMod val="115000"/>
                </a:srgbClr>
              </a:gs>
              <a:gs pos="50000">
                <a:srgbClr val="3A5760">
                  <a:shade val="67500"/>
                  <a:satMod val="115000"/>
                </a:srgbClr>
              </a:gs>
              <a:gs pos="100000">
                <a:srgbClr val="3A576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Richtungspfeil 75"/>
          <p:cNvSpPr/>
          <p:nvPr/>
        </p:nvSpPr>
        <p:spPr>
          <a:xfrm rot="5400000">
            <a:off x="5191919" y="4285808"/>
            <a:ext cx="2241550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Richtungspfeil 76"/>
          <p:cNvSpPr/>
          <p:nvPr/>
        </p:nvSpPr>
        <p:spPr>
          <a:xfrm>
            <a:off x="2370138" y="5410552"/>
            <a:ext cx="3941762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Richtungspfeil 77"/>
          <p:cNvSpPr/>
          <p:nvPr/>
        </p:nvSpPr>
        <p:spPr>
          <a:xfrm>
            <a:off x="4348163" y="5410552"/>
            <a:ext cx="1971675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Richtungspfeil 78"/>
          <p:cNvSpPr/>
          <p:nvPr/>
        </p:nvSpPr>
        <p:spPr>
          <a:xfrm rot="5400000">
            <a:off x="5752306" y="4846196"/>
            <a:ext cx="1120775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Ellipse 79"/>
          <p:cNvSpPr/>
          <p:nvPr/>
        </p:nvSpPr>
        <p:spPr>
          <a:xfrm>
            <a:off x="6167438" y="4286602"/>
            <a:ext cx="288925" cy="288925"/>
          </a:xfrm>
          <a:prstGeom prst="ellipse">
            <a:avLst/>
          </a:prstGeom>
          <a:gradFill flip="none" rotWithShape="1">
            <a:gsLst>
              <a:gs pos="0">
                <a:srgbClr val="3A5760">
                  <a:shade val="30000"/>
                  <a:satMod val="115000"/>
                </a:srgbClr>
              </a:gs>
              <a:gs pos="50000">
                <a:srgbClr val="3A5760">
                  <a:shade val="67500"/>
                  <a:satMod val="115000"/>
                </a:srgbClr>
              </a:gs>
              <a:gs pos="100000">
                <a:srgbClr val="3A576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Ellipse 80"/>
          <p:cNvSpPr/>
          <p:nvPr/>
        </p:nvSpPr>
        <p:spPr>
          <a:xfrm>
            <a:off x="4200525" y="5412140"/>
            <a:ext cx="288925" cy="287337"/>
          </a:xfrm>
          <a:prstGeom prst="ellipse">
            <a:avLst/>
          </a:prstGeom>
          <a:gradFill flip="none" rotWithShape="1">
            <a:gsLst>
              <a:gs pos="0">
                <a:srgbClr val="3A5760">
                  <a:shade val="30000"/>
                  <a:satMod val="115000"/>
                </a:srgbClr>
              </a:gs>
              <a:gs pos="50000">
                <a:srgbClr val="3A5760">
                  <a:shade val="67500"/>
                  <a:satMod val="115000"/>
                </a:srgbClr>
              </a:gs>
              <a:gs pos="100000">
                <a:srgbClr val="3A576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Richtungspfeil 81"/>
          <p:cNvSpPr/>
          <p:nvPr/>
        </p:nvSpPr>
        <p:spPr>
          <a:xfrm>
            <a:off x="2368550" y="4289777"/>
            <a:ext cx="3943350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Richtungspfeil 82"/>
          <p:cNvSpPr/>
          <p:nvPr/>
        </p:nvSpPr>
        <p:spPr>
          <a:xfrm rot="5400000">
            <a:off x="5752306" y="3731771"/>
            <a:ext cx="1120775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Ellipse 83"/>
          <p:cNvSpPr/>
          <p:nvPr/>
        </p:nvSpPr>
        <p:spPr>
          <a:xfrm>
            <a:off x="6167438" y="3169002"/>
            <a:ext cx="288925" cy="288925"/>
          </a:xfrm>
          <a:prstGeom prst="ellipse">
            <a:avLst/>
          </a:prstGeom>
          <a:gradFill flip="none" rotWithShape="1">
            <a:gsLst>
              <a:gs pos="0">
                <a:srgbClr val="3A5760">
                  <a:shade val="30000"/>
                  <a:satMod val="115000"/>
                </a:srgbClr>
              </a:gs>
              <a:gs pos="50000">
                <a:srgbClr val="3A5760">
                  <a:shade val="67500"/>
                  <a:satMod val="115000"/>
                </a:srgbClr>
              </a:gs>
              <a:gs pos="100000">
                <a:srgbClr val="3A576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Richtungspfeil 84"/>
          <p:cNvSpPr/>
          <p:nvPr/>
        </p:nvSpPr>
        <p:spPr>
          <a:xfrm>
            <a:off x="2371725" y="5410552"/>
            <a:ext cx="1971675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Richtungspfeil 85"/>
          <p:cNvSpPr/>
          <p:nvPr/>
        </p:nvSpPr>
        <p:spPr>
          <a:xfrm rot="5400000">
            <a:off x="3220244" y="4285808"/>
            <a:ext cx="2241550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Richtungspfeil 86"/>
          <p:cNvSpPr/>
          <p:nvPr/>
        </p:nvSpPr>
        <p:spPr>
          <a:xfrm>
            <a:off x="4340225" y="4289777"/>
            <a:ext cx="1971675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Richtungspfeil 87"/>
          <p:cNvSpPr/>
          <p:nvPr/>
        </p:nvSpPr>
        <p:spPr>
          <a:xfrm rot="5400000">
            <a:off x="3780631" y="4846196"/>
            <a:ext cx="1120775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Ellipse 88"/>
          <p:cNvSpPr/>
          <p:nvPr/>
        </p:nvSpPr>
        <p:spPr>
          <a:xfrm>
            <a:off x="4195763" y="4289777"/>
            <a:ext cx="288925" cy="287338"/>
          </a:xfrm>
          <a:prstGeom prst="ellipse">
            <a:avLst/>
          </a:prstGeom>
          <a:gradFill flip="none" rotWithShape="1">
            <a:gsLst>
              <a:gs pos="0">
                <a:srgbClr val="3A5760">
                  <a:shade val="30000"/>
                  <a:satMod val="115000"/>
                </a:srgbClr>
              </a:gs>
              <a:gs pos="50000">
                <a:srgbClr val="3A5760">
                  <a:shade val="67500"/>
                  <a:satMod val="115000"/>
                </a:srgbClr>
              </a:gs>
              <a:gs pos="100000">
                <a:srgbClr val="3A576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0" name="Ellipse 89"/>
          <p:cNvSpPr/>
          <p:nvPr/>
        </p:nvSpPr>
        <p:spPr>
          <a:xfrm>
            <a:off x="2222500" y="5412140"/>
            <a:ext cx="287338" cy="288925"/>
          </a:xfrm>
          <a:prstGeom prst="ellipse">
            <a:avLst/>
          </a:prstGeom>
          <a:gradFill flip="none" rotWithShape="1">
            <a:gsLst>
              <a:gs pos="0">
                <a:srgbClr val="3A5760">
                  <a:shade val="30000"/>
                  <a:satMod val="115000"/>
                </a:srgbClr>
              </a:gs>
              <a:gs pos="50000">
                <a:srgbClr val="3A5760">
                  <a:shade val="67500"/>
                  <a:satMod val="115000"/>
                </a:srgbClr>
              </a:gs>
              <a:gs pos="100000">
                <a:srgbClr val="3A576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1" name="Richtungspfeil 90"/>
          <p:cNvSpPr/>
          <p:nvPr/>
        </p:nvSpPr>
        <p:spPr>
          <a:xfrm rot="5400000">
            <a:off x="689769" y="3725421"/>
            <a:ext cx="3360737" cy="288925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Richtungspfeil 91"/>
          <p:cNvSpPr/>
          <p:nvPr/>
        </p:nvSpPr>
        <p:spPr>
          <a:xfrm>
            <a:off x="2362200" y="3169002"/>
            <a:ext cx="3943350" cy="288925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93" name="Richtungspfeil 92"/>
          <p:cNvSpPr/>
          <p:nvPr/>
        </p:nvSpPr>
        <p:spPr>
          <a:xfrm>
            <a:off x="4337050" y="3169002"/>
            <a:ext cx="1971675" cy="288925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94" name="Richtungspfeil 93"/>
          <p:cNvSpPr/>
          <p:nvPr/>
        </p:nvSpPr>
        <p:spPr>
          <a:xfrm>
            <a:off x="2370138" y="4289777"/>
            <a:ext cx="1970087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95" name="Ellipse 94"/>
          <p:cNvSpPr/>
          <p:nvPr/>
        </p:nvSpPr>
        <p:spPr>
          <a:xfrm>
            <a:off x="2227263" y="4289777"/>
            <a:ext cx="287337" cy="287338"/>
          </a:xfrm>
          <a:prstGeom prst="ellipse">
            <a:avLst/>
          </a:prstGeom>
          <a:gradFill flip="none" rotWithShape="1">
            <a:gsLst>
              <a:gs pos="0">
                <a:srgbClr val="3A5760">
                  <a:shade val="30000"/>
                  <a:satMod val="115000"/>
                </a:srgbClr>
              </a:gs>
              <a:gs pos="50000">
                <a:srgbClr val="3A5760">
                  <a:shade val="67500"/>
                  <a:satMod val="115000"/>
                </a:srgbClr>
              </a:gs>
              <a:gs pos="100000">
                <a:srgbClr val="3A576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6" name="Richtungspfeil 95"/>
          <p:cNvSpPr/>
          <p:nvPr/>
        </p:nvSpPr>
        <p:spPr>
          <a:xfrm rot="5400000">
            <a:off x="3780631" y="3728596"/>
            <a:ext cx="1120775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97" name="Ellipse 96"/>
          <p:cNvSpPr/>
          <p:nvPr/>
        </p:nvSpPr>
        <p:spPr>
          <a:xfrm>
            <a:off x="4197350" y="3169002"/>
            <a:ext cx="287338" cy="288925"/>
          </a:xfrm>
          <a:prstGeom prst="ellipse">
            <a:avLst/>
          </a:prstGeom>
          <a:gradFill flip="none" rotWithShape="1">
            <a:gsLst>
              <a:gs pos="0">
                <a:srgbClr val="3A5760">
                  <a:shade val="30000"/>
                  <a:satMod val="115000"/>
                </a:srgbClr>
              </a:gs>
              <a:gs pos="50000">
                <a:srgbClr val="3A5760">
                  <a:shade val="67500"/>
                  <a:satMod val="115000"/>
                </a:srgbClr>
              </a:gs>
              <a:gs pos="100000">
                <a:srgbClr val="3A576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8" name="Richtungspfeil 97"/>
          <p:cNvSpPr/>
          <p:nvPr/>
        </p:nvSpPr>
        <p:spPr>
          <a:xfrm rot="5400000">
            <a:off x="1250157" y="3165033"/>
            <a:ext cx="2239962" cy="288925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99" name="Richtungspfeil 98"/>
          <p:cNvSpPr/>
          <p:nvPr/>
        </p:nvSpPr>
        <p:spPr>
          <a:xfrm>
            <a:off x="2371725" y="3169002"/>
            <a:ext cx="1971675" cy="288925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00" name="Ellipse 99"/>
          <p:cNvSpPr/>
          <p:nvPr/>
        </p:nvSpPr>
        <p:spPr>
          <a:xfrm>
            <a:off x="2225675" y="3167415"/>
            <a:ext cx="287338" cy="287337"/>
          </a:xfrm>
          <a:prstGeom prst="ellipse">
            <a:avLst/>
          </a:prstGeom>
          <a:gradFill flip="none" rotWithShape="1">
            <a:gsLst>
              <a:gs pos="0">
                <a:srgbClr val="3A5760">
                  <a:shade val="30000"/>
                  <a:satMod val="115000"/>
                </a:srgbClr>
              </a:gs>
              <a:gs pos="50000">
                <a:srgbClr val="3A5760">
                  <a:shade val="67500"/>
                  <a:satMod val="115000"/>
                </a:srgbClr>
              </a:gs>
              <a:gs pos="100000">
                <a:srgbClr val="3A576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Richtungspfeil 100"/>
          <p:cNvSpPr/>
          <p:nvPr/>
        </p:nvSpPr>
        <p:spPr>
          <a:xfrm rot="5400000">
            <a:off x="1810544" y="2604646"/>
            <a:ext cx="1119187" cy="288925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uppieren 38"/>
          <p:cNvGrpSpPr>
            <a:grpSpLocks/>
          </p:cNvGrpSpPr>
          <p:nvPr/>
        </p:nvGrpSpPr>
        <p:grpSpPr bwMode="auto">
          <a:xfrm>
            <a:off x="774000" y="2052000"/>
            <a:ext cx="5987751" cy="4068763"/>
            <a:chOff x="145071" y="2437621"/>
            <a:chExt cx="5284185" cy="3639455"/>
          </a:xfrm>
        </p:grpSpPr>
        <p:sp>
          <p:nvSpPr>
            <p:cNvPr id="6190" name="Textfeld 68"/>
            <p:cNvSpPr txBox="1">
              <a:spLocks noChangeArrowheads="1"/>
            </p:cNvSpPr>
            <p:nvPr/>
          </p:nvSpPr>
          <p:spPr bwMode="auto">
            <a:xfrm>
              <a:off x="566679" y="3439957"/>
              <a:ext cx="718409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 sz="1200" b="0">
                  <a:solidFill>
                    <a:schemeClr val="tx1"/>
                  </a:solidFill>
                  <a:latin typeface="Arial" charset="0"/>
                </a:rPr>
                <a:t>Vollbaum</a:t>
              </a:r>
            </a:p>
          </p:txBody>
        </p:sp>
        <p:sp>
          <p:nvSpPr>
            <p:cNvPr id="6191" name="Textfeld 69"/>
            <p:cNvSpPr txBox="1">
              <a:spLocks noChangeArrowheads="1"/>
            </p:cNvSpPr>
            <p:nvPr/>
          </p:nvSpPr>
          <p:spPr bwMode="auto">
            <a:xfrm>
              <a:off x="506660" y="4442293"/>
              <a:ext cx="772553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 sz="1200" b="0">
                  <a:solidFill>
                    <a:schemeClr val="tx1"/>
                  </a:solidFill>
                  <a:latin typeface="Arial" charset="0"/>
                </a:rPr>
                <a:t>Rohschaft</a:t>
              </a:r>
            </a:p>
          </p:txBody>
        </p:sp>
        <p:sp>
          <p:nvSpPr>
            <p:cNvPr id="6192" name="Textfeld 70"/>
            <p:cNvSpPr txBox="1">
              <a:spLocks noChangeArrowheads="1"/>
            </p:cNvSpPr>
            <p:nvPr/>
          </p:nvSpPr>
          <p:spPr bwMode="auto">
            <a:xfrm>
              <a:off x="560075" y="5444630"/>
              <a:ext cx="742850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 sz="1200" b="0">
                  <a:solidFill>
                    <a:schemeClr val="tx1"/>
                  </a:solidFill>
                  <a:latin typeface="Arial" charset="0"/>
                </a:rPr>
                <a:t>Sortiment</a:t>
              </a:r>
            </a:p>
          </p:txBody>
        </p:sp>
        <p:sp>
          <p:nvSpPr>
            <p:cNvPr id="6193" name="Textfeld 71"/>
            <p:cNvSpPr txBox="1">
              <a:spLocks noChangeArrowheads="1"/>
            </p:cNvSpPr>
            <p:nvPr/>
          </p:nvSpPr>
          <p:spPr bwMode="auto">
            <a:xfrm>
              <a:off x="1147624" y="5829298"/>
              <a:ext cx="802806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e-DE" sz="1200" b="0">
                  <a:solidFill>
                    <a:schemeClr val="tx1"/>
                  </a:solidFill>
                  <a:latin typeface="Arial" charset="0"/>
                </a:rPr>
                <a:t>Bestand</a:t>
              </a:r>
            </a:p>
          </p:txBody>
        </p:sp>
        <p:sp>
          <p:nvSpPr>
            <p:cNvPr id="6194" name="Textfeld 72"/>
            <p:cNvSpPr txBox="1">
              <a:spLocks noChangeArrowheads="1"/>
            </p:cNvSpPr>
            <p:nvPr/>
          </p:nvSpPr>
          <p:spPr bwMode="auto">
            <a:xfrm>
              <a:off x="2655781" y="5829298"/>
              <a:ext cx="1301181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de-DE" sz="1200" b="0" dirty="0">
                  <a:solidFill>
                    <a:schemeClr val="tx1"/>
                  </a:solidFill>
                  <a:latin typeface="Arial" charset="0"/>
                </a:rPr>
                <a:t>Gasse (</a:t>
              </a:r>
              <a:r>
                <a:rPr lang="de-DE" sz="1200" dirty="0">
                  <a:solidFill>
                    <a:schemeClr val="tx1"/>
                  </a:solidFill>
                  <a:latin typeface="Arial" charset="0"/>
                </a:rPr>
                <a:t>XX m</a:t>
              </a:r>
              <a:r>
                <a:rPr lang="de-DE" sz="1200" b="0" dirty="0">
                  <a:solidFill>
                    <a:schemeClr val="tx1"/>
                  </a:solidFill>
                  <a:latin typeface="Arial" charset="0"/>
                </a:rPr>
                <a:t>)</a:t>
              </a:r>
            </a:p>
          </p:txBody>
        </p:sp>
        <p:sp>
          <p:nvSpPr>
            <p:cNvPr id="6195" name="Textfeld 73"/>
            <p:cNvSpPr txBox="1">
              <a:spLocks noChangeArrowheads="1"/>
            </p:cNvSpPr>
            <p:nvPr/>
          </p:nvSpPr>
          <p:spPr bwMode="auto">
            <a:xfrm>
              <a:off x="4626450" y="5829298"/>
              <a:ext cx="802806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e-DE" sz="1200" b="0">
                  <a:solidFill>
                    <a:schemeClr val="tx1"/>
                  </a:solidFill>
                  <a:latin typeface="Arial" charset="0"/>
                </a:rPr>
                <a:t>Lagerort</a:t>
              </a:r>
            </a:p>
          </p:txBody>
        </p:sp>
        <p:sp>
          <p:nvSpPr>
            <p:cNvPr id="6196" name="Textfeld 102"/>
            <p:cNvSpPr txBox="1">
              <a:spLocks noChangeArrowheads="1"/>
            </p:cNvSpPr>
            <p:nvPr/>
          </p:nvSpPr>
          <p:spPr bwMode="auto">
            <a:xfrm>
              <a:off x="145071" y="2437621"/>
              <a:ext cx="1178685" cy="2477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 sz="1200" b="0" dirty="0">
                  <a:solidFill>
                    <a:schemeClr val="tx1"/>
                  </a:solidFill>
                  <a:latin typeface="Arial" charset="0"/>
                </a:rPr>
                <a:t>Stehender Baum</a:t>
              </a:r>
            </a:p>
          </p:txBody>
        </p:sp>
      </p:grpSp>
      <p:grpSp>
        <p:nvGrpSpPr>
          <p:cNvPr id="3" name="Gruppieren 50"/>
          <p:cNvGrpSpPr/>
          <p:nvPr/>
        </p:nvGrpSpPr>
        <p:grpSpPr>
          <a:xfrm>
            <a:off x="2084428" y="1870419"/>
            <a:ext cx="576000" cy="576000"/>
            <a:chOff x="3630606" y="2490781"/>
            <a:chExt cx="432000" cy="432000"/>
          </a:xfr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8900000" scaled="1"/>
            <a:tileRect/>
          </a:gradFill>
        </p:grpSpPr>
        <p:sp>
          <p:nvSpPr>
            <p:cNvPr id="47" name="Ellipse 46"/>
            <p:cNvSpPr/>
            <p:nvPr/>
          </p:nvSpPr>
          <p:spPr bwMode="auto">
            <a:xfrm>
              <a:off x="3630606" y="2490781"/>
              <a:ext cx="432000" cy="432000"/>
            </a:xfrm>
            <a:prstGeom prst="ellipse">
              <a:avLst/>
            </a:prstGeom>
            <a:grpFill/>
            <a:ln w="19050" cap="flat" cmpd="sng" algn="ctr">
              <a:solidFill>
                <a:srgbClr val="395D6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Ellipse 47"/>
            <p:cNvSpPr/>
            <p:nvPr/>
          </p:nvSpPr>
          <p:spPr bwMode="auto">
            <a:xfrm>
              <a:off x="3665531" y="2528881"/>
              <a:ext cx="360000" cy="360000"/>
            </a:xfrm>
            <a:prstGeom prst="ellipse">
              <a:avLst/>
            </a:prstGeom>
            <a:grpFill/>
            <a:ln w="19050" cap="flat" cmpd="sng" algn="ctr">
              <a:solidFill>
                <a:srgbClr val="395D6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Ellipse 48"/>
            <p:cNvSpPr/>
            <p:nvPr/>
          </p:nvSpPr>
          <p:spPr bwMode="auto">
            <a:xfrm>
              <a:off x="3705219" y="2562219"/>
              <a:ext cx="288000" cy="288000"/>
            </a:xfrm>
            <a:prstGeom prst="ellipse">
              <a:avLst/>
            </a:prstGeom>
            <a:grpFill/>
            <a:ln w="19050" cap="flat" cmpd="sng" algn="ctr">
              <a:solidFill>
                <a:srgbClr val="395D6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Ellipse 49"/>
            <p:cNvSpPr/>
            <p:nvPr/>
          </p:nvSpPr>
          <p:spPr bwMode="auto">
            <a:xfrm>
              <a:off x="3740144" y="2597144"/>
              <a:ext cx="216000" cy="216000"/>
            </a:xfrm>
            <a:prstGeom prst="ellipse">
              <a:avLst/>
            </a:prstGeom>
            <a:grpFill/>
            <a:ln w="19050" cap="flat" cmpd="sng" algn="ctr">
              <a:solidFill>
                <a:srgbClr val="395D6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" name="Group 6"/>
          <p:cNvGrpSpPr>
            <a:grpSpLocks noChangeAspect="1"/>
          </p:cNvGrpSpPr>
          <p:nvPr/>
        </p:nvGrpSpPr>
        <p:grpSpPr bwMode="auto">
          <a:xfrm>
            <a:off x="2741664" y="1841841"/>
            <a:ext cx="785686" cy="577895"/>
            <a:chOff x="2553" y="1275"/>
            <a:chExt cx="1244" cy="915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62" name="Freeform 7"/>
            <p:cNvSpPr>
              <a:spLocks/>
            </p:cNvSpPr>
            <p:nvPr/>
          </p:nvSpPr>
          <p:spPr bwMode="auto">
            <a:xfrm>
              <a:off x="3101" y="1320"/>
              <a:ext cx="696" cy="870"/>
            </a:xfrm>
            <a:custGeom>
              <a:avLst/>
              <a:gdLst/>
              <a:ahLst/>
              <a:cxnLst>
                <a:cxn ang="0">
                  <a:pos x="70" y="145"/>
                </a:cxn>
                <a:cxn ang="0">
                  <a:pos x="70" y="115"/>
                </a:cxn>
                <a:cxn ang="0">
                  <a:pos x="116" y="115"/>
                </a:cxn>
                <a:cxn ang="0">
                  <a:pos x="57" y="0"/>
                </a:cxn>
                <a:cxn ang="0">
                  <a:pos x="0" y="113"/>
                </a:cxn>
                <a:cxn ang="0">
                  <a:pos x="43" y="113"/>
                </a:cxn>
                <a:cxn ang="0">
                  <a:pos x="43" y="145"/>
                </a:cxn>
                <a:cxn ang="0">
                  <a:pos x="70" y="145"/>
                </a:cxn>
              </a:cxnLst>
              <a:rect l="0" t="0" r="r" b="b"/>
              <a:pathLst>
                <a:path w="116" h="145">
                  <a:moveTo>
                    <a:pt x="70" y="145"/>
                  </a:moveTo>
                  <a:lnTo>
                    <a:pt x="70" y="115"/>
                  </a:lnTo>
                  <a:lnTo>
                    <a:pt x="116" y="115"/>
                  </a:lnTo>
                  <a:lnTo>
                    <a:pt x="57" y="0"/>
                  </a:lnTo>
                  <a:lnTo>
                    <a:pt x="0" y="113"/>
                  </a:lnTo>
                  <a:lnTo>
                    <a:pt x="43" y="113"/>
                  </a:lnTo>
                  <a:lnTo>
                    <a:pt x="43" y="145"/>
                  </a:lnTo>
                  <a:lnTo>
                    <a:pt x="70" y="14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395D61">
                    <a:shade val="30000"/>
                    <a:satMod val="115000"/>
                  </a:srgbClr>
                </a:gs>
                <a:gs pos="50000">
                  <a:srgbClr val="395D61">
                    <a:shade val="67500"/>
                    <a:satMod val="115000"/>
                  </a:srgbClr>
                </a:gs>
                <a:gs pos="100000">
                  <a:srgbClr val="395D61">
                    <a:shade val="100000"/>
                    <a:satMod val="115000"/>
                  </a:srgbClr>
                </a:gs>
              </a:gsLst>
              <a:lin ang="18900000" scaled="1"/>
              <a:tileRect/>
            </a:gradFill>
            <a:ln w="19050" cap="flat">
              <a:noFill/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" name="Freeform 8"/>
            <p:cNvSpPr>
              <a:spLocks/>
            </p:cNvSpPr>
            <p:nvPr/>
          </p:nvSpPr>
          <p:spPr bwMode="auto">
            <a:xfrm>
              <a:off x="2553" y="1275"/>
              <a:ext cx="900" cy="912"/>
            </a:xfrm>
            <a:custGeom>
              <a:avLst/>
              <a:gdLst/>
              <a:ahLst/>
              <a:cxnLst>
                <a:cxn ang="0">
                  <a:pos x="61" y="152"/>
                </a:cxn>
                <a:cxn ang="0">
                  <a:pos x="88" y="152"/>
                </a:cxn>
                <a:cxn ang="0">
                  <a:pos x="88" y="117"/>
                </a:cxn>
                <a:cxn ang="0">
                  <a:pos x="123" y="78"/>
                </a:cxn>
                <a:cxn ang="0">
                  <a:pos x="105" y="39"/>
                </a:cxn>
                <a:cxn ang="0">
                  <a:pos x="47" y="39"/>
                </a:cxn>
                <a:cxn ang="0">
                  <a:pos x="33" y="79"/>
                </a:cxn>
                <a:cxn ang="0">
                  <a:pos x="61" y="117"/>
                </a:cxn>
                <a:cxn ang="0">
                  <a:pos x="61" y="152"/>
                </a:cxn>
              </a:cxnLst>
              <a:rect l="0" t="0" r="r" b="b"/>
              <a:pathLst>
                <a:path w="150" h="152">
                  <a:moveTo>
                    <a:pt x="61" y="152"/>
                  </a:moveTo>
                  <a:lnTo>
                    <a:pt x="88" y="152"/>
                  </a:lnTo>
                  <a:lnTo>
                    <a:pt x="88" y="117"/>
                  </a:lnTo>
                  <a:cubicBezTo>
                    <a:pt x="123" y="142"/>
                    <a:pt x="150" y="92"/>
                    <a:pt x="123" y="78"/>
                  </a:cubicBezTo>
                  <a:cubicBezTo>
                    <a:pt x="131" y="63"/>
                    <a:pt x="120" y="39"/>
                    <a:pt x="105" y="39"/>
                  </a:cubicBezTo>
                  <a:cubicBezTo>
                    <a:pt x="100" y="5"/>
                    <a:pt x="60" y="0"/>
                    <a:pt x="47" y="39"/>
                  </a:cubicBezTo>
                  <a:cubicBezTo>
                    <a:pt x="32" y="41"/>
                    <a:pt x="20" y="70"/>
                    <a:pt x="33" y="79"/>
                  </a:cubicBezTo>
                  <a:cubicBezTo>
                    <a:pt x="0" y="95"/>
                    <a:pt x="28" y="140"/>
                    <a:pt x="61" y="117"/>
                  </a:cubicBezTo>
                  <a:lnTo>
                    <a:pt x="61" y="152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CBB8">
                    <a:shade val="30000"/>
                    <a:satMod val="115000"/>
                  </a:srgbClr>
                </a:gs>
                <a:gs pos="50000">
                  <a:srgbClr val="ADCBB8">
                    <a:shade val="67500"/>
                    <a:satMod val="115000"/>
                  </a:srgbClr>
                </a:gs>
                <a:gs pos="100000">
                  <a:srgbClr val="ADCBB8">
                    <a:shade val="100000"/>
                    <a:satMod val="115000"/>
                  </a:srgbClr>
                </a:gs>
              </a:gsLst>
              <a:lin ang="18900000" scaled="1"/>
              <a:tileRect/>
            </a:gradFill>
            <a:ln w="19050" cap="flat">
              <a:solidFill>
                <a:srgbClr val="395D6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4" name="Titel 11"/>
          <p:cNvSpPr txBox="1">
            <a:spLocks/>
          </p:cNvSpPr>
          <p:nvPr/>
        </p:nvSpPr>
        <p:spPr bwMode="auto">
          <a:xfrm>
            <a:off x="388275" y="404664"/>
            <a:ext cx="7568101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  <a:ea typeface="+mj-ea"/>
                <a:cs typeface="Arial" charset="0"/>
              </a:rPr>
              <a:t>Rastervorlage </a:t>
            </a:r>
            <a:r>
              <a:rPr kumimoji="0" lang="de-DE" sz="28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j-ea"/>
                <a:cs typeface="Arial" charset="0"/>
              </a:rPr>
              <a:t>3x2 </a:t>
            </a:r>
            <a:r>
              <a:rPr kumimoji="0" lang="de-DE" sz="2800" b="1" i="0" u="none" strike="noStrike" kern="0" cap="none" spc="0" normalizeH="0" baseline="0" noProof="0" dirty="0">
                <a:ln>
                  <a:noFill/>
                </a:ln>
                <a:uLnTx/>
                <a:uFillTx/>
                <a:latin typeface="Arial" charset="0"/>
                <a:ea typeface="+mj-ea"/>
                <a:cs typeface="Arial" charset="0"/>
              </a:rPr>
              <a:t>- hell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8" name="Tabelle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9019232"/>
              </p:ext>
            </p:extLst>
          </p:nvPr>
        </p:nvGraphicFramePr>
        <p:xfrm>
          <a:off x="2373310" y="2161629"/>
          <a:ext cx="3960000" cy="342292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40974"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0974"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0974"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5" name="Ellipse 74"/>
          <p:cNvSpPr/>
          <p:nvPr/>
        </p:nvSpPr>
        <p:spPr>
          <a:xfrm>
            <a:off x="6172197" y="5419179"/>
            <a:ext cx="287338" cy="287337"/>
          </a:xfrm>
          <a:prstGeom prst="ellips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Richtungspfeil 75"/>
          <p:cNvSpPr/>
          <p:nvPr/>
        </p:nvSpPr>
        <p:spPr>
          <a:xfrm rot="5400000">
            <a:off x="5195091" y="4292847"/>
            <a:ext cx="2241550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Richtungspfeil 76"/>
          <p:cNvSpPr/>
          <p:nvPr/>
        </p:nvSpPr>
        <p:spPr>
          <a:xfrm>
            <a:off x="2373310" y="5417591"/>
            <a:ext cx="3941762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Richtungspfeil 77"/>
          <p:cNvSpPr/>
          <p:nvPr/>
        </p:nvSpPr>
        <p:spPr>
          <a:xfrm>
            <a:off x="4351335" y="5417591"/>
            <a:ext cx="1971675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Richtungspfeil 78"/>
          <p:cNvSpPr/>
          <p:nvPr/>
        </p:nvSpPr>
        <p:spPr>
          <a:xfrm rot="5400000">
            <a:off x="5755478" y="4853235"/>
            <a:ext cx="1120775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Ellipse 79"/>
          <p:cNvSpPr/>
          <p:nvPr/>
        </p:nvSpPr>
        <p:spPr>
          <a:xfrm>
            <a:off x="6170610" y="4293641"/>
            <a:ext cx="288925" cy="288925"/>
          </a:xfrm>
          <a:prstGeom prst="ellips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Ellipse 80"/>
          <p:cNvSpPr/>
          <p:nvPr/>
        </p:nvSpPr>
        <p:spPr>
          <a:xfrm>
            <a:off x="4203697" y="5419179"/>
            <a:ext cx="288925" cy="287337"/>
          </a:xfrm>
          <a:prstGeom prst="ellips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Richtungspfeil 81"/>
          <p:cNvSpPr/>
          <p:nvPr/>
        </p:nvSpPr>
        <p:spPr>
          <a:xfrm>
            <a:off x="2371722" y="4296816"/>
            <a:ext cx="3943350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Richtungspfeil 82"/>
          <p:cNvSpPr/>
          <p:nvPr/>
        </p:nvSpPr>
        <p:spPr>
          <a:xfrm rot="5400000">
            <a:off x="5755478" y="3738810"/>
            <a:ext cx="1120775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Ellipse 83"/>
          <p:cNvSpPr/>
          <p:nvPr/>
        </p:nvSpPr>
        <p:spPr>
          <a:xfrm>
            <a:off x="6170610" y="3176041"/>
            <a:ext cx="288925" cy="288925"/>
          </a:xfrm>
          <a:prstGeom prst="ellips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Richtungspfeil 84"/>
          <p:cNvSpPr/>
          <p:nvPr/>
        </p:nvSpPr>
        <p:spPr>
          <a:xfrm>
            <a:off x="2374897" y="5417591"/>
            <a:ext cx="1971675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Richtungspfeil 85"/>
          <p:cNvSpPr/>
          <p:nvPr/>
        </p:nvSpPr>
        <p:spPr>
          <a:xfrm rot="5400000">
            <a:off x="3223416" y="4292847"/>
            <a:ext cx="2241550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Richtungspfeil 86"/>
          <p:cNvSpPr/>
          <p:nvPr/>
        </p:nvSpPr>
        <p:spPr>
          <a:xfrm>
            <a:off x="4343397" y="4296816"/>
            <a:ext cx="1971675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Richtungspfeil 87"/>
          <p:cNvSpPr/>
          <p:nvPr/>
        </p:nvSpPr>
        <p:spPr>
          <a:xfrm rot="5400000">
            <a:off x="3783803" y="4853235"/>
            <a:ext cx="1120775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Ellipse 88"/>
          <p:cNvSpPr/>
          <p:nvPr/>
        </p:nvSpPr>
        <p:spPr>
          <a:xfrm>
            <a:off x="4198935" y="4296816"/>
            <a:ext cx="288925" cy="287338"/>
          </a:xfrm>
          <a:prstGeom prst="ellips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0" name="Ellipse 89"/>
          <p:cNvSpPr/>
          <p:nvPr/>
        </p:nvSpPr>
        <p:spPr>
          <a:xfrm>
            <a:off x="2225672" y="5417591"/>
            <a:ext cx="287338" cy="287338"/>
          </a:xfrm>
          <a:prstGeom prst="ellips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1" name="Richtungspfeil 90"/>
          <p:cNvSpPr/>
          <p:nvPr/>
        </p:nvSpPr>
        <p:spPr>
          <a:xfrm rot="5400000">
            <a:off x="692941" y="3732460"/>
            <a:ext cx="3360737" cy="288925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Richtungspfeil 91"/>
          <p:cNvSpPr/>
          <p:nvPr/>
        </p:nvSpPr>
        <p:spPr>
          <a:xfrm>
            <a:off x="2365372" y="3176041"/>
            <a:ext cx="3943350" cy="288925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93" name="Richtungspfeil 92"/>
          <p:cNvSpPr/>
          <p:nvPr/>
        </p:nvSpPr>
        <p:spPr>
          <a:xfrm>
            <a:off x="4340222" y="3176041"/>
            <a:ext cx="1971675" cy="288925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94" name="Richtungspfeil 93"/>
          <p:cNvSpPr/>
          <p:nvPr/>
        </p:nvSpPr>
        <p:spPr>
          <a:xfrm>
            <a:off x="2373310" y="4296816"/>
            <a:ext cx="1970087" cy="288925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95" name="Ellipse 94"/>
          <p:cNvSpPr/>
          <p:nvPr/>
        </p:nvSpPr>
        <p:spPr>
          <a:xfrm>
            <a:off x="2230435" y="4296816"/>
            <a:ext cx="287337" cy="287338"/>
          </a:xfrm>
          <a:prstGeom prst="ellips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6" name="Richtungspfeil 95"/>
          <p:cNvSpPr/>
          <p:nvPr/>
        </p:nvSpPr>
        <p:spPr>
          <a:xfrm rot="5400000">
            <a:off x="3783803" y="3735635"/>
            <a:ext cx="1120775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97" name="Ellipse 96"/>
          <p:cNvSpPr/>
          <p:nvPr/>
        </p:nvSpPr>
        <p:spPr>
          <a:xfrm>
            <a:off x="4200522" y="3176041"/>
            <a:ext cx="287338" cy="288925"/>
          </a:xfrm>
          <a:prstGeom prst="ellips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8" name="Richtungspfeil 97"/>
          <p:cNvSpPr/>
          <p:nvPr/>
        </p:nvSpPr>
        <p:spPr>
          <a:xfrm rot="5400000">
            <a:off x="1253329" y="3172072"/>
            <a:ext cx="2239962" cy="288925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99" name="Richtungspfeil 98"/>
          <p:cNvSpPr/>
          <p:nvPr/>
        </p:nvSpPr>
        <p:spPr>
          <a:xfrm>
            <a:off x="2374897" y="3176041"/>
            <a:ext cx="1971675" cy="288925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00" name="Ellipse 99"/>
          <p:cNvSpPr/>
          <p:nvPr/>
        </p:nvSpPr>
        <p:spPr>
          <a:xfrm>
            <a:off x="2228847" y="3174454"/>
            <a:ext cx="287338" cy="287337"/>
          </a:xfrm>
          <a:prstGeom prst="ellips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Richtungspfeil 100"/>
          <p:cNvSpPr/>
          <p:nvPr/>
        </p:nvSpPr>
        <p:spPr>
          <a:xfrm rot="5400000">
            <a:off x="1813716" y="2611685"/>
            <a:ext cx="1119187" cy="288925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210" name="Gruppieren 38"/>
          <p:cNvGrpSpPr>
            <a:grpSpLocks/>
          </p:cNvGrpSpPr>
          <p:nvPr/>
        </p:nvGrpSpPr>
        <p:grpSpPr bwMode="auto">
          <a:xfrm>
            <a:off x="774997" y="2052000"/>
            <a:ext cx="5987751" cy="4068763"/>
            <a:chOff x="145071" y="2437621"/>
            <a:chExt cx="5284185" cy="3639455"/>
          </a:xfrm>
        </p:grpSpPr>
        <p:sp>
          <p:nvSpPr>
            <p:cNvPr id="7214" name="Textfeld 68"/>
            <p:cNvSpPr txBox="1">
              <a:spLocks noChangeArrowheads="1"/>
            </p:cNvSpPr>
            <p:nvPr/>
          </p:nvSpPr>
          <p:spPr bwMode="auto">
            <a:xfrm>
              <a:off x="566679" y="3439957"/>
              <a:ext cx="718409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 sz="1200" b="0">
                  <a:solidFill>
                    <a:schemeClr val="tx1"/>
                  </a:solidFill>
                  <a:latin typeface="Arial" charset="0"/>
                </a:rPr>
                <a:t>Vollbaum</a:t>
              </a:r>
            </a:p>
          </p:txBody>
        </p:sp>
        <p:sp>
          <p:nvSpPr>
            <p:cNvPr id="7215" name="Textfeld 69"/>
            <p:cNvSpPr txBox="1">
              <a:spLocks noChangeArrowheads="1"/>
            </p:cNvSpPr>
            <p:nvPr/>
          </p:nvSpPr>
          <p:spPr bwMode="auto">
            <a:xfrm>
              <a:off x="506660" y="4442293"/>
              <a:ext cx="772553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 sz="1200" b="0">
                  <a:solidFill>
                    <a:schemeClr val="tx1"/>
                  </a:solidFill>
                  <a:latin typeface="Arial" charset="0"/>
                </a:rPr>
                <a:t>Rohschaft</a:t>
              </a:r>
            </a:p>
          </p:txBody>
        </p:sp>
        <p:sp>
          <p:nvSpPr>
            <p:cNvPr id="7216" name="Textfeld 70"/>
            <p:cNvSpPr txBox="1">
              <a:spLocks noChangeArrowheads="1"/>
            </p:cNvSpPr>
            <p:nvPr/>
          </p:nvSpPr>
          <p:spPr bwMode="auto">
            <a:xfrm>
              <a:off x="560075" y="5444630"/>
              <a:ext cx="742850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 sz="1200" b="0">
                  <a:solidFill>
                    <a:schemeClr val="tx1"/>
                  </a:solidFill>
                  <a:latin typeface="Arial" charset="0"/>
                </a:rPr>
                <a:t>Sortiment</a:t>
              </a:r>
            </a:p>
          </p:txBody>
        </p:sp>
        <p:sp>
          <p:nvSpPr>
            <p:cNvPr id="7217" name="Textfeld 71"/>
            <p:cNvSpPr txBox="1">
              <a:spLocks noChangeArrowheads="1"/>
            </p:cNvSpPr>
            <p:nvPr/>
          </p:nvSpPr>
          <p:spPr bwMode="auto">
            <a:xfrm>
              <a:off x="1147624" y="5829298"/>
              <a:ext cx="802806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e-DE" sz="1200" b="0">
                  <a:solidFill>
                    <a:schemeClr val="tx1"/>
                  </a:solidFill>
                  <a:latin typeface="Arial" charset="0"/>
                </a:rPr>
                <a:t>Bestand</a:t>
              </a:r>
            </a:p>
          </p:txBody>
        </p:sp>
        <p:sp>
          <p:nvSpPr>
            <p:cNvPr id="7218" name="Textfeld 72"/>
            <p:cNvSpPr txBox="1">
              <a:spLocks noChangeArrowheads="1"/>
            </p:cNvSpPr>
            <p:nvPr/>
          </p:nvSpPr>
          <p:spPr bwMode="auto">
            <a:xfrm>
              <a:off x="2663614" y="5829298"/>
              <a:ext cx="1301181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de-DE" sz="1200" b="0" dirty="0">
                  <a:solidFill>
                    <a:schemeClr val="tx1"/>
                  </a:solidFill>
                  <a:latin typeface="Arial" charset="0"/>
                </a:rPr>
                <a:t>Gasse (</a:t>
              </a:r>
              <a:r>
                <a:rPr lang="de-DE" sz="1200" dirty="0">
                  <a:solidFill>
                    <a:schemeClr val="tx1"/>
                  </a:solidFill>
                  <a:latin typeface="Arial" charset="0"/>
                </a:rPr>
                <a:t>XX m</a:t>
              </a:r>
              <a:r>
                <a:rPr lang="de-DE" sz="1200" b="0" dirty="0">
                  <a:solidFill>
                    <a:schemeClr val="tx1"/>
                  </a:solidFill>
                  <a:latin typeface="Arial" charset="0"/>
                </a:rPr>
                <a:t>)</a:t>
              </a:r>
            </a:p>
          </p:txBody>
        </p:sp>
        <p:sp>
          <p:nvSpPr>
            <p:cNvPr id="7219" name="Textfeld 73"/>
            <p:cNvSpPr txBox="1">
              <a:spLocks noChangeArrowheads="1"/>
            </p:cNvSpPr>
            <p:nvPr/>
          </p:nvSpPr>
          <p:spPr bwMode="auto">
            <a:xfrm>
              <a:off x="4626450" y="5829298"/>
              <a:ext cx="802806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e-DE" sz="1200" b="0">
                  <a:solidFill>
                    <a:schemeClr val="tx1"/>
                  </a:solidFill>
                  <a:latin typeface="Arial" charset="0"/>
                </a:rPr>
                <a:t>Lagerort</a:t>
              </a:r>
            </a:p>
          </p:txBody>
        </p:sp>
        <p:sp>
          <p:nvSpPr>
            <p:cNvPr id="7220" name="Textfeld 102"/>
            <p:cNvSpPr txBox="1">
              <a:spLocks noChangeArrowheads="1"/>
            </p:cNvSpPr>
            <p:nvPr/>
          </p:nvSpPr>
          <p:spPr bwMode="auto">
            <a:xfrm>
              <a:off x="145071" y="2437621"/>
              <a:ext cx="1178685" cy="2477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 sz="1200" b="0" dirty="0">
                  <a:solidFill>
                    <a:schemeClr val="tx1"/>
                  </a:solidFill>
                  <a:latin typeface="Arial" charset="0"/>
                </a:rPr>
                <a:t>Stehender Baum</a:t>
              </a:r>
            </a:p>
          </p:txBody>
        </p:sp>
      </p:grpSp>
      <p:grpSp>
        <p:nvGrpSpPr>
          <p:cNvPr id="3" name="Gruppieren 50"/>
          <p:cNvGrpSpPr/>
          <p:nvPr/>
        </p:nvGrpSpPr>
        <p:grpSpPr>
          <a:xfrm>
            <a:off x="2087600" y="1877458"/>
            <a:ext cx="576000" cy="576000"/>
            <a:chOff x="3630606" y="2490781"/>
            <a:chExt cx="432000" cy="432000"/>
          </a:xfr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8900000" scaled="1"/>
            <a:tileRect/>
          </a:gradFill>
        </p:grpSpPr>
        <p:sp>
          <p:nvSpPr>
            <p:cNvPr id="47" name="Ellipse 46"/>
            <p:cNvSpPr/>
            <p:nvPr/>
          </p:nvSpPr>
          <p:spPr bwMode="auto">
            <a:xfrm>
              <a:off x="3630606" y="2490781"/>
              <a:ext cx="432000" cy="432000"/>
            </a:xfrm>
            <a:prstGeom prst="ellipse">
              <a:avLst/>
            </a:prstGeom>
            <a:grpFill/>
            <a:ln w="19050" cap="flat" cmpd="sng" algn="ctr">
              <a:solidFill>
                <a:srgbClr val="395D6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Ellipse 47"/>
            <p:cNvSpPr/>
            <p:nvPr/>
          </p:nvSpPr>
          <p:spPr bwMode="auto">
            <a:xfrm>
              <a:off x="3665531" y="2528881"/>
              <a:ext cx="360000" cy="360000"/>
            </a:xfrm>
            <a:prstGeom prst="ellipse">
              <a:avLst/>
            </a:prstGeom>
            <a:grpFill/>
            <a:ln w="19050" cap="flat" cmpd="sng" algn="ctr">
              <a:solidFill>
                <a:srgbClr val="395D6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Ellipse 48"/>
            <p:cNvSpPr/>
            <p:nvPr/>
          </p:nvSpPr>
          <p:spPr bwMode="auto">
            <a:xfrm>
              <a:off x="3705219" y="2562219"/>
              <a:ext cx="288000" cy="288000"/>
            </a:xfrm>
            <a:prstGeom prst="ellipse">
              <a:avLst/>
            </a:prstGeom>
            <a:grpFill/>
            <a:ln w="19050" cap="flat" cmpd="sng" algn="ctr">
              <a:solidFill>
                <a:srgbClr val="395D6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Ellipse 49"/>
            <p:cNvSpPr/>
            <p:nvPr/>
          </p:nvSpPr>
          <p:spPr bwMode="auto">
            <a:xfrm>
              <a:off x="3740144" y="2597144"/>
              <a:ext cx="216000" cy="216000"/>
            </a:xfrm>
            <a:prstGeom prst="ellipse">
              <a:avLst/>
            </a:prstGeom>
            <a:grpFill/>
            <a:ln w="19050" cap="flat" cmpd="sng" algn="ctr">
              <a:solidFill>
                <a:srgbClr val="395D6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" name="Group 6"/>
          <p:cNvGrpSpPr>
            <a:grpSpLocks noChangeAspect="1"/>
          </p:cNvGrpSpPr>
          <p:nvPr/>
        </p:nvGrpSpPr>
        <p:grpSpPr bwMode="auto">
          <a:xfrm>
            <a:off x="2744836" y="1848880"/>
            <a:ext cx="785686" cy="577895"/>
            <a:chOff x="2553" y="1275"/>
            <a:chExt cx="1244" cy="915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62" name="Freeform 7"/>
            <p:cNvSpPr>
              <a:spLocks/>
            </p:cNvSpPr>
            <p:nvPr/>
          </p:nvSpPr>
          <p:spPr bwMode="auto">
            <a:xfrm>
              <a:off x="3101" y="1320"/>
              <a:ext cx="696" cy="870"/>
            </a:xfrm>
            <a:custGeom>
              <a:avLst/>
              <a:gdLst/>
              <a:ahLst/>
              <a:cxnLst>
                <a:cxn ang="0">
                  <a:pos x="70" y="145"/>
                </a:cxn>
                <a:cxn ang="0">
                  <a:pos x="70" y="115"/>
                </a:cxn>
                <a:cxn ang="0">
                  <a:pos x="116" y="115"/>
                </a:cxn>
                <a:cxn ang="0">
                  <a:pos x="57" y="0"/>
                </a:cxn>
                <a:cxn ang="0">
                  <a:pos x="0" y="113"/>
                </a:cxn>
                <a:cxn ang="0">
                  <a:pos x="43" y="113"/>
                </a:cxn>
                <a:cxn ang="0">
                  <a:pos x="43" y="145"/>
                </a:cxn>
                <a:cxn ang="0">
                  <a:pos x="70" y="145"/>
                </a:cxn>
              </a:cxnLst>
              <a:rect l="0" t="0" r="r" b="b"/>
              <a:pathLst>
                <a:path w="116" h="145">
                  <a:moveTo>
                    <a:pt x="70" y="145"/>
                  </a:moveTo>
                  <a:lnTo>
                    <a:pt x="70" y="115"/>
                  </a:lnTo>
                  <a:lnTo>
                    <a:pt x="116" y="115"/>
                  </a:lnTo>
                  <a:lnTo>
                    <a:pt x="57" y="0"/>
                  </a:lnTo>
                  <a:lnTo>
                    <a:pt x="0" y="113"/>
                  </a:lnTo>
                  <a:lnTo>
                    <a:pt x="43" y="113"/>
                  </a:lnTo>
                  <a:lnTo>
                    <a:pt x="43" y="145"/>
                  </a:lnTo>
                  <a:lnTo>
                    <a:pt x="70" y="14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395D61">
                    <a:shade val="30000"/>
                    <a:satMod val="115000"/>
                  </a:srgbClr>
                </a:gs>
                <a:gs pos="50000">
                  <a:srgbClr val="395D61">
                    <a:shade val="67500"/>
                    <a:satMod val="115000"/>
                  </a:srgbClr>
                </a:gs>
                <a:gs pos="100000">
                  <a:srgbClr val="395D61">
                    <a:shade val="100000"/>
                    <a:satMod val="115000"/>
                  </a:srgbClr>
                </a:gs>
              </a:gsLst>
              <a:lin ang="18900000" scaled="1"/>
              <a:tileRect/>
            </a:gradFill>
            <a:ln w="19050" cap="flat">
              <a:noFill/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" name="Freeform 8"/>
            <p:cNvSpPr>
              <a:spLocks/>
            </p:cNvSpPr>
            <p:nvPr/>
          </p:nvSpPr>
          <p:spPr bwMode="auto">
            <a:xfrm>
              <a:off x="2553" y="1275"/>
              <a:ext cx="900" cy="912"/>
            </a:xfrm>
            <a:custGeom>
              <a:avLst/>
              <a:gdLst/>
              <a:ahLst/>
              <a:cxnLst>
                <a:cxn ang="0">
                  <a:pos x="61" y="152"/>
                </a:cxn>
                <a:cxn ang="0">
                  <a:pos x="88" y="152"/>
                </a:cxn>
                <a:cxn ang="0">
                  <a:pos x="88" y="117"/>
                </a:cxn>
                <a:cxn ang="0">
                  <a:pos x="123" y="78"/>
                </a:cxn>
                <a:cxn ang="0">
                  <a:pos x="105" y="39"/>
                </a:cxn>
                <a:cxn ang="0">
                  <a:pos x="47" y="39"/>
                </a:cxn>
                <a:cxn ang="0">
                  <a:pos x="33" y="79"/>
                </a:cxn>
                <a:cxn ang="0">
                  <a:pos x="61" y="117"/>
                </a:cxn>
                <a:cxn ang="0">
                  <a:pos x="61" y="152"/>
                </a:cxn>
              </a:cxnLst>
              <a:rect l="0" t="0" r="r" b="b"/>
              <a:pathLst>
                <a:path w="150" h="152">
                  <a:moveTo>
                    <a:pt x="61" y="152"/>
                  </a:moveTo>
                  <a:lnTo>
                    <a:pt x="88" y="152"/>
                  </a:lnTo>
                  <a:lnTo>
                    <a:pt x="88" y="117"/>
                  </a:lnTo>
                  <a:cubicBezTo>
                    <a:pt x="123" y="142"/>
                    <a:pt x="150" y="92"/>
                    <a:pt x="123" y="78"/>
                  </a:cubicBezTo>
                  <a:cubicBezTo>
                    <a:pt x="131" y="63"/>
                    <a:pt x="120" y="39"/>
                    <a:pt x="105" y="39"/>
                  </a:cubicBezTo>
                  <a:cubicBezTo>
                    <a:pt x="100" y="5"/>
                    <a:pt x="60" y="0"/>
                    <a:pt x="47" y="39"/>
                  </a:cubicBezTo>
                  <a:cubicBezTo>
                    <a:pt x="32" y="41"/>
                    <a:pt x="20" y="70"/>
                    <a:pt x="33" y="79"/>
                  </a:cubicBezTo>
                  <a:cubicBezTo>
                    <a:pt x="0" y="95"/>
                    <a:pt x="28" y="140"/>
                    <a:pt x="61" y="117"/>
                  </a:cubicBezTo>
                  <a:lnTo>
                    <a:pt x="61" y="152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CBB8">
                    <a:shade val="30000"/>
                    <a:satMod val="115000"/>
                  </a:srgbClr>
                </a:gs>
                <a:gs pos="50000">
                  <a:srgbClr val="ADCBB8">
                    <a:shade val="67500"/>
                    <a:satMod val="115000"/>
                  </a:srgbClr>
                </a:gs>
                <a:gs pos="100000">
                  <a:srgbClr val="ADCBB8">
                    <a:shade val="100000"/>
                    <a:satMod val="115000"/>
                  </a:srgbClr>
                </a:gs>
              </a:gsLst>
              <a:lin ang="18900000" scaled="1"/>
              <a:tileRect/>
            </a:gradFill>
            <a:ln w="19050" cap="flat">
              <a:solidFill>
                <a:srgbClr val="395D6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1" name="Titel 11"/>
          <p:cNvSpPr txBox="1">
            <a:spLocks/>
          </p:cNvSpPr>
          <p:nvPr/>
        </p:nvSpPr>
        <p:spPr bwMode="auto">
          <a:xfrm>
            <a:off x="388275" y="404664"/>
            <a:ext cx="7568101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  <a:ea typeface="+mj-ea"/>
                <a:cs typeface="Arial" charset="0"/>
              </a:rPr>
              <a:t>Rastervorlage </a:t>
            </a:r>
            <a:r>
              <a:rPr kumimoji="0" lang="de-DE" sz="28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j-ea"/>
                <a:cs typeface="Arial" charset="0"/>
              </a:rPr>
              <a:t>3x2 </a:t>
            </a:r>
            <a:r>
              <a:rPr kumimoji="0" lang="de-DE" sz="2800" b="1" i="0" u="none" strike="noStrike" kern="0" cap="none" spc="0" normalizeH="0" baseline="0" noProof="0" dirty="0">
                <a:ln>
                  <a:noFill/>
                </a:ln>
                <a:uLnTx/>
                <a:uFillTx/>
                <a:latin typeface="Arial" charset="0"/>
                <a:ea typeface="+mj-ea"/>
                <a:cs typeface="Arial" charset="0"/>
              </a:rPr>
              <a:t>- dunkel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8" name="Tabelle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2728903"/>
              </p:ext>
            </p:extLst>
          </p:nvPr>
        </p:nvGraphicFramePr>
        <p:xfrm>
          <a:off x="2478387" y="1374419"/>
          <a:ext cx="5916639" cy="45268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722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22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22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31716"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90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1716"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90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90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90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31716"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90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90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90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31716"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90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90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90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6" name="Richtungspfeil 205"/>
          <p:cNvSpPr/>
          <p:nvPr/>
        </p:nvSpPr>
        <p:spPr>
          <a:xfrm>
            <a:off x="2493112" y="6110999"/>
            <a:ext cx="6063641" cy="398865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DE" sz="1800" i="1" dirty="0">
                <a:solidFill>
                  <a:srgbClr val="ADCBB8"/>
                </a:solidFill>
                <a:latin typeface="Arial" pitchFamily="34" charset="0"/>
                <a:cs typeface="Arial" pitchFamily="34" charset="0"/>
              </a:rPr>
              <a:t>Transportieren</a:t>
            </a:r>
          </a:p>
        </p:txBody>
      </p:sp>
      <p:sp>
        <p:nvSpPr>
          <p:cNvPr id="207" name="Richtungspfeil 206"/>
          <p:cNvSpPr/>
          <p:nvPr/>
        </p:nvSpPr>
        <p:spPr>
          <a:xfrm rot="5400000">
            <a:off x="-269675" y="3483159"/>
            <a:ext cx="4634663" cy="417181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DE" sz="1800" i="1" dirty="0">
                <a:solidFill>
                  <a:srgbClr val="ADCBB8"/>
                </a:solidFill>
                <a:latin typeface="Arial" pitchFamily="34" charset="0"/>
                <a:cs typeface="Arial" pitchFamily="34" charset="0"/>
              </a:rPr>
              <a:t>Fertigen</a:t>
            </a:r>
          </a:p>
        </p:txBody>
      </p:sp>
      <p:grpSp>
        <p:nvGrpSpPr>
          <p:cNvPr id="2" name="Gruppieren 38"/>
          <p:cNvGrpSpPr>
            <a:grpSpLocks/>
          </p:cNvGrpSpPr>
          <p:nvPr/>
        </p:nvGrpSpPr>
        <p:grpSpPr bwMode="auto">
          <a:xfrm>
            <a:off x="412853" y="1214398"/>
            <a:ext cx="8684974" cy="5643602"/>
            <a:chOff x="-320078" y="2437621"/>
            <a:chExt cx="7664486" cy="5048119"/>
          </a:xfrm>
        </p:grpSpPr>
        <p:sp>
          <p:nvSpPr>
            <p:cNvPr id="6190" name="Textfeld 68"/>
            <p:cNvSpPr txBox="1">
              <a:spLocks noChangeArrowheads="1"/>
            </p:cNvSpPr>
            <p:nvPr/>
          </p:nvSpPr>
          <p:spPr bwMode="auto">
            <a:xfrm>
              <a:off x="101531" y="3439957"/>
              <a:ext cx="718409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 sz="1200" b="0" dirty="0" err="1">
                  <a:solidFill>
                    <a:schemeClr val="tx1"/>
                  </a:solidFill>
                  <a:latin typeface="Arial" charset="0"/>
                </a:rPr>
                <a:t>Vollbaum</a:t>
              </a:r>
              <a:endParaRPr lang="de-DE" sz="1200" b="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6191" name="Textfeld 69"/>
            <p:cNvSpPr txBox="1">
              <a:spLocks noChangeArrowheads="1"/>
            </p:cNvSpPr>
            <p:nvPr/>
          </p:nvSpPr>
          <p:spPr bwMode="auto">
            <a:xfrm>
              <a:off x="41512" y="4442292"/>
              <a:ext cx="772553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 sz="1200" b="0" dirty="0" err="1">
                  <a:solidFill>
                    <a:schemeClr val="tx1"/>
                  </a:solidFill>
                  <a:latin typeface="Arial" charset="0"/>
                </a:rPr>
                <a:t>Rohschaft</a:t>
              </a:r>
              <a:endParaRPr lang="de-DE" sz="1200" b="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6192" name="Textfeld 70"/>
            <p:cNvSpPr txBox="1">
              <a:spLocks noChangeArrowheads="1"/>
            </p:cNvSpPr>
            <p:nvPr/>
          </p:nvSpPr>
          <p:spPr bwMode="auto">
            <a:xfrm>
              <a:off x="94927" y="5444629"/>
              <a:ext cx="742850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 sz="1200" b="0" dirty="0">
                  <a:solidFill>
                    <a:schemeClr val="tx1"/>
                  </a:solidFill>
                  <a:latin typeface="Arial" charset="0"/>
                </a:rPr>
                <a:t>Sortiment</a:t>
              </a:r>
            </a:p>
          </p:txBody>
        </p:sp>
        <p:sp>
          <p:nvSpPr>
            <p:cNvPr id="6193" name="Textfeld 71"/>
            <p:cNvSpPr txBox="1">
              <a:spLocks noChangeArrowheads="1"/>
            </p:cNvSpPr>
            <p:nvPr/>
          </p:nvSpPr>
          <p:spPr bwMode="auto">
            <a:xfrm>
              <a:off x="1147624" y="7237962"/>
              <a:ext cx="802806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de-DE" sz="1200" b="0" dirty="0">
                  <a:solidFill>
                    <a:schemeClr val="tx1"/>
                  </a:solidFill>
                  <a:latin typeface="Arial" charset="0"/>
                </a:rPr>
                <a:t>Bestand</a:t>
              </a:r>
            </a:p>
          </p:txBody>
        </p:sp>
        <p:sp>
          <p:nvSpPr>
            <p:cNvPr id="6194" name="Textfeld 72"/>
            <p:cNvSpPr txBox="1">
              <a:spLocks noChangeArrowheads="1"/>
            </p:cNvSpPr>
            <p:nvPr/>
          </p:nvSpPr>
          <p:spPr bwMode="auto">
            <a:xfrm>
              <a:off x="2655781" y="7237962"/>
              <a:ext cx="1301181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de-DE" sz="1200" b="0" dirty="0">
                  <a:solidFill>
                    <a:schemeClr val="tx1"/>
                  </a:solidFill>
                  <a:latin typeface="Arial" charset="0"/>
                </a:rPr>
                <a:t>Gasse (</a:t>
              </a:r>
              <a:r>
                <a:rPr lang="de-DE" sz="1200" dirty="0">
                  <a:solidFill>
                    <a:schemeClr val="tx1"/>
                  </a:solidFill>
                  <a:latin typeface="Arial" charset="0"/>
                </a:rPr>
                <a:t>XX m</a:t>
              </a:r>
              <a:r>
                <a:rPr lang="de-DE" sz="1200" b="0" dirty="0">
                  <a:solidFill>
                    <a:schemeClr val="tx1"/>
                  </a:solidFill>
                  <a:latin typeface="Arial" charset="0"/>
                </a:rPr>
                <a:t>)</a:t>
              </a:r>
            </a:p>
          </p:txBody>
        </p:sp>
        <p:sp>
          <p:nvSpPr>
            <p:cNvPr id="6195" name="Textfeld 73"/>
            <p:cNvSpPr txBox="1">
              <a:spLocks noChangeArrowheads="1"/>
            </p:cNvSpPr>
            <p:nvPr/>
          </p:nvSpPr>
          <p:spPr bwMode="auto">
            <a:xfrm>
              <a:off x="4626450" y="7237962"/>
              <a:ext cx="802806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de-DE" sz="1200" b="0" dirty="0" err="1">
                  <a:solidFill>
                    <a:schemeClr val="tx1"/>
                  </a:solidFill>
                  <a:latin typeface="Arial" charset="0"/>
                </a:rPr>
                <a:t>Lagerort</a:t>
              </a:r>
              <a:endParaRPr lang="de-DE" sz="1200" b="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6196" name="Textfeld 102"/>
            <p:cNvSpPr txBox="1">
              <a:spLocks noChangeArrowheads="1"/>
            </p:cNvSpPr>
            <p:nvPr/>
          </p:nvSpPr>
          <p:spPr bwMode="auto">
            <a:xfrm>
              <a:off x="-320078" y="2437621"/>
              <a:ext cx="1178686" cy="2477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 sz="1200" b="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Stehender Baum</a:t>
              </a:r>
            </a:p>
          </p:txBody>
        </p:sp>
        <p:sp>
          <p:nvSpPr>
            <p:cNvPr id="51" name="Textfeld 73"/>
            <p:cNvSpPr txBox="1">
              <a:spLocks noChangeArrowheads="1"/>
            </p:cNvSpPr>
            <p:nvPr/>
          </p:nvSpPr>
          <p:spPr bwMode="auto">
            <a:xfrm>
              <a:off x="6209616" y="7230510"/>
              <a:ext cx="1134792" cy="2477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de-DE" sz="1200" b="0" dirty="0">
                  <a:solidFill>
                    <a:schemeClr val="tx1"/>
                  </a:solidFill>
                  <a:latin typeface="Arial" charset="0"/>
                </a:rPr>
                <a:t>Werk</a:t>
              </a:r>
            </a:p>
          </p:txBody>
        </p:sp>
        <p:sp>
          <p:nvSpPr>
            <p:cNvPr id="52" name="Textfeld 70"/>
            <p:cNvSpPr txBox="1">
              <a:spLocks noChangeArrowheads="1"/>
            </p:cNvSpPr>
            <p:nvPr/>
          </p:nvSpPr>
          <p:spPr bwMode="auto">
            <a:xfrm>
              <a:off x="-160743" y="6438176"/>
              <a:ext cx="997611" cy="2477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 sz="1200" b="0" dirty="0">
                  <a:solidFill>
                    <a:schemeClr val="tx1"/>
                  </a:solidFill>
                  <a:latin typeface="Arial" charset="0"/>
                </a:rPr>
                <a:t>Hackschnitzel</a:t>
              </a:r>
            </a:p>
          </p:txBody>
        </p:sp>
      </p:grpSp>
      <p:sp>
        <p:nvSpPr>
          <p:cNvPr id="118" name="Richtungspfeil 117"/>
          <p:cNvSpPr/>
          <p:nvPr/>
        </p:nvSpPr>
        <p:spPr>
          <a:xfrm>
            <a:off x="6450151" y="5736894"/>
            <a:ext cx="1971675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dirty="0"/>
              <a:t>Ferntransport</a:t>
            </a:r>
          </a:p>
        </p:txBody>
      </p:sp>
      <p:sp>
        <p:nvSpPr>
          <p:cNvPr id="213" name="Richtungspfeil 212"/>
          <p:cNvSpPr/>
          <p:nvPr/>
        </p:nvSpPr>
        <p:spPr>
          <a:xfrm>
            <a:off x="4491103" y="5748703"/>
            <a:ext cx="1971335" cy="288000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Rücken</a:t>
            </a:r>
          </a:p>
        </p:txBody>
      </p:sp>
      <p:sp>
        <p:nvSpPr>
          <p:cNvPr id="214" name="Richtungspfeil 213"/>
          <p:cNvSpPr/>
          <p:nvPr/>
        </p:nvSpPr>
        <p:spPr>
          <a:xfrm>
            <a:off x="2515003" y="5748703"/>
            <a:ext cx="1971335" cy="288000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Vorrücken</a:t>
            </a:r>
          </a:p>
        </p:txBody>
      </p:sp>
      <p:sp>
        <p:nvSpPr>
          <p:cNvPr id="211" name="Richtungspfeil 210"/>
          <p:cNvSpPr/>
          <p:nvPr/>
        </p:nvSpPr>
        <p:spPr>
          <a:xfrm rot="5400000">
            <a:off x="1946941" y="5172806"/>
            <a:ext cx="1120542" cy="288000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Hacken</a:t>
            </a:r>
          </a:p>
        </p:txBody>
      </p:sp>
      <p:sp>
        <p:nvSpPr>
          <p:cNvPr id="218" name="Richtungspfeil 217"/>
          <p:cNvSpPr/>
          <p:nvPr/>
        </p:nvSpPr>
        <p:spPr>
          <a:xfrm rot="5400000">
            <a:off x="5865458" y="5168517"/>
            <a:ext cx="1153096" cy="288000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Hacken</a:t>
            </a:r>
          </a:p>
        </p:txBody>
      </p:sp>
      <p:sp>
        <p:nvSpPr>
          <p:cNvPr id="220" name="Richtungspfeil 219"/>
          <p:cNvSpPr/>
          <p:nvPr/>
        </p:nvSpPr>
        <p:spPr>
          <a:xfrm rot="5400000">
            <a:off x="3896127" y="5170521"/>
            <a:ext cx="1149088" cy="288000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Hacken</a:t>
            </a:r>
          </a:p>
        </p:txBody>
      </p:sp>
      <p:sp>
        <p:nvSpPr>
          <p:cNvPr id="43" name="Titel 11"/>
          <p:cNvSpPr txBox="1">
            <a:spLocks/>
          </p:cNvSpPr>
          <p:nvPr/>
        </p:nvSpPr>
        <p:spPr bwMode="auto">
          <a:xfrm>
            <a:off x="388275" y="404664"/>
            <a:ext cx="7568101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  <a:ea typeface="+mj-ea"/>
                <a:cs typeface="Arial" charset="0"/>
              </a:rPr>
              <a:t>Beschreibung Rastervorlage </a:t>
            </a:r>
            <a:r>
              <a:rPr kumimoji="0" lang="de-DE" sz="28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j-ea"/>
                <a:cs typeface="Arial" charset="0"/>
              </a:rPr>
              <a:t>4x3</a:t>
            </a:r>
            <a:endParaRPr kumimoji="0" lang="de-DE" sz="2800" b="1" i="0" u="none" strike="noStrike" kern="0" cap="none" spc="0" normalizeH="0" baseline="0" noProof="0" dirty="0">
              <a:ln>
                <a:noFill/>
              </a:ln>
              <a:uLnTx/>
              <a:uFillTx/>
              <a:latin typeface="Arial" charset="0"/>
              <a:ea typeface="+mj-ea"/>
              <a:cs typeface="Arial" charset="0"/>
            </a:endParaRPr>
          </a:p>
        </p:txBody>
      </p:sp>
      <p:sp>
        <p:nvSpPr>
          <p:cNvPr id="132" name="Richtungspfeil 131"/>
          <p:cNvSpPr/>
          <p:nvPr/>
        </p:nvSpPr>
        <p:spPr>
          <a:xfrm>
            <a:off x="6454916" y="4592300"/>
            <a:ext cx="1971675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dirty="0"/>
              <a:t>Ferntransport</a:t>
            </a:r>
          </a:p>
        </p:txBody>
      </p:sp>
      <p:sp>
        <p:nvSpPr>
          <p:cNvPr id="156" name="Richtungspfeil 155"/>
          <p:cNvSpPr/>
          <p:nvPr/>
        </p:nvSpPr>
        <p:spPr>
          <a:xfrm>
            <a:off x="4471593" y="4595977"/>
            <a:ext cx="1979607" cy="288000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Rücken</a:t>
            </a:r>
          </a:p>
        </p:txBody>
      </p:sp>
      <p:sp>
        <p:nvSpPr>
          <p:cNvPr id="185" name="Richtungspfeil 184"/>
          <p:cNvSpPr/>
          <p:nvPr/>
        </p:nvSpPr>
        <p:spPr>
          <a:xfrm>
            <a:off x="2495493" y="4595977"/>
            <a:ext cx="1971335" cy="288000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Vorrücken</a:t>
            </a:r>
          </a:p>
        </p:txBody>
      </p:sp>
      <p:sp>
        <p:nvSpPr>
          <p:cNvPr id="157" name="Richtungspfeil 156"/>
          <p:cNvSpPr/>
          <p:nvPr/>
        </p:nvSpPr>
        <p:spPr>
          <a:xfrm rot="5400000">
            <a:off x="5876009" y="4031774"/>
            <a:ext cx="1120542" cy="288000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Ein-schneiden</a:t>
            </a:r>
          </a:p>
        </p:txBody>
      </p:sp>
      <p:sp>
        <p:nvSpPr>
          <p:cNvPr id="198" name="Richtungspfeil 197"/>
          <p:cNvSpPr/>
          <p:nvPr/>
        </p:nvSpPr>
        <p:spPr>
          <a:xfrm rot="5400000">
            <a:off x="3904674" y="4031774"/>
            <a:ext cx="1120542" cy="288000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Ein-schneiden</a:t>
            </a:r>
          </a:p>
        </p:txBody>
      </p:sp>
      <p:sp>
        <p:nvSpPr>
          <p:cNvPr id="204" name="Richtungspfeil 203"/>
          <p:cNvSpPr/>
          <p:nvPr/>
        </p:nvSpPr>
        <p:spPr>
          <a:xfrm rot="5400000">
            <a:off x="1929057" y="4041672"/>
            <a:ext cx="1141725" cy="288000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Ein-schneiden</a:t>
            </a:r>
          </a:p>
        </p:txBody>
      </p:sp>
      <p:sp>
        <p:nvSpPr>
          <p:cNvPr id="161" name="Richtungspfeil 160"/>
          <p:cNvSpPr/>
          <p:nvPr/>
        </p:nvSpPr>
        <p:spPr>
          <a:xfrm>
            <a:off x="6454930" y="3477877"/>
            <a:ext cx="1971675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dirty="0"/>
              <a:t>Ferntransport</a:t>
            </a:r>
          </a:p>
        </p:txBody>
      </p:sp>
      <p:sp>
        <p:nvSpPr>
          <p:cNvPr id="195" name="Richtungspfeil 194"/>
          <p:cNvSpPr/>
          <p:nvPr/>
        </p:nvSpPr>
        <p:spPr>
          <a:xfrm>
            <a:off x="4463654" y="3475456"/>
            <a:ext cx="1971335" cy="288000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Rücken</a:t>
            </a:r>
          </a:p>
        </p:txBody>
      </p:sp>
      <p:sp>
        <p:nvSpPr>
          <p:cNvPr id="200" name="Richtungspfeil 199"/>
          <p:cNvSpPr/>
          <p:nvPr/>
        </p:nvSpPr>
        <p:spPr>
          <a:xfrm>
            <a:off x="2495492" y="3455543"/>
            <a:ext cx="1971335" cy="288000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Vorrücken</a:t>
            </a:r>
          </a:p>
        </p:txBody>
      </p:sp>
      <p:sp>
        <p:nvSpPr>
          <p:cNvPr id="158" name="Richtungspfeil 157"/>
          <p:cNvSpPr/>
          <p:nvPr/>
        </p:nvSpPr>
        <p:spPr>
          <a:xfrm rot="5400000">
            <a:off x="5876009" y="2917581"/>
            <a:ext cx="1120542" cy="288000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Entasten</a:t>
            </a:r>
          </a:p>
        </p:txBody>
      </p:sp>
      <p:sp>
        <p:nvSpPr>
          <p:cNvPr id="201" name="Richtungspfeil 200"/>
          <p:cNvSpPr/>
          <p:nvPr/>
        </p:nvSpPr>
        <p:spPr>
          <a:xfrm rot="5400000">
            <a:off x="3904674" y="2913612"/>
            <a:ext cx="1120542" cy="288000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Entasten</a:t>
            </a:r>
          </a:p>
        </p:txBody>
      </p:sp>
      <p:sp>
        <p:nvSpPr>
          <p:cNvPr id="205" name="Richtungspfeil 204"/>
          <p:cNvSpPr/>
          <p:nvPr/>
        </p:nvSpPr>
        <p:spPr>
          <a:xfrm rot="5400000">
            <a:off x="1939649" y="2912919"/>
            <a:ext cx="1120542" cy="288000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Entasten</a:t>
            </a:r>
          </a:p>
        </p:txBody>
      </p:sp>
      <p:sp>
        <p:nvSpPr>
          <p:cNvPr id="168" name="Richtungspfeil 167"/>
          <p:cNvSpPr/>
          <p:nvPr/>
        </p:nvSpPr>
        <p:spPr>
          <a:xfrm>
            <a:off x="6431814" y="2355554"/>
            <a:ext cx="1991061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dirty="0"/>
              <a:t>Ferntransport</a:t>
            </a:r>
          </a:p>
        </p:txBody>
      </p:sp>
      <p:sp>
        <p:nvSpPr>
          <p:cNvPr id="199" name="Richtungspfeil 198"/>
          <p:cNvSpPr/>
          <p:nvPr/>
        </p:nvSpPr>
        <p:spPr>
          <a:xfrm>
            <a:off x="4460479" y="2354892"/>
            <a:ext cx="1971335" cy="288000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Rücken</a:t>
            </a:r>
          </a:p>
        </p:txBody>
      </p:sp>
      <p:sp>
        <p:nvSpPr>
          <p:cNvPr id="202" name="Richtungspfeil 201"/>
          <p:cNvSpPr/>
          <p:nvPr/>
        </p:nvSpPr>
        <p:spPr>
          <a:xfrm>
            <a:off x="2495493" y="2354892"/>
            <a:ext cx="1971335" cy="288000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Vorrücken</a:t>
            </a:r>
          </a:p>
        </p:txBody>
      </p:sp>
      <p:sp>
        <p:nvSpPr>
          <p:cNvPr id="203" name="Richtungspfeil 202"/>
          <p:cNvSpPr/>
          <p:nvPr/>
        </p:nvSpPr>
        <p:spPr>
          <a:xfrm rot="5400000">
            <a:off x="1933339" y="1790690"/>
            <a:ext cx="1120542" cy="288000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Fällen</a:t>
            </a:r>
          </a:p>
        </p:txBody>
      </p:sp>
      <p:sp>
        <p:nvSpPr>
          <p:cNvPr id="226" name="Richtungspfeil 225"/>
          <p:cNvSpPr/>
          <p:nvPr/>
        </p:nvSpPr>
        <p:spPr>
          <a:xfrm>
            <a:off x="4455640" y="2156191"/>
            <a:ext cx="1971335" cy="288000"/>
          </a:xfrm>
          <a:prstGeom prst="homePlate">
            <a:avLst/>
          </a:prstGeom>
          <a:gradFill flip="none" rotWithShape="1">
            <a:gsLst>
              <a:gs pos="0">
                <a:srgbClr val="FCAC36">
                  <a:shade val="30000"/>
                  <a:satMod val="115000"/>
                </a:srgbClr>
              </a:gs>
              <a:gs pos="50000">
                <a:srgbClr val="FCAC36">
                  <a:shade val="67500"/>
                  <a:satMod val="115000"/>
                </a:srgbClr>
              </a:gs>
              <a:gs pos="100000">
                <a:srgbClr val="FCAC36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DE" sz="1200" dirty="0">
                <a:latin typeface="Arial" pitchFamily="34" charset="0"/>
                <a:cs typeface="Arial" pitchFamily="34" charset="0"/>
              </a:rPr>
              <a:t>Vollbaumverfahren</a:t>
            </a:r>
          </a:p>
        </p:txBody>
      </p:sp>
      <p:sp>
        <p:nvSpPr>
          <p:cNvPr id="225" name="Richtungspfeil 224"/>
          <p:cNvSpPr/>
          <p:nvPr/>
        </p:nvSpPr>
        <p:spPr>
          <a:xfrm>
            <a:off x="4466828" y="3276755"/>
            <a:ext cx="1971335" cy="288000"/>
          </a:xfrm>
          <a:prstGeom prst="homePlate">
            <a:avLst/>
          </a:prstGeom>
          <a:gradFill flip="none" rotWithShape="1">
            <a:gsLst>
              <a:gs pos="0">
                <a:srgbClr val="FCAC36">
                  <a:shade val="30000"/>
                  <a:satMod val="115000"/>
                </a:srgbClr>
              </a:gs>
              <a:gs pos="50000">
                <a:srgbClr val="FCAC36">
                  <a:shade val="67500"/>
                  <a:satMod val="115000"/>
                </a:srgbClr>
              </a:gs>
              <a:gs pos="100000">
                <a:srgbClr val="FCAC36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DE" sz="1200" dirty="0">
                <a:latin typeface="Arial" pitchFamily="34" charset="0"/>
                <a:cs typeface="Arial" pitchFamily="34" charset="0"/>
              </a:rPr>
              <a:t>Rohschaftverfahren</a:t>
            </a:r>
          </a:p>
        </p:txBody>
      </p:sp>
      <p:sp>
        <p:nvSpPr>
          <p:cNvPr id="227" name="Richtungspfeil 226"/>
          <p:cNvSpPr/>
          <p:nvPr/>
        </p:nvSpPr>
        <p:spPr>
          <a:xfrm>
            <a:off x="4451040" y="4392000"/>
            <a:ext cx="1971335" cy="288000"/>
          </a:xfrm>
          <a:prstGeom prst="homePlate">
            <a:avLst/>
          </a:prstGeom>
          <a:gradFill flip="none" rotWithShape="1">
            <a:gsLst>
              <a:gs pos="0">
                <a:srgbClr val="FCAC36">
                  <a:shade val="30000"/>
                  <a:satMod val="115000"/>
                </a:srgbClr>
              </a:gs>
              <a:gs pos="50000">
                <a:srgbClr val="FCAC36">
                  <a:shade val="67500"/>
                  <a:satMod val="115000"/>
                </a:srgbClr>
              </a:gs>
              <a:gs pos="100000">
                <a:srgbClr val="FCAC36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DE" sz="1200" dirty="0">
                <a:latin typeface="Arial" pitchFamily="34" charset="0"/>
                <a:cs typeface="Arial" pitchFamily="34" charset="0"/>
              </a:rPr>
              <a:t>Sortimentverfahren</a:t>
            </a:r>
          </a:p>
        </p:txBody>
      </p:sp>
      <p:sp>
        <p:nvSpPr>
          <p:cNvPr id="228" name="Richtungspfeil 227"/>
          <p:cNvSpPr/>
          <p:nvPr/>
        </p:nvSpPr>
        <p:spPr>
          <a:xfrm>
            <a:off x="4484787" y="5533575"/>
            <a:ext cx="1971335" cy="288000"/>
          </a:xfrm>
          <a:prstGeom prst="homePlate">
            <a:avLst/>
          </a:prstGeom>
          <a:gradFill flip="none" rotWithShape="1">
            <a:gsLst>
              <a:gs pos="0">
                <a:srgbClr val="FCAC36">
                  <a:shade val="30000"/>
                  <a:satMod val="115000"/>
                </a:srgbClr>
              </a:gs>
              <a:gs pos="50000">
                <a:srgbClr val="FCAC36">
                  <a:shade val="67500"/>
                  <a:satMod val="115000"/>
                </a:srgbClr>
              </a:gs>
              <a:gs pos="100000">
                <a:srgbClr val="FCAC36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DE" sz="1200" dirty="0">
                <a:latin typeface="Arial" pitchFamily="34" charset="0"/>
                <a:cs typeface="Arial" pitchFamily="34" charset="0"/>
              </a:rPr>
              <a:t>Hackschnitzelverfahren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8" name="Tabelle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3121990"/>
              </p:ext>
            </p:extLst>
          </p:nvPr>
        </p:nvGraphicFramePr>
        <p:xfrm>
          <a:off x="2017007" y="1676797"/>
          <a:ext cx="5916639" cy="45268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722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22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22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31716"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1716"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31716"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31716"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6" name="Ellipse 55"/>
          <p:cNvSpPr/>
          <p:nvPr/>
        </p:nvSpPr>
        <p:spPr>
          <a:xfrm>
            <a:off x="7792356" y="6053842"/>
            <a:ext cx="287338" cy="287337"/>
          </a:xfrm>
          <a:prstGeom prst="ellipse">
            <a:avLst/>
          </a:prstGeom>
          <a:gradFill flip="none" rotWithShape="1">
            <a:gsLst>
              <a:gs pos="0">
                <a:srgbClr val="3A5760">
                  <a:shade val="30000"/>
                  <a:satMod val="115000"/>
                </a:srgbClr>
              </a:gs>
              <a:gs pos="50000">
                <a:srgbClr val="3A5760">
                  <a:shade val="67500"/>
                  <a:satMod val="115000"/>
                </a:srgbClr>
              </a:gs>
              <a:gs pos="100000">
                <a:srgbClr val="3A576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uppieren 38"/>
          <p:cNvGrpSpPr>
            <a:grpSpLocks/>
          </p:cNvGrpSpPr>
          <p:nvPr/>
        </p:nvGrpSpPr>
        <p:grpSpPr bwMode="auto">
          <a:xfrm>
            <a:off x="418693" y="1545034"/>
            <a:ext cx="8157894" cy="5153295"/>
            <a:chOff x="145070" y="2437621"/>
            <a:chExt cx="7199338" cy="4609548"/>
          </a:xfrm>
        </p:grpSpPr>
        <p:sp>
          <p:nvSpPr>
            <p:cNvPr id="6190" name="Textfeld 68"/>
            <p:cNvSpPr txBox="1">
              <a:spLocks noChangeArrowheads="1"/>
            </p:cNvSpPr>
            <p:nvPr/>
          </p:nvSpPr>
          <p:spPr bwMode="auto">
            <a:xfrm>
              <a:off x="566679" y="3439957"/>
              <a:ext cx="718409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 sz="1200" b="0">
                  <a:solidFill>
                    <a:schemeClr val="tx1"/>
                  </a:solidFill>
                  <a:latin typeface="Arial" charset="0"/>
                </a:rPr>
                <a:t>Vollbaum</a:t>
              </a:r>
            </a:p>
          </p:txBody>
        </p:sp>
        <p:sp>
          <p:nvSpPr>
            <p:cNvPr id="6191" name="Textfeld 69"/>
            <p:cNvSpPr txBox="1">
              <a:spLocks noChangeArrowheads="1"/>
            </p:cNvSpPr>
            <p:nvPr/>
          </p:nvSpPr>
          <p:spPr bwMode="auto">
            <a:xfrm>
              <a:off x="506660" y="4442293"/>
              <a:ext cx="772553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 sz="1200" b="0">
                  <a:solidFill>
                    <a:schemeClr val="tx1"/>
                  </a:solidFill>
                  <a:latin typeface="Arial" charset="0"/>
                </a:rPr>
                <a:t>Rohschaft</a:t>
              </a:r>
            </a:p>
          </p:txBody>
        </p:sp>
        <p:sp>
          <p:nvSpPr>
            <p:cNvPr id="6192" name="Textfeld 70"/>
            <p:cNvSpPr txBox="1">
              <a:spLocks noChangeArrowheads="1"/>
            </p:cNvSpPr>
            <p:nvPr/>
          </p:nvSpPr>
          <p:spPr bwMode="auto">
            <a:xfrm>
              <a:off x="560075" y="5444630"/>
              <a:ext cx="742850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 sz="1200" b="0" dirty="0">
                  <a:solidFill>
                    <a:schemeClr val="tx1"/>
                  </a:solidFill>
                  <a:latin typeface="Arial" charset="0"/>
                </a:rPr>
                <a:t>Sortiment</a:t>
              </a:r>
            </a:p>
          </p:txBody>
        </p:sp>
        <p:sp>
          <p:nvSpPr>
            <p:cNvPr id="6193" name="Textfeld 71"/>
            <p:cNvSpPr txBox="1">
              <a:spLocks noChangeArrowheads="1"/>
            </p:cNvSpPr>
            <p:nvPr/>
          </p:nvSpPr>
          <p:spPr bwMode="auto">
            <a:xfrm>
              <a:off x="1147624" y="6799391"/>
              <a:ext cx="802806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de-DE" sz="1200" b="0" dirty="0">
                  <a:solidFill>
                    <a:schemeClr val="tx1"/>
                  </a:solidFill>
                  <a:latin typeface="Arial" charset="0"/>
                </a:rPr>
                <a:t>Bestand</a:t>
              </a:r>
            </a:p>
          </p:txBody>
        </p:sp>
        <p:sp>
          <p:nvSpPr>
            <p:cNvPr id="6194" name="Textfeld 72"/>
            <p:cNvSpPr txBox="1">
              <a:spLocks noChangeArrowheads="1"/>
            </p:cNvSpPr>
            <p:nvPr/>
          </p:nvSpPr>
          <p:spPr bwMode="auto">
            <a:xfrm>
              <a:off x="2655781" y="6799391"/>
              <a:ext cx="1301181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de-DE" sz="1200" b="0" dirty="0">
                  <a:solidFill>
                    <a:schemeClr val="tx1"/>
                  </a:solidFill>
                  <a:latin typeface="Arial" charset="0"/>
                </a:rPr>
                <a:t>Gasse (</a:t>
              </a:r>
              <a:r>
                <a:rPr lang="de-DE" sz="1200" dirty="0">
                  <a:solidFill>
                    <a:schemeClr val="tx1"/>
                  </a:solidFill>
                  <a:latin typeface="Arial" charset="0"/>
                </a:rPr>
                <a:t>XX m</a:t>
              </a:r>
              <a:r>
                <a:rPr lang="de-DE" sz="1200" b="0" dirty="0">
                  <a:solidFill>
                    <a:schemeClr val="tx1"/>
                  </a:solidFill>
                  <a:latin typeface="Arial" charset="0"/>
                </a:rPr>
                <a:t>)</a:t>
              </a:r>
            </a:p>
          </p:txBody>
        </p:sp>
        <p:sp>
          <p:nvSpPr>
            <p:cNvPr id="6195" name="Textfeld 73"/>
            <p:cNvSpPr txBox="1">
              <a:spLocks noChangeArrowheads="1"/>
            </p:cNvSpPr>
            <p:nvPr/>
          </p:nvSpPr>
          <p:spPr bwMode="auto">
            <a:xfrm>
              <a:off x="4626450" y="6799391"/>
              <a:ext cx="802806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de-DE" sz="1200" b="0" dirty="0" err="1">
                  <a:solidFill>
                    <a:schemeClr val="tx1"/>
                  </a:solidFill>
                  <a:latin typeface="Arial" charset="0"/>
                </a:rPr>
                <a:t>Lagerort</a:t>
              </a:r>
              <a:endParaRPr lang="de-DE" sz="1200" b="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6196" name="Textfeld 102"/>
            <p:cNvSpPr txBox="1">
              <a:spLocks noChangeArrowheads="1"/>
            </p:cNvSpPr>
            <p:nvPr/>
          </p:nvSpPr>
          <p:spPr bwMode="auto">
            <a:xfrm>
              <a:off x="145070" y="2437621"/>
              <a:ext cx="1178686" cy="2477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 sz="1200" b="0" dirty="0">
                  <a:solidFill>
                    <a:schemeClr val="tx1"/>
                  </a:solidFill>
                  <a:latin typeface="Arial" charset="0"/>
                </a:rPr>
                <a:t>Stehender Baum</a:t>
              </a:r>
            </a:p>
          </p:txBody>
        </p:sp>
        <p:sp>
          <p:nvSpPr>
            <p:cNvPr id="51" name="Textfeld 73"/>
            <p:cNvSpPr txBox="1">
              <a:spLocks noChangeArrowheads="1"/>
            </p:cNvSpPr>
            <p:nvPr/>
          </p:nvSpPr>
          <p:spPr bwMode="auto">
            <a:xfrm>
              <a:off x="6209616" y="6791939"/>
              <a:ext cx="1134792" cy="2477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de-DE" sz="1200" b="0" dirty="0">
                  <a:solidFill>
                    <a:schemeClr val="tx1"/>
                  </a:solidFill>
                  <a:latin typeface="Arial" charset="0"/>
                </a:rPr>
                <a:t>Werk</a:t>
              </a:r>
            </a:p>
          </p:txBody>
        </p:sp>
        <p:sp>
          <p:nvSpPr>
            <p:cNvPr id="52" name="Textfeld 70"/>
            <p:cNvSpPr txBox="1">
              <a:spLocks noChangeArrowheads="1"/>
            </p:cNvSpPr>
            <p:nvPr/>
          </p:nvSpPr>
          <p:spPr bwMode="auto">
            <a:xfrm>
              <a:off x="304405" y="6438177"/>
              <a:ext cx="997611" cy="2477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 sz="1200" b="0" dirty="0">
                  <a:solidFill>
                    <a:schemeClr val="tx1"/>
                  </a:solidFill>
                  <a:latin typeface="Arial" charset="0"/>
                </a:rPr>
                <a:t>Hackschnitzel</a:t>
              </a:r>
            </a:p>
          </p:txBody>
        </p:sp>
      </p:grpSp>
      <p:grpSp>
        <p:nvGrpSpPr>
          <p:cNvPr id="3" name="Group 6"/>
          <p:cNvGrpSpPr>
            <a:grpSpLocks noChangeAspect="1"/>
          </p:cNvGrpSpPr>
          <p:nvPr/>
        </p:nvGrpSpPr>
        <p:grpSpPr bwMode="auto">
          <a:xfrm>
            <a:off x="2388533" y="1338648"/>
            <a:ext cx="785686" cy="577895"/>
            <a:chOff x="2553" y="1275"/>
            <a:chExt cx="1244" cy="915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62" name="Freeform 7"/>
            <p:cNvSpPr>
              <a:spLocks/>
            </p:cNvSpPr>
            <p:nvPr/>
          </p:nvSpPr>
          <p:spPr bwMode="auto">
            <a:xfrm>
              <a:off x="3101" y="1320"/>
              <a:ext cx="696" cy="870"/>
            </a:xfrm>
            <a:custGeom>
              <a:avLst/>
              <a:gdLst/>
              <a:ahLst/>
              <a:cxnLst>
                <a:cxn ang="0">
                  <a:pos x="70" y="145"/>
                </a:cxn>
                <a:cxn ang="0">
                  <a:pos x="70" y="115"/>
                </a:cxn>
                <a:cxn ang="0">
                  <a:pos x="116" y="115"/>
                </a:cxn>
                <a:cxn ang="0">
                  <a:pos x="57" y="0"/>
                </a:cxn>
                <a:cxn ang="0">
                  <a:pos x="0" y="113"/>
                </a:cxn>
                <a:cxn ang="0">
                  <a:pos x="43" y="113"/>
                </a:cxn>
                <a:cxn ang="0">
                  <a:pos x="43" y="145"/>
                </a:cxn>
                <a:cxn ang="0">
                  <a:pos x="70" y="145"/>
                </a:cxn>
              </a:cxnLst>
              <a:rect l="0" t="0" r="r" b="b"/>
              <a:pathLst>
                <a:path w="116" h="145">
                  <a:moveTo>
                    <a:pt x="70" y="145"/>
                  </a:moveTo>
                  <a:lnTo>
                    <a:pt x="70" y="115"/>
                  </a:lnTo>
                  <a:lnTo>
                    <a:pt x="116" y="115"/>
                  </a:lnTo>
                  <a:lnTo>
                    <a:pt x="57" y="0"/>
                  </a:lnTo>
                  <a:lnTo>
                    <a:pt x="0" y="113"/>
                  </a:lnTo>
                  <a:lnTo>
                    <a:pt x="43" y="113"/>
                  </a:lnTo>
                  <a:lnTo>
                    <a:pt x="43" y="145"/>
                  </a:lnTo>
                  <a:lnTo>
                    <a:pt x="70" y="14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395D61">
                    <a:shade val="30000"/>
                    <a:satMod val="115000"/>
                  </a:srgbClr>
                </a:gs>
                <a:gs pos="50000">
                  <a:srgbClr val="395D61">
                    <a:shade val="67500"/>
                    <a:satMod val="115000"/>
                  </a:srgbClr>
                </a:gs>
                <a:gs pos="100000">
                  <a:srgbClr val="395D61">
                    <a:shade val="100000"/>
                    <a:satMod val="115000"/>
                  </a:srgbClr>
                </a:gs>
              </a:gsLst>
              <a:lin ang="18900000" scaled="1"/>
              <a:tileRect/>
            </a:gradFill>
            <a:ln w="19050" cap="flat">
              <a:noFill/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" name="Freeform 8"/>
            <p:cNvSpPr>
              <a:spLocks/>
            </p:cNvSpPr>
            <p:nvPr/>
          </p:nvSpPr>
          <p:spPr bwMode="auto">
            <a:xfrm>
              <a:off x="2553" y="1275"/>
              <a:ext cx="900" cy="912"/>
            </a:xfrm>
            <a:custGeom>
              <a:avLst/>
              <a:gdLst/>
              <a:ahLst/>
              <a:cxnLst>
                <a:cxn ang="0">
                  <a:pos x="61" y="152"/>
                </a:cxn>
                <a:cxn ang="0">
                  <a:pos x="88" y="152"/>
                </a:cxn>
                <a:cxn ang="0">
                  <a:pos x="88" y="117"/>
                </a:cxn>
                <a:cxn ang="0">
                  <a:pos x="123" y="78"/>
                </a:cxn>
                <a:cxn ang="0">
                  <a:pos x="105" y="39"/>
                </a:cxn>
                <a:cxn ang="0">
                  <a:pos x="47" y="39"/>
                </a:cxn>
                <a:cxn ang="0">
                  <a:pos x="33" y="79"/>
                </a:cxn>
                <a:cxn ang="0">
                  <a:pos x="61" y="117"/>
                </a:cxn>
                <a:cxn ang="0">
                  <a:pos x="61" y="152"/>
                </a:cxn>
              </a:cxnLst>
              <a:rect l="0" t="0" r="r" b="b"/>
              <a:pathLst>
                <a:path w="150" h="152">
                  <a:moveTo>
                    <a:pt x="61" y="152"/>
                  </a:moveTo>
                  <a:lnTo>
                    <a:pt x="88" y="152"/>
                  </a:lnTo>
                  <a:lnTo>
                    <a:pt x="88" y="117"/>
                  </a:lnTo>
                  <a:cubicBezTo>
                    <a:pt x="123" y="142"/>
                    <a:pt x="150" y="92"/>
                    <a:pt x="123" y="78"/>
                  </a:cubicBezTo>
                  <a:cubicBezTo>
                    <a:pt x="131" y="63"/>
                    <a:pt x="120" y="39"/>
                    <a:pt x="105" y="39"/>
                  </a:cubicBezTo>
                  <a:cubicBezTo>
                    <a:pt x="100" y="5"/>
                    <a:pt x="60" y="0"/>
                    <a:pt x="47" y="39"/>
                  </a:cubicBezTo>
                  <a:cubicBezTo>
                    <a:pt x="32" y="41"/>
                    <a:pt x="20" y="70"/>
                    <a:pt x="33" y="79"/>
                  </a:cubicBezTo>
                  <a:cubicBezTo>
                    <a:pt x="0" y="95"/>
                    <a:pt x="28" y="140"/>
                    <a:pt x="61" y="117"/>
                  </a:cubicBezTo>
                  <a:lnTo>
                    <a:pt x="61" y="152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CBB8">
                    <a:shade val="30000"/>
                    <a:satMod val="115000"/>
                  </a:srgbClr>
                </a:gs>
                <a:gs pos="50000">
                  <a:srgbClr val="ADCBB8">
                    <a:shade val="67500"/>
                    <a:satMod val="115000"/>
                  </a:srgbClr>
                </a:gs>
                <a:gs pos="100000">
                  <a:srgbClr val="ADCBB8">
                    <a:shade val="100000"/>
                    <a:satMod val="115000"/>
                  </a:srgbClr>
                </a:gs>
              </a:gsLst>
              <a:lin ang="18900000" scaled="1"/>
              <a:tileRect/>
            </a:gradFill>
            <a:ln w="19050" cap="flat">
              <a:solidFill>
                <a:srgbClr val="395D6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0" name="Richtungspfeil 109"/>
          <p:cNvSpPr/>
          <p:nvPr/>
        </p:nvSpPr>
        <p:spPr>
          <a:xfrm>
            <a:off x="2031305" y="6062373"/>
            <a:ext cx="5910304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17" name="Richtungspfeil 116"/>
          <p:cNvSpPr/>
          <p:nvPr/>
        </p:nvSpPr>
        <p:spPr>
          <a:xfrm>
            <a:off x="3993465" y="6059195"/>
            <a:ext cx="3941762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18" name="Richtungspfeil 117"/>
          <p:cNvSpPr/>
          <p:nvPr/>
        </p:nvSpPr>
        <p:spPr>
          <a:xfrm>
            <a:off x="5969919" y="6059193"/>
            <a:ext cx="1971675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22" name="Ellipse 121"/>
          <p:cNvSpPr/>
          <p:nvPr/>
        </p:nvSpPr>
        <p:spPr>
          <a:xfrm>
            <a:off x="5823856" y="6060192"/>
            <a:ext cx="288925" cy="287337"/>
          </a:xfrm>
          <a:prstGeom prst="ellipse">
            <a:avLst/>
          </a:prstGeom>
          <a:gradFill flip="none" rotWithShape="1">
            <a:gsLst>
              <a:gs pos="0">
                <a:srgbClr val="3A5760">
                  <a:shade val="30000"/>
                  <a:satMod val="115000"/>
                </a:srgbClr>
              </a:gs>
              <a:gs pos="50000">
                <a:srgbClr val="3A5760">
                  <a:shade val="67500"/>
                  <a:satMod val="115000"/>
                </a:srgbClr>
              </a:gs>
              <a:gs pos="100000">
                <a:srgbClr val="3A576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6" name="Richtungspfeil 115"/>
          <p:cNvSpPr/>
          <p:nvPr/>
        </p:nvSpPr>
        <p:spPr>
          <a:xfrm>
            <a:off x="2020193" y="6063167"/>
            <a:ext cx="3941762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21" name="Ellipse 120"/>
          <p:cNvSpPr/>
          <p:nvPr/>
        </p:nvSpPr>
        <p:spPr>
          <a:xfrm>
            <a:off x="7790769" y="4928304"/>
            <a:ext cx="288925" cy="288925"/>
          </a:xfrm>
          <a:prstGeom prst="ellipse">
            <a:avLst/>
          </a:prstGeom>
          <a:gradFill flip="none" rotWithShape="1">
            <a:gsLst>
              <a:gs pos="0">
                <a:srgbClr val="3A5760">
                  <a:shade val="30000"/>
                  <a:satMod val="115000"/>
                </a:srgbClr>
              </a:gs>
              <a:gs pos="50000">
                <a:srgbClr val="3A5760">
                  <a:shade val="67500"/>
                  <a:satMod val="115000"/>
                </a:srgbClr>
              </a:gs>
              <a:gs pos="100000">
                <a:srgbClr val="3A576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4" name="Richtungspfeil 123"/>
          <p:cNvSpPr/>
          <p:nvPr/>
        </p:nvSpPr>
        <p:spPr>
          <a:xfrm>
            <a:off x="3999819" y="6062373"/>
            <a:ext cx="1971675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27" name="Richtungspfeil 126"/>
          <p:cNvSpPr/>
          <p:nvPr/>
        </p:nvSpPr>
        <p:spPr>
          <a:xfrm rot="5400000">
            <a:off x="4281614" y="4383594"/>
            <a:ext cx="3360737" cy="288925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28" name="Richtungspfeil 127"/>
          <p:cNvSpPr/>
          <p:nvPr/>
        </p:nvSpPr>
        <p:spPr>
          <a:xfrm rot="5400000">
            <a:off x="4843588" y="4943964"/>
            <a:ext cx="2241550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29" name="Richtungspfeil 128"/>
          <p:cNvSpPr/>
          <p:nvPr/>
        </p:nvSpPr>
        <p:spPr>
          <a:xfrm rot="5400000">
            <a:off x="5407150" y="5507535"/>
            <a:ext cx="1120775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30" name="Richtungspfeil 129"/>
          <p:cNvSpPr/>
          <p:nvPr/>
        </p:nvSpPr>
        <p:spPr>
          <a:xfrm>
            <a:off x="2018605" y="4917777"/>
            <a:ext cx="5929354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31" name="Richtungspfeil 130"/>
          <p:cNvSpPr/>
          <p:nvPr/>
        </p:nvSpPr>
        <p:spPr>
          <a:xfrm>
            <a:off x="4002991" y="4916192"/>
            <a:ext cx="3941762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32" name="Richtungspfeil 131"/>
          <p:cNvSpPr/>
          <p:nvPr/>
        </p:nvSpPr>
        <p:spPr>
          <a:xfrm>
            <a:off x="5974684" y="4914599"/>
            <a:ext cx="1971675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33" name="Ellipse 132"/>
          <p:cNvSpPr/>
          <p:nvPr/>
        </p:nvSpPr>
        <p:spPr>
          <a:xfrm>
            <a:off x="5822244" y="4915297"/>
            <a:ext cx="287338" cy="287337"/>
          </a:xfrm>
          <a:prstGeom prst="ellipse">
            <a:avLst/>
          </a:prstGeom>
          <a:gradFill flip="none" rotWithShape="1">
            <a:gsLst>
              <a:gs pos="0">
                <a:srgbClr val="3A5760">
                  <a:shade val="30000"/>
                  <a:satMod val="115000"/>
                </a:srgbClr>
              </a:gs>
              <a:gs pos="50000">
                <a:srgbClr val="3A5760">
                  <a:shade val="67500"/>
                  <a:satMod val="115000"/>
                </a:srgbClr>
              </a:gs>
              <a:gs pos="100000">
                <a:srgbClr val="3A576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4" name="Ellipse 133"/>
          <p:cNvSpPr/>
          <p:nvPr/>
        </p:nvSpPr>
        <p:spPr>
          <a:xfrm>
            <a:off x="7797119" y="3810704"/>
            <a:ext cx="288925" cy="288925"/>
          </a:xfrm>
          <a:prstGeom prst="ellipse">
            <a:avLst/>
          </a:prstGeom>
          <a:gradFill flip="none" rotWithShape="1">
            <a:gsLst>
              <a:gs pos="0">
                <a:srgbClr val="3A5760">
                  <a:shade val="30000"/>
                  <a:satMod val="115000"/>
                </a:srgbClr>
              </a:gs>
              <a:gs pos="50000">
                <a:srgbClr val="3A5760">
                  <a:shade val="67500"/>
                  <a:satMod val="115000"/>
                </a:srgbClr>
              </a:gs>
              <a:gs pos="100000">
                <a:srgbClr val="3A576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5" name="Ellipse 134"/>
          <p:cNvSpPr/>
          <p:nvPr/>
        </p:nvSpPr>
        <p:spPr>
          <a:xfrm>
            <a:off x="3845831" y="6060192"/>
            <a:ext cx="287338" cy="288925"/>
          </a:xfrm>
          <a:prstGeom prst="ellipse">
            <a:avLst/>
          </a:prstGeom>
          <a:gradFill flip="none" rotWithShape="1">
            <a:gsLst>
              <a:gs pos="0">
                <a:srgbClr val="3A5760">
                  <a:shade val="30000"/>
                  <a:satMod val="115000"/>
                </a:srgbClr>
              </a:gs>
              <a:gs pos="50000">
                <a:srgbClr val="3A5760">
                  <a:shade val="67500"/>
                  <a:satMod val="115000"/>
                </a:srgbClr>
              </a:gs>
              <a:gs pos="100000">
                <a:srgbClr val="3A576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6" name="Richtungspfeil 135"/>
          <p:cNvSpPr/>
          <p:nvPr/>
        </p:nvSpPr>
        <p:spPr>
          <a:xfrm>
            <a:off x="2026553" y="6063970"/>
            <a:ext cx="1971675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39" name="Richtungspfeil 138"/>
          <p:cNvSpPr/>
          <p:nvPr/>
        </p:nvSpPr>
        <p:spPr>
          <a:xfrm rot="5400000">
            <a:off x="4838824" y="3810480"/>
            <a:ext cx="2241550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40" name="Richtungspfeil 139"/>
          <p:cNvSpPr/>
          <p:nvPr/>
        </p:nvSpPr>
        <p:spPr>
          <a:xfrm rot="5400000">
            <a:off x="5400800" y="4370876"/>
            <a:ext cx="1120775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41" name="Richtungspfeil 140"/>
          <p:cNvSpPr/>
          <p:nvPr/>
        </p:nvSpPr>
        <p:spPr>
          <a:xfrm>
            <a:off x="2023383" y="4916986"/>
            <a:ext cx="3941762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42" name="Richtungspfeil 141"/>
          <p:cNvSpPr/>
          <p:nvPr/>
        </p:nvSpPr>
        <p:spPr>
          <a:xfrm>
            <a:off x="4003009" y="4916192"/>
            <a:ext cx="1971675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53" name="Richtungspfeil 152"/>
          <p:cNvSpPr/>
          <p:nvPr/>
        </p:nvSpPr>
        <p:spPr>
          <a:xfrm rot="5400000">
            <a:off x="2316276" y="4381688"/>
            <a:ext cx="3360737" cy="288925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54" name="Richtungspfeil 153"/>
          <p:cNvSpPr/>
          <p:nvPr/>
        </p:nvSpPr>
        <p:spPr>
          <a:xfrm rot="5400000">
            <a:off x="2875075" y="4942058"/>
            <a:ext cx="2241550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55" name="Richtungspfeil 154"/>
          <p:cNvSpPr/>
          <p:nvPr/>
        </p:nvSpPr>
        <p:spPr>
          <a:xfrm rot="5400000">
            <a:off x="3432287" y="5505629"/>
            <a:ext cx="1120775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59" name="Richtungspfeil 158"/>
          <p:cNvSpPr/>
          <p:nvPr/>
        </p:nvSpPr>
        <p:spPr>
          <a:xfrm>
            <a:off x="2021266" y="3802701"/>
            <a:ext cx="5929354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60" name="Richtungspfeil 159"/>
          <p:cNvSpPr/>
          <p:nvPr/>
        </p:nvSpPr>
        <p:spPr>
          <a:xfrm>
            <a:off x="4007754" y="3801755"/>
            <a:ext cx="3941762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61" name="Richtungspfeil 160"/>
          <p:cNvSpPr/>
          <p:nvPr/>
        </p:nvSpPr>
        <p:spPr>
          <a:xfrm>
            <a:off x="5974698" y="3800176"/>
            <a:ext cx="1971675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62" name="Ellipse 161"/>
          <p:cNvSpPr/>
          <p:nvPr/>
        </p:nvSpPr>
        <p:spPr>
          <a:xfrm>
            <a:off x="5814307" y="3799284"/>
            <a:ext cx="288925" cy="288925"/>
          </a:xfrm>
          <a:prstGeom prst="ellipse">
            <a:avLst/>
          </a:prstGeom>
          <a:gradFill flip="none" rotWithShape="1">
            <a:gsLst>
              <a:gs pos="0">
                <a:srgbClr val="3A5760">
                  <a:shade val="30000"/>
                  <a:satMod val="115000"/>
                </a:srgbClr>
              </a:gs>
              <a:gs pos="50000">
                <a:srgbClr val="3A5760">
                  <a:shade val="67500"/>
                  <a:satMod val="115000"/>
                </a:srgbClr>
              </a:gs>
              <a:gs pos="100000">
                <a:srgbClr val="3A576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3" name="Ellipse 162"/>
          <p:cNvSpPr/>
          <p:nvPr/>
        </p:nvSpPr>
        <p:spPr>
          <a:xfrm>
            <a:off x="3847394" y="4908947"/>
            <a:ext cx="288925" cy="287337"/>
          </a:xfrm>
          <a:prstGeom prst="ellipse">
            <a:avLst/>
          </a:prstGeom>
          <a:gradFill flip="none" rotWithShape="1">
            <a:gsLst>
              <a:gs pos="0">
                <a:srgbClr val="3A5760">
                  <a:shade val="30000"/>
                  <a:satMod val="115000"/>
                </a:srgbClr>
              </a:gs>
              <a:gs pos="50000">
                <a:srgbClr val="3A5760">
                  <a:shade val="67500"/>
                  <a:satMod val="115000"/>
                </a:srgbClr>
              </a:gs>
              <a:gs pos="100000">
                <a:srgbClr val="3A576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4" name="Ellipse 163"/>
          <p:cNvSpPr/>
          <p:nvPr/>
        </p:nvSpPr>
        <p:spPr>
          <a:xfrm>
            <a:off x="7793946" y="2669336"/>
            <a:ext cx="288925" cy="288925"/>
          </a:xfrm>
          <a:prstGeom prst="ellipse">
            <a:avLst/>
          </a:prstGeom>
          <a:gradFill flip="none" rotWithShape="1">
            <a:gsLst>
              <a:gs pos="0">
                <a:srgbClr val="3A5760">
                  <a:shade val="30000"/>
                  <a:satMod val="115000"/>
                </a:srgbClr>
              </a:gs>
              <a:gs pos="50000">
                <a:srgbClr val="3A5760">
                  <a:shade val="67500"/>
                  <a:satMod val="115000"/>
                </a:srgbClr>
              </a:gs>
              <a:gs pos="100000">
                <a:srgbClr val="3A576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5" name="Ellipse 164"/>
          <p:cNvSpPr/>
          <p:nvPr/>
        </p:nvSpPr>
        <p:spPr>
          <a:xfrm>
            <a:off x="1879171" y="6063081"/>
            <a:ext cx="287338" cy="288925"/>
          </a:xfrm>
          <a:prstGeom prst="ellipse">
            <a:avLst/>
          </a:prstGeom>
          <a:gradFill flip="none" rotWithShape="1">
            <a:gsLst>
              <a:gs pos="0">
                <a:srgbClr val="3A5760">
                  <a:shade val="30000"/>
                  <a:satMod val="115000"/>
                </a:srgbClr>
              </a:gs>
              <a:gs pos="50000">
                <a:srgbClr val="3A5760">
                  <a:shade val="67500"/>
                  <a:satMod val="115000"/>
                </a:srgbClr>
              </a:gs>
              <a:gs pos="100000">
                <a:srgbClr val="3A576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6" name="Richtungspfeil 165"/>
          <p:cNvSpPr/>
          <p:nvPr/>
        </p:nvSpPr>
        <p:spPr>
          <a:xfrm>
            <a:off x="2031305" y="2670656"/>
            <a:ext cx="5929354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67" name="Richtungspfeil 166"/>
          <p:cNvSpPr/>
          <p:nvPr/>
        </p:nvSpPr>
        <p:spPr>
          <a:xfrm>
            <a:off x="4007761" y="2671450"/>
            <a:ext cx="3941762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68" name="Richtungspfeil 167"/>
          <p:cNvSpPr/>
          <p:nvPr/>
        </p:nvSpPr>
        <p:spPr>
          <a:xfrm>
            <a:off x="5987350" y="2671449"/>
            <a:ext cx="1971675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69" name="Richtungspfeil 168"/>
          <p:cNvSpPr/>
          <p:nvPr/>
        </p:nvSpPr>
        <p:spPr>
          <a:xfrm rot="5400000">
            <a:off x="-225778" y="3840217"/>
            <a:ext cx="4491939" cy="288925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70" name="Richtungspfeil 169"/>
          <p:cNvSpPr/>
          <p:nvPr/>
        </p:nvSpPr>
        <p:spPr>
          <a:xfrm rot="5400000">
            <a:off x="342999" y="4410557"/>
            <a:ext cx="3360737" cy="288925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71" name="Richtungspfeil 170"/>
          <p:cNvSpPr/>
          <p:nvPr/>
        </p:nvSpPr>
        <p:spPr>
          <a:xfrm rot="5400000">
            <a:off x="903386" y="4980477"/>
            <a:ext cx="2241550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72" name="Richtungspfeil 171"/>
          <p:cNvSpPr/>
          <p:nvPr/>
        </p:nvSpPr>
        <p:spPr>
          <a:xfrm rot="5400000">
            <a:off x="1463772" y="5542460"/>
            <a:ext cx="1120775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73" name="Richtungspfeil 172"/>
          <p:cNvSpPr/>
          <p:nvPr/>
        </p:nvSpPr>
        <p:spPr>
          <a:xfrm rot="5400000">
            <a:off x="2883016" y="3794624"/>
            <a:ext cx="2241550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74" name="Richtungspfeil 173"/>
          <p:cNvSpPr/>
          <p:nvPr/>
        </p:nvSpPr>
        <p:spPr>
          <a:xfrm rot="5400000">
            <a:off x="3443395" y="4354208"/>
            <a:ext cx="1120775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75" name="Richtungspfeil 174"/>
          <p:cNvSpPr/>
          <p:nvPr/>
        </p:nvSpPr>
        <p:spPr>
          <a:xfrm rot="5400000">
            <a:off x="5398420" y="3240578"/>
            <a:ext cx="1120775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76" name="Richtungspfeil 175"/>
          <p:cNvSpPr/>
          <p:nvPr/>
        </p:nvSpPr>
        <p:spPr>
          <a:xfrm>
            <a:off x="2017009" y="3801762"/>
            <a:ext cx="3941762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77" name="Richtungspfeil 176"/>
          <p:cNvSpPr/>
          <p:nvPr/>
        </p:nvSpPr>
        <p:spPr>
          <a:xfrm>
            <a:off x="3983941" y="3801759"/>
            <a:ext cx="1971675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78" name="Richtungspfeil 177"/>
          <p:cNvSpPr/>
          <p:nvPr/>
        </p:nvSpPr>
        <p:spPr>
          <a:xfrm>
            <a:off x="2031305" y="4917777"/>
            <a:ext cx="1971675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79" name="Ellipse 178"/>
          <p:cNvSpPr/>
          <p:nvPr/>
        </p:nvSpPr>
        <p:spPr>
          <a:xfrm>
            <a:off x="5814307" y="2672159"/>
            <a:ext cx="288925" cy="288925"/>
          </a:xfrm>
          <a:prstGeom prst="ellipse">
            <a:avLst/>
          </a:prstGeom>
          <a:gradFill flip="none" rotWithShape="1">
            <a:gsLst>
              <a:gs pos="0">
                <a:srgbClr val="3A5760">
                  <a:shade val="30000"/>
                  <a:satMod val="115000"/>
                </a:srgbClr>
              </a:gs>
              <a:gs pos="50000">
                <a:srgbClr val="3A5760">
                  <a:shade val="67500"/>
                  <a:satMod val="115000"/>
                </a:srgbClr>
              </a:gs>
              <a:gs pos="100000">
                <a:srgbClr val="3A576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0" name="Ellipse 179"/>
          <p:cNvSpPr/>
          <p:nvPr/>
        </p:nvSpPr>
        <p:spPr>
          <a:xfrm>
            <a:off x="3855332" y="3796109"/>
            <a:ext cx="288925" cy="287338"/>
          </a:xfrm>
          <a:prstGeom prst="ellipse">
            <a:avLst/>
          </a:prstGeom>
          <a:gradFill flip="none" rotWithShape="1">
            <a:gsLst>
              <a:gs pos="0">
                <a:srgbClr val="3A5760">
                  <a:shade val="30000"/>
                  <a:satMod val="115000"/>
                </a:srgbClr>
              </a:gs>
              <a:gs pos="50000">
                <a:srgbClr val="3A5760">
                  <a:shade val="67500"/>
                  <a:satMod val="115000"/>
                </a:srgbClr>
              </a:gs>
              <a:gs pos="100000">
                <a:srgbClr val="3A576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1" name="Ellipse 180"/>
          <p:cNvSpPr/>
          <p:nvPr/>
        </p:nvSpPr>
        <p:spPr>
          <a:xfrm>
            <a:off x="1869369" y="4915297"/>
            <a:ext cx="287338" cy="288925"/>
          </a:xfrm>
          <a:prstGeom prst="ellipse">
            <a:avLst/>
          </a:prstGeom>
          <a:gradFill flip="none" rotWithShape="1">
            <a:gsLst>
              <a:gs pos="0">
                <a:srgbClr val="3A5760">
                  <a:shade val="30000"/>
                  <a:satMod val="115000"/>
                </a:srgbClr>
              </a:gs>
              <a:gs pos="50000">
                <a:srgbClr val="3A5760">
                  <a:shade val="67500"/>
                  <a:satMod val="115000"/>
                </a:srgbClr>
              </a:gs>
              <a:gs pos="100000">
                <a:srgbClr val="3A576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2" name="Richtungspfeil 181"/>
          <p:cNvSpPr/>
          <p:nvPr/>
        </p:nvSpPr>
        <p:spPr>
          <a:xfrm>
            <a:off x="2031337" y="2669068"/>
            <a:ext cx="3941762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83" name="Richtungspfeil 182"/>
          <p:cNvSpPr/>
          <p:nvPr/>
        </p:nvSpPr>
        <p:spPr>
          <a:xfrm>
            <a:off x="3993472" y="2668274"/>
            <a:ext cx="1971675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84" name="Richtungspfeil 183"/>
          <p:cNvSpPr/>
          <p:nvPr/>
        </p:nvSpPr>
        <p:spPr>
          <a:xfrm>
            <a:off x="2028130" y="3800164"/>
            <a:ext cx="1971675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86" name="Richtungspfeil 185"/>
          <p:cNvSpPr/>
          <p:nvPr/>
        </p:nvSpPr>
        <p:spPr>
          <a:xfrm rot="5400000">
            <a:off x="338234" y="3285011"/>
            <a:ext cx="3360737" cy="288925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87" name="Richtungspfeil 186"/>
          <p:cNvSpPr/>
          <p:nvPr/>
        </p:nvSpPr>
        <p:spPr>
          <a:xfrm rot="5400000">
            <a:off x="897037" y="3842231"/>
            <a:ext cx="2241550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88" name="Richtungspfeil 187"/>
          <p:cNvSpPr/>
          <p:nvPr/>
        </p:nvSpPr>
        <p:spPr>
          <a:xfrm rot="5400000">
            <a:off x="1457425" y="4401830"/>
            <a:ext cx="1120775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89" name="Richtungspfeil 188"/>
          <p:cNvSpPr/>
          <p:nvPr/>
        </p:nvSpPr>
        <p:spPr>
          <a:xfrm rot="5400000">
            <a:off x="3438641" y="3237393"/>
            <a:ext cx="1120775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90" name="Ellipse 189"/>
          <p:cNvSpPr/>
          <p:nvPr/>
        </p:nvSpPr>
        <p:spPr>
          <a:xfrm>
            <a:off x="1874132" y="3791346"/>
            <a:ext cx="287337" cy="287338"/>
          </a:xfrm>
          <a:prstGeom prst="ellipse">
            <a:avLst/>
          </a:prstGeom>
          <a:gradFill flip="none" rotWithShape="1">
            <a:gsLst>
              <a:gs pos="0">
                <a:srgbClr val="3A5760">
                  <a:shade val="30000"/>
                  <a:satMod val="115000"/>
                </a:srgbClr>
              </a:gs>
              <a:gs pos="50000">
                <a:srgbClr val="3A5760">
                  <a:shade val="67500"/>
                  <a:satMod val="115000"/>
                </a:srgbClr>
              </a:gs>
              <a:gs pos="100000">
                <a:srgbClr val="3A576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1" name="Ellipse 190"/>
          <p:cNvSpPr/>
          <p:nvPr/>
        </p:nvSpPr>
        <p:spPr>
          <a:xfrm>
            <a:off x="3850569" y="2665809"/>
            <a:ext cx="287338" cy="288925"/>
          </a:xfrm>
          <a:prstGeom prst="ellipse">
            <a:avLst/>
          </a:prstGeom>
          <a:gradFill flip="none" rotWithShape="1">
            <a:gsLst>
              <a:gs pos="0">
                <a:srgbClr val="3A5760">
                  <a:shade val="30000"/>
                  <a:satMod val="115000"/>
                </a:srgbClr>
              </a:gs>
              <a:gs pos="50000">
                <a:srgbClr val="3A5760">
                  <a:shade val="67500"/>
                  <a:satMod val="115000"/>
                </a:srgbClr>
              </a:gs>
              <a:gs pos="100000">
                <a:srgbClr val="3A576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2" name="Richtungspfeil 191"/>
          <p:cNvSpPr/>
          <p:nvPr/>
        </p:nvSpPr>
        <p:spPr>
          <a:xfrm>
            <a:off x="2028130" y="2673038"/>
            <a:ext cx="1971675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93" name="Richtungspfeil 192"/>
          <p:cNvSpPr/>
          <p:nvPr/>
        </p:nvSpPr>
        <p:spPr>
          <a:xfrm rot="5400000">
            <a:off x="901004" y="2719861"/>
            <a:ext cx="2241550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94" name="Richtungspfeil 193"/>
          <p:cNvSpPr/>
          <p:nvPr/>
        </p:nvSpPr>
        <p:spPr>
          <a:xfrm rot="5400000">
            <a:off x="1459806" y="3278674"/>
            <a:ext cx="1120775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96" name="Ellipse 195"/>
          <p:cNvSpPr/>
          <p:nvPr/>
        </p:nvSpPr>
        <p:spPr>
          <a:xfrm>
            <a:off x="1874925" y="2668984"/>
            <a:ext cx="287338" cy="287337"/>
          </a:xfrm>
          <a:prstGeom prst="ellipse">
            <a:avLst/>
          </a:prstGeom>
          <a:gradFill flip="none" rotWithShape="1">
            <a:gsLst>
              <a:gs pos="0">
                <a:srgbClr val="3A5760">
                  <a:shade val="30000"/>
                  <a:satMod val="115000"/>
                </a:srgbClr>
              </a:gs>
              <a:gs pos="50000">
                <a:srgbClr val="3A5760">
                  <a:shade val="67500"/>
                  <a:satMod val="115000"/>
                </a:srgbClr>
              </a:gs>
              <a:gs pos="100000">
                <a:srgbClr val="3A576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7" name="Richtungspfeil 196"/>
          <p:cNvSpPr/>
          <p:nvPr/>
        </p:nvSpPr>
        <p:spPr>
          <a:xfrm rot="5400000">
            <a:off x="1459011" y="2126301"/>
            <a:ext cx="1120775" cy="287338"/>
          </a:xfrm>
          <a:prstGeom prst="homePlat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uppieren 50"/>
          <p:cNvGrpSpPr/>
          <p:nvPr/>
        </p:nvGrpSpPr>
        <p:grpSpPr>
          <a:xfrm>
            <a:off x="1731297" y="1367226"/>
            <a:ext cx="576000" cy="576000"/>
            <a:chOff x="3630606" y="2490781"/>
            <a:chExt cx="432000" cy="432000"/>
          </a:xfr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8900000" scaled="1"/>
            <a:tileRect/>
          </a:gradFill>
        </p:grpSpPr>
        <p:sp>
          <p:nvSpPr>
            <p:cNvPr id="47" name="Ellipse 46"/>
            <p:cNvSpPr/>
            <p:nvPr/>
          </p:nvSpPr>
          <p:spPr bwMode="auto">
            <a:xfrm>
              <a:off x="3630606" y="2490781"/>
              <a:ext cx="432000" cy="432000"/>
            </a:xfrm>
            <a:prstGeom prst="ellipse">
              <a:avLst/>
            </a:prstGeom>
            <a:grpFill/>
            <a:ln w="19050" cap="flat" cmpd="sng" algn="ctr">
              <a:solidFill>
                <a:srgbClr val="395D6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Ellipse 47"/>
            <p:cNvSpPr/>
            <p:nvPr/>
          </p:nvSpPr>
          <p:spPr bwMode="auto">
            <a:xfrm>
              <a:off x="3665531" y="2528881"/>
              <a:ext cx="360000" cy="360000"/>
            </a:xfrm>
            <a:prstGeom prst="ellipse">
              <a:avLst/>
            </a:prstGeom>
            <a:grpFill/>
            <a:ln w="19050" cap="flat" cmpd="sng" algn="ctr">
              <a:solidFill>
                <a:srgbClr val="395D6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Ellipse 48"/>
            <p:cNvSpPr/>
            <p:nvPr/>
          </p:nvSpPr>
          <p:spPr bwMode="auto">
            <a:xfrm>
              <a:off x="3705219" y="2562219"/>
              <a:ext cx="288000" cy="288000"/>
            </a:xfrm>
            <a:prstGeom prst="ellipse">
              <a:avLst/>
            </a:prstGeom>
            <a:grpFill/>
            <a:ln w="19050" cap="flat" cmpd="sng" algn="ctr">
              <a:solidFill>
                <a:srgbClr val="395D6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Ellipse 49"/>
            <p:cNvSpPr/>
            <p:nvPr/>
          </p:nvSpPr>
          <p:spPr bwMode="auto">
            <a:xfrm>
              <a:off x="3740144" y="2597144"/>
              <a:ext cx="216000" cy="216000"/>
            </a:xfrm>
            <a:prstGeom prst="ellipse">
              <a:avLst/>
            </a:prstGeom>
            <a:grpFill/>
            <a:ln w="19050" cap="flat" cmpd="sng" algn="ctr">
              <a:solidFill>
                <a:srgbClr val="395D6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85" name="Titel 11"/>
          <p:cNvSpPr txBox="1">
            <a:spLocks/>
          </p:cNvSpPr>
          <p:nvPr/>
        </p:nvSpPr>
        <p:spPr bwMode="auto">
          <a:xfrm>
            <a:off x="388275" y="404664"/>
            <a:ext cx="7568101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  <a:ea typeface="+mj-ea"/>
                <a:cs typeface="Arial" charset="0"/>
              </a:rPr>
              <a:t>Rastervorlage </a:t>
            </a:r>
            <a:r>
              <a:rPr kumimoji="0" lang="de-DE" sz="28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j-ea"/>
                <a:cs typeface="Arial" charset="0"/>
              </a:rPr>
              <a:t>4x3 </a:t>
            </a:r>
            <a:r>
              <a:rPr kumimoji="0" lang="de-DE" sz="2800" b="1" i="0" u="none" strike="noStrike" kern="0" cap="none" spc="0" normalizeH="0" baseline="0" noProof="0" dirty="0">
                <a:ln>
                  <a:noFill/>
                </a:ln>
                <a:uLnTx/>
                <a:uFillTx/>
                <a:latin typeface="Arial" charset="0"/>
                <a:ea typeface="+mj-ea"/>
                <a:cs typeface="Arial" charset="0"/>
              </a:rPr>
              <a:t>- hell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8" name="Tabelle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4297965"/>
              </p:ext>
            </p:extLst>
          </p:nvPr>
        </p:nvGraphicFramePr>
        <p:xfrm>
          <a:off x="2033436" y="1669670"/>
          <a:ext cx="5916639" cy="45268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722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22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22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31716"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1716"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31716"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31716"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marL="104088" marR="104088" marT="52044" marB="52044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6" name="Ellipse 55"/>
          <p:cNvSpPr/>
          <p:nvPr/>
        </p:nvSpPr>
        <p:spPr>
          <a:xfrm>
            <a:off x="7808785" y="6046715"/>
            <a:ext cx="287338" cy="287337"/>
          </a:xfrm>
          <a:prstGeom prst="ellips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uppieren 38"/>
          <p:cNvGrpSpPr>
            <a:grpSpLocks/>
          </p:cNvGrpSpPr>
          <p:nvPr/>
        </p:nvGrpSpPr>
        <p:grpSpPr bwMode="auto">
          <a:xfrm>
            <a:off x="435120" y="1537907"/>
            <a:ext cx="8157896" cy="5153295"/>
            <a:chOff x="145068" y="2437621"/>
            <a:chExt cx="7199340" cy="4609548"/>
          </a:xfrm>
        </p:grpSpPr>
        <p:sp>
          <p:nvSpPr>
            <p:cNvPr id="6190" name="Textfeld 68"/>
            <p:cNvSpPr txBox="1">
              <a:spLocks noChangeArrowheads="1"/>
            </p:cNvSpPr>
            <p:nvPr/>
          </p:nvSpPr>
          <p:spPr bwMode="auto">
            <a:xfrm>
              <a:off x="566679" y="3439957"/>
              <a:ext cx="718409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 sz="1200" b="0">
                  <a:solidFill>
                    <a:schemeClr val="tx1"/>
                  </a:solidFill>
                  <a:latin typeface="Arial" charset="0"/>
                </a:rPr>
                <a:t>Vollbaum</a:t>
              </a:r>
            </a:p>
          </p:txBody>
        </p:sp>
        <p:sp>
          <p:nvSpPr>
            <p:cNvPr id="6191" name="Textfeld 69"/>
            <p:cNvSpPr txBox="1">
              <a:spLocks noChangeArrowheads="1"/>
            </p:cNvSpPr>
            <p:nvPr/>
          </p:nvSpPr>
          <p:spPr bwMode="auto">
            <a:xfrm>
              <a:off x="506660" y="4442293"/>
              <a:ext cx="772553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 sz="1200" b="0">
                  <a:solidFill>
                    <a:schemeClr val="tx1"/>
                  </a:solidFill>
                  <a:latin typeface="Arial" charset="0"/>
                </a:rPr>
                <a:t>Rohschaft</a:t>
              </a:r>
            </a:p>
          </p:txBody>
        </p:sp>
        <p:sp>
          <p:nvSpPr>
            <p:cNvPr id="6192" name="Textfeld 70"/>
            <p:cNvSpPr txBox="1">
              <a:spLocks noChangeArrowheads="1"/>
            </p:cNvSpPr>
            <p:nvPr/>
          </p:nvSpPr>
          <p:spPr bwMode="auto">
            <a:xfrm>
              <a:off x="560075" y="5444630"/>
              <a:ext cx="742850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 sz="1200" b="0" dirty="0">
                  <a:solidFill>
                    <a:schemeClr val="tx1"/>
                  </a:solidFill>
                  <a:latin typeface="Arial" charset="0"/>
                </a:rPr>
                <a:t>Sortiment</a:t>
              </a:r>
            </a:p>
          </p:txBody>
        </p:sp>
        <p:sp>
          <p:nvSpPr>
            <p:cNvPr id="6193" name="Textfeld 71"/>
            <p:cNvSpPr txBox="1">
              <a:spLocks noChangeArrowheads="1"/>
            </p:cNvSpPr>
            <p:nvPr/>
          </p:nvSpPr>
          <p:spPr bwMode="auto">
            <a:xfrm>
              <a:off x="1147624" y="6799391"/>
              <a:ext cx="802806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de-DE" sz="1200" b="0" dirty="0">
                  <a:solidFill>
                    <a:schemeClr val="tx1"/>
                  </a:solidFill>
                  <a:latin typeface="Arial" charset="0"/>
                </a:rPr>
                <a:t>Bestand</a:t>
              </a:r>
            </a:p>
          </p:txBody>
        </p:sp>
        <p:sp>
          <p:nvSpPr>
            <p:cNvPr id="6194" name="Textfeld 72"/>
            <p:cNvSpPr txBox="1">
              <a:spLocks noChangeArrowheads="1"/>
            </p:cNvSpPr>
            <p:nvPr/>
          </p:nvSpPr>
          <p:spPr bwMode="auto">
            <a:xfrm>
              <a:off x="2655781" y="6799391"/>
              <a:ext cx="1301181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de-DE" sz="1200" b="0" dirty="0">
                  <a:solidFill>
                    <a:schemeClr val="tx1"/>
                  </a:solidFill>
                  <a:latin typeface="Arial" charset="0"/>
                </a:rPr>
                <a:t>Gasse (</a:t>
              </a:r>
              <a:r>
                <a:rPr lang="de-DE" sz="1200" dirty="0" err="1">
                  <a:solidFill>
                    <a:schemeClr val="tx1"/>
                  </a:solidFill>
                  <a:latin typeface="Arial" charset="0"/>
                </a:rPr>
                <a:t>XXm</a:t>
              </a:r>
              <a:r>
                <a:rPr lang="de-DE" sz="1200" b="0" dirty="0">
                  <a:solidFill>
                    <a:schemeClr val="tx1"/>
                  </a:solidFill>
                  <a:latin typeface="Arial" charset="0"/>
                </a:rPr>
                <a:t>)</a:t>
              </a:r>
            </a:p>
          </p:txBody>
        </p:sp>
        <p:sp>
          <p:nvSpPr>
            <p:cNvPr id="6195" name="Textfeld 73"/>
            <p:cNvSpPr txBox="1">
              <a:spLocks noChangeArrowheads="1"/>
            </p:cNvSpPr>
            <p:nvPr/>
          </p:nvSpPr>
          <p:spPr bwMode="auto">
            <a:xfrm>
              <a:off x="4626450" y="6799391"/>
              <a:ext cx="802806" cy="24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de-DE" sz="1200" b="0" dirty="0" err="1">
                  <a:solidFill>
                    <a:schemeClr val="tx1"/>
                  </a:solidFill>
                  <a:latin typeface="Arial" charset="0"/>
                </a:rPr>
                <a:t>Lagerort</a:t>
              </a:r>
              <a:endParaRPr lang="de-DE" sz="1200" b="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6196" name="Textfeld 102"/>
            <p:cNvSpPr txBox="1">
              <a:spLocks noChangeArrowheads="1"/>
            </p:cNvSpPr>
            <p:nvPr/>
          </p:nvSpPr>
          <p:spPr bwMode="auto">
            <a:xfrm>
              <a:off x="145068" y="2437621"/>
              <a:ext cx="1178686" cy="2477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 sz="1200" b="0" dirty="0">
                  <a:solidFill>
                    <a:schemeClr val="tx1"/>
                  </a:solidFill>
                  <a:latin typeface="Arial" charset="0"/>
                </a:rPr>
                <a:t>Stehender Baum</a:t>
              </a:r>
            </a:p>
          </p:txBody>
        </p:sp>
        <p:sp>
          <p:nvSpPr>
            <p:cNvPr id="51" name="Textfeld 73"/>
            <p:cNvSpPr txBox="1">
              <a:spLocks noChangeArrowheads="1"/>
            </p:cNvSpPr>
            <p:nvPr/>
          </p:nvSpPr>
          <p:spPr bwMode="auto">
            <a:xfrm>
              <a:off x="6209616" y="6791939"/>
              <a:ext cx="1134792" cy="2477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de-DE" sz="1200" b="0" dirty="0">
                  <a:solidFill>
                    <a:schemeClr val="tx1"/>
                  </a:solidFill>
                  <a:latin typeface="Arial" charset="0"/>
                </a:rPr>
                <a:t>Werk</a:t>
              </a:r>
            </a:p>
          </p:txBody>
        </p:sp>
        <p:sp>
          <p:nvSpPr>
            <p:cNvPr id="52" name="Textfeld 70"/>
            <p:cNvSpPr txBox="1">
              <a:spLocks noChangeArrowheads="1"/>
            </p:cNvSpPr>
            <p:nvPr/>
          </p:nvSpPr>
          <p:spPr bwMode="auto">
            <a:xfrm>
              <a:off x="304405" y="6438177"/>
              <a:ext cx="997611" cy="2477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 sz="1200" b="0" dirty="0">
                  <a:solidFill>
                    <a:schemeClr val="tx1"/>
                  </a:solidFill>
                  <a:latin typeface="Arial" charset="0"/>
                </a:rPr>
                <a:t>Hackschnitzel</a:t>
              </a:r>
            </a:p>
          </p:txBody>
        </p:sp>
      </p:grpSp>
      <p:grpSp>
        <p:nvGrpSpPr>
          <p:cNvPr id="3" name="Group 6"/>
          <p:cNvGrpSpPr>
            <a:grpSpLocks noChangeAspect="1"/>
          </p:cNvGrpSpPr>
          <p:nvPr/>
        </p:nvGrpSpPr>
        <p:grpSpPr bwMode="auto">
          <a:xfrm>
            <a:off x="2404962" y="1331521"/>
            <a:ext cx="785686" cy="577895"/>
            <a:chOff x="2553" y="1275"/>
            <a:chExt cx="1244" cy="915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62" name="Freeform 7"/>
            <p:cNvSpPr>
              <a:spLocks/>
            </p:cNvSpPr>
            <p:nvPr/>
          </p:nvSpPr>
          <p:spPr bwMode="auto">
            <a:xfrm>
              <a:off x="3101" y="1320"/>
              <a:ext cx="696" cy="870"/>
            </a:xfrm>
            <a:custGeom>
              <a:avLst/>
              <a:gdLst/>
              <a:ahLst/>
              <a:cxnLst>
                <a:cxn ang="0">
                  <a:pos x="70" y="145"/>
                </a:cxn>
                <a:cxn ang="0">
                  <a:pos x="70" y="115"/>
                </a:cxn>
                <a:cxn ang="0">
                  <a:pos x="116" y="115"/>
                </a:cxn>
                <a:cxn ang="0">
                  <a:pos x="57" y="0"/>
                </a:cxn>
                <a:cxn ang="0">
                  <a:pos x="0" y="113"/>
                </a:cxn>
                <a:cxn ang="0">
                  <a:pos x="43" y="113"/>
                </a:cxn>
                <a:cxn ang="0">
                  <a:pos x="43" y="145"/>
                </a:cxn>
                <a:cxn ang="0">
                  <a:pos x="70" y="145"/>
                </a:cxn>
              </a:cxnLst>
              <a:rect l="0" t="0" r="r" b="b"/>
              <a:pathLst>
                <a:path w="116" h="145">
                  <a:moveTo>
                    <a:pt x="70" y="145"/>
                  </a:moveTo>
                  <a:lnTo>
                    <a:pt x="70" y="115"/>
                  </a:lnTo>
                  <a:lnTo>
                    <a:pt x="116" y="115"/>
                  </a:lnTo>
                  <a:lnTo>
                    <a:pt x="57" y="0"/>
                  </a:lnTo>
                  <a:lnTo>
                    <a:pt x="0" y="113"/>
                  </a:lnTo>
                  <a:lnTo>
                    <a:pt x="43" y="113"/>
                  </a:lnTo>
                  <a:lnTo>
                    <a:pt x="43" y="145"/>
                  </a:lnTo>
                  <a:lnTo>
                    <a:pt x="70" y="14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395D61">
                    <a:shade val="30000"/>
                    <a:satMod val="115000"/>
                  </a:srgbClr>
                </a:gs>
                <a:gs pos="50000">
                  <a:srgbClr val="395D61">
                    <a:shade val="67500"/>
                    <a:satMod val="115000"/>
                  </a:srgbClr>
                </a:gs>
                <a:gs pos="100000">
                  <a:srgbClr val="395D61">
                    <a:shade val="100000"/>
                    <a:satMod val="115000"/>
                  </a:srgbClr>
                </a:gs>
              </a:gsLst>
              <a:lin ang="18900000" scaled="1"/>
              <a:tileRect/>
            </a:gradFill>
            <a:ln w="19050" cap="flat">
              <a:noFill/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" name="Freeform 8"/>
            <p:cNvSpPr>
              <a:spLocks/>
            </p:cNvSpPr>
            <p:nvPr/>
          </p:nvSpPr>
          <p:spPr bwMode="auto">
            <a:xfrm>
              <a:off x="2553" y="1275"/>
              <a:ext cx="900" cy="912"/>
            </a:xfrm>
            <a:custGeom>
              <a:avLst/>
              <a:gdLst/>
              <a:ahLst/>
              <a:cxnLst>
                <a:cxn ang="0">
                  <a:pos x="61" y="152"/>
                </a:cxn>
                <a:cxn ang="0">
                  <a:pos x="88" y="152"/>
                </a:cxn>
                <a:cxn ang="0">
                  <a:pos x="88" y="117"/>
                </a:cxn>
                <a:cxn ang="0">
                  <a:pos x="123" y="78"/>
                </a:cxn>
                <a:cxn ang="0">
                  <a:pos x="105" y="39"/>
                </a:cxn>
                <a:cxn ang="0">
                  <a:pos x="47" y="39"/>
                </a:cxn>
                <a:cxn ang="0">
                  <a:pos x="33" y="79"/>
                </a:cxn>
                <a:cxn ang="0">
                  <a:pos x="61" y="117"/>
                </a:cxn>
                <a:cxn ang="0">
                  <a:pos x="61" y="152"/>
                </a:cxn>
              </a:cxnLst>
              <a:rect l="0" t="0" r="r" b="b"/>
              <a:pathLst>
                <a:path w="150" h="152">
                  <a:moveTo>
                    <a:pt x="61" y="152"/>
                  </a:moveTo>
                  <a:lnTo>
                    <a:pt x="88" y="152"/>
                  </a:lnTo>
                  <a:lnTo>
                    <a:pt x="88" y="117"/>
                  </a:lnTo>
                  <a:cubicBezTo>
                    <a:pt x="123" y="142"/>
                    <a:pt x="150" y="92"/>
                    <a:pt x="123" y="78"/>
                  </a:cubicBezTo>
                  <a:cubicBezTo>
                    <a:pt x="131" y="63"/>
                    <a:pt x="120" y="39"/>
                    <a:pt x="105" y="39"/>
                  </a:cubicBezTo>
                  <a:cubicBezTo>
                    <a:pt x="100" y="5"/>
                    <a:pt x="60" y="0"/>
                    <a:pt x="47" y="39"/>
                  </a:cubicBezTo>
                  <a:cubicBezTo>
                    <a:pt x="32" y="41"/>
                    <a:pt x="20" y="70"/>
                    <a:pt x="33" y="79"/>
                  </a:cubicBezTo>
                  <a:cubicBezTo>
                    <a:pt x="0" y="95"/>
                    <a:pt x="28" y="140"/>
                    <a:pt x="61" y="117"/>
                  </a:cubicBezTo>
                  <a:lnTo>
                    <a:pt x="61" y="152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CBB8">
                    <a:shade val="30000"/>
                    <a:satMod val="115000"/>
                  </a:srgbClr>
                </a:gs>
                <a:gs pos="50000">
                  <a:srgbClr val="ADCBB8">
                    <a:shade val="67500"/>
                    <a:satMod val="115000"/>
                  </a:srgbClr>
                </a:gs>
                <a:gs pos="100000">
                  <a:srgbClr val="ADCBB8">
                    <a:shade val="100000"/>
                    <a:satMod val="115000"/>
                  </a:srgbClr>
                </a:gs>
              </a:gsLst>
              <a:lin ang="18900000" scaled="1"/>
              <a:tileRect/>
            </a:gradFill>
            <a:ln w="19050" cap="flat">
              <a:solidFill>
                <a:srgbClr val="395D6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0" name="Richtungspfeil 109"/>
          <p:cNvSpPr/>
          <p:nvPr/>
        </p:nvSpPr>
        <p:spPr>
          <a:xfrm>
            <a:off x="2047734" y="6055246"/>
            <a:ext cx="5910304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17" name="Richtungspfeil 116"/>
          <p:cNvSpPr/>
          <p:nvPr/>
        </p:nvSpPr>
        <p:spPr>
          <a:xfrm>
            <a:off x="4009894" y="6052068"/>
            <a:ext cx="3941762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18" name="Richtungspfeil 117"/>
          <p:cNvSpPr/>
          <p:nvPr/>
        </p:nvSpPr>
        <p:spPr>
          <a:xfrm>
            <a:off x="5986348" y="6052066"/>
            <a:ext cx="1971675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22" name="Ellipse 121"/>
          <p:cNvSpPr/>
          <p:nvPr/>
        </p:nvSpPr>
        <p:spPr>
          <a:xfrm>
            <a:off x="5840285" y="6053065"/>
            <a:ext cx="288925" cy="287337"/>
          </a:xfrm>
          <a:prstGeom prst="ellips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6" name="Richtungspfeil 115"/>
          <p:cNvSpPr/>
          <p:nvPr/>
        </p:nvSpPr>
        <p:spPr>
          <a:xfrm>
            <a:off x="2036622" y="6056040"/>
            <a:ext cx="3941762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21" name="Ellipse 120"/>
          <p:cNvSpPr/>
          <p:nvPr/>
        </p:nvSpPr>
        <p:spPr>
          <a:xfrm>
            <a:off x="7807198" y="4921177"/>
            <a:ext cx="288925" cy="288925"/>
          </a:xfrm>
          <a:prstGeom prst="ellips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4" name="Richtungspfeil 123"/>
          <p:cNvSpPr/>
          <p:nvPr/>
        </p:nvSpPr>
        <p:spPr>
          <a:xfrm>
            <a:off x="4016248" y="6055246"/>
            <a:ext cx="1971675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27" name="Richtungspfeil 126"/>
          <p:cNvSpPr/>
          <p:nvPr/>
        </p:nvSpPr>
        <p:spPr>
          <a:xfrm rot="5400000">
            <a:off x="4298043" y="4376467"/>
            <a:ext cx="3360737" cy="288925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28" name="Richtungspfeil 127"/>
          <p:cNvSpPr/>
          <p:nvPr/>
        </p:nvSpPr>
        <p:spPr>
          <a:xfrm rot="5400000">
            <a:off x="4860017" y="4936837"/>
            <a:ext cx="2241550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29" name="Richtungspfeil 128"/>
          <p:cNvSpPr/>
          <p:nvPr/>
        </p:nvSpPr>
        <p:spPr>
          <a:xfrm rot="5400000">
            <a:off x="5423579" y="5500408"/>
            <a:ext cx="1120775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30" name="Richtungspfeil 129"/>
          <p:cNvSpPr/>
          <p:nvPr/>
        </p:nvSpPr>
        <p:spPr>
          <a:xfrm>
            <a:off x="2035034" y="4910650"/>
            <a:ext cx="5929354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31" name="Richtungspfeil 130"/>
          <p:cNvSpPr/>
          <p:nvPr/>
        </p:nvSpPr>
        <p:spPr>
          <a:xfrm>
            <a:off x="4019420" y="4909065"/>
            <a:ext cx="3941762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32" name="Richtungspfeil 131"/>
          <p:cNvSpPr/>
          <p:nvPr/>
        </p:nvSpPr>
        <p:spPr>
          <a:xfrm>
            <a:off x="5991113" y="4907472"/>
            <a:ext cx="1971675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33" name="Ellipse 132"/>
          <p:cNvSpPr/>
          <p:nvPr/>
        </p:nvSpPr>
        <p:spPr>
          <a:xfrm>
            <a:off x="5838673" y="4908170"/>
            <a:ext cx="287338" cy="287337"/>
          </a:xfrm>
          <a:prstGeom prst="ellips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4" name="Ellipse 133"/>
          <p:cNvSpPr/>
          <p:nvPr/>
        </p:nvSpPr>
        <p:spPr>
          <a:xfrm>
            <a:off x="7813548" y="3803577"/>
            <a:ext cx="288925" cy="288925"/>
          </a:xfrm>
          <a:prstGeom prst="ellips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5" name="Ellipse 134"/>
          <p:cNvSpPr/>
          <p:nvPr/>
        </p:nvSpPr>
        <p:spPr>
          <a:xfrm>
            <a:off x="3862260" y="6053065"/>
            <a:ext cx="287338" cy="288925"/>
          </a:xfrm>
          <a:prstGeom prst="ellips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6" name="Richtungspfeil 135"/>
          <p:cNvSpPr/>
          <p:nvPr/>
        </p:nvSpPr>
        <p:spPr>
          <a:xfrm>
            <a:off x="2042982" y="6056843"/>
            <a:ext cx="1971675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39" name="Richtungspfeil 138"/>
          <p:cNvSpPr/>
          <p:nvPr/>
        </p:nvSpPr>
        <p:spPr>
          <a:xfrm rot="5400000">
            <a:off x="4855253" y="3803353"/>
            <a:ext cx="2241550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40" name="Richtungspfeil 139"/>
          <p:cNvSpPr/>
          <p:nvPr/>
        </p:nvSpPr>
        <p:spPr>
          <a:xfrm rot="5400000">
            <a:off x="5417229" y="4363749"/>
            <a:ext cx="1120775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41" name="Richtungspfeil 140"/>
          <p:cNvSpPr/>
          <p:nvPr/>
        </p:nvSpPr>
        <p:spPr>
          <a:xfrm>
            <a:off x="2039812" y="4909859"/>
            <a:ext cx="3941762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42" name="Richtungspfeil 141"/>
          <p:cNvSpPr/>
          <p:nvPr/>
        </p:nvSpPr>
        <p:spPr>
          <a:xfrm>
            <a:off x="4019438" y="4909065"/>
            <a:ext cx="1971675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53" name="Richtungspfeil 152"/>
          <p:cNvSpPr/>
          <p:nvPr/>
        </p:nvSpPr>
        <p:spPr>
          <a:xfrm rot="5400000">
            <a:off x="2332705" y="4374561"/>
            <a:ext cx="3360737" cy="288925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54" name="Richtungspfeil 153"/>
          <p:cNvSpPr/>
          <p:nvPr/>
        </p:nvSpPr>
        <p:spPr>
          <a:xfrm rot="5400000">
            <a:off x="2891504" y="4934931"/>
            <a:ext cx="2241550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55" name="Richtungspfeil 154"/>
          <p:cNvSpPr/>
          <p:nvPr/>
        </p:nvSpPr>
        <p:spPr>
          <a:xfrm rot="5400000">
            <a:off x="3448716" y="5498502"/>
            <a:ext cx="1120775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59" name="Richtungspfeil 158"/>
          <p:cNvSpPr/>
          <p:nvPr/>
        </p:nvSpPr>
        <p:spPr>
          <a:xfrm>
            <a:off x="2037695" y="3795574"/>
            <a:ext cx="5929354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60" name="Richtungspfeil 159"/>
          <p:cNvSpPr/>
          <p:nvPr/>
        </p:nvSpPr>
        <p:spPr>
          <a:xfrm>
            <a:off x="4024183" y="3794628"/>
            <a:ext cx="3941762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61" name="Richtungspfeil 160"/>
          <p:cNvSpPr/>
          <p:nvPr/>
        </p:nvSpPr>
        <p:spPr>
          <a:xfrm>
            <a:off x="5991127" y="3793049"/>
            <a:ext cx="1971675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62" name="Ellipse 161"/>
          <p:cNvSpPr/>
          <p:nvPr/>
        </p:nvSpPr>
        <p:spPr>
          <a:xfrm>
            <a:off x="5830736" y="3792157"/>
            <a:ext cx="288925" cy="288925"/>
          </a:xfrm>
          <a:prstGeom prst="ellips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3" name="Ellipse 162"/>
          <p:cNvSpPr/>
          <p:nvPr/>
        </p:nvSpPr>
        <p:spPr>
          <a:xfrm>
            <a:off x="3863823" y="4901820"/>
            <a:ext cx="288925" cy="287337"/>
          </a:xfrm>
          <a:prstGeom prst="ellips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4" name="Ellipse 163"/>
          <p:cNvSpPr/>
          <p:nvPr/>
        </p:nvSpPr>
        <p:spPr>
          <a:xfrm>
            <a:off x="7810375" y="2662209"/>
            <a:ext cx="288925" cy="288925"/>
          </a:xfrm>
          <a:prstGeom prst="ellips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5" name="Ellipse 164"/>
          <p:cNvSpPr/>
          <p:nvPr/>
        </p:nvSpPr>
        <p:spPr>
          <a:xfrm>
            <a:off x="1895600" y="6055954"/>
            <a:ext cx="287338" cy="288925"/>
          </a:xfrm>
          <a:prstGeom prst="ellips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6" name="Richtungspfeil 165"/>
          <p:cNvSpPr/>
          <p:nvPr/>
        </p:nvSpPr>
        <p:spPr>
          <a:xfrm>
            <a:off x="2047734" y="2663529"/>
            <a:ext cx="5929354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67" name="Richtungspfeil 166"/>
          <p:cNvSpPr/>
          <p:nvPr/>
        </p:nvSpPr>
        <p:spPr>
          <a:xfrm>
            <a:off x="4024190" y="2664323"/>
            <a:ext cx="3941762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68" name="Richtungspfeil 167"/>
          <p:cNvSpPr/>
          <p:nvPr/>
        </p:nvSpPr>
        <p:spPr>
          <a:xfrm>
            <a:off x="6003779" y="2664322"/>
            <a:ext cx="1971675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69" name="Richtungspfeil 168"/>
          <p:cNvSpPr/>
          <p:nvPr/>
        </p:nvSpPr>
        <p:spPr>
          <a:xfrm rot="5400000">
            <a:off x="-209349" y="3833090"/>
            <a:ext cx="4491939" cy="288925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70" name="Richtungspfeil 169"/>
          <p:cNvSpPr/>
          <p:nvPr/>
        </p:nvSpPr>
        <p:spPr>
          <a:xfrm rot="5400000">
            <a:off x="359428" y="4403430"/>
            <a:ext cx="3360737" cy="288925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71" name="Richtungspfeil 170"/>
          <p:cNvSpPr/>
          <p:nvPr/>
        </p:nvSpPr>
        <p:spPr>
          <a:xfrm rot="5400000">
            <a:off x="919815" y="4973350"/>
            <a:ext cx="2241550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72" name="Richtungspfeil 171"/>
          <p:cNvSpPr/>
          <p:nvPr/>
        </p:nvSpPr>
        <p:spPr>
          <a:xfrm rot="5400000">
            <a:off x="1480201" y="5535333"/>
            <a:ext cx="1120775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73" name="Richtungspfeil 172"/>
          <p:cNvSpPr/>
          <p:nvPr/>
        </p:nvSpPr>
        <p:spPr>
          <a:xfrm rot="5400000">
            <a:off x="2899445" y="3787497"/>
            <a:ext cx="2241550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74" name="Richtungspfeil 173"/>
          <p:cNvSpPr/>
          <p:nvPr/>
        </p:nvSpPr>
        <p:spPr>
          <a:xfrm rot="5400000">
            <a:off x="3459824" y="4347081"/>
            <a:ext cx="1120775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75" name="Richtungspfeil 174"/>
          <p:cNvSpPr/>
          <p:nvPr/>
        </p:nvSpPr>
        <p:spPr>
          <a:xfrm rot="5400000">
            <a:off x="5414849" y="3233451"/>
            <a:ext cx="1120775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76" name="Richtungspfeil 175"/>
          <p:cNvSpPr/>
          <p:nvPr/>
        </p:nvSpPr>
        <p:spPr>
          <a:xfrm>
            <a:off x="2033438" y="3794635"/>
            <a:ext cx="3941762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77" name="Richtungspfeil 176"/>
          <p:cNvSpPr/>
          <p:nvPr/>
        </p:nvSpPr>
        <p:spPr>
          <a:xfrm>
            <a:off x="4000370" y="3794632"/>
            <a:ext cx="1971675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78" name="Richtungspfeil 177"/>
          <p:cNvSpPr/>
          <p:nvPr/>
        </p:nvSpPr>
        <p:spPr>
          <a:xfrm>
            <a:off x="2047734" y="4910650"/>
            <a:ext cx="1971675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79" name="Ellipse 178"/>
          <p:cNvSpPr/>
          <p:nvPr/>
        </p:nvSpPr>
        <p:spPr>
          <a:xfrm>
            <a:off x="5830736" y="2665032"/>
            <a:ext cx="288925" cy="288925"/>
          </a:xfrm>
          <a:prstGeom prst="ellips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0" name="Ellipse 179"/>
          <p:cNvSpPr/>
          <p:nvPr/>
        </p:nvSpPr>
        <p:spPr>
          <a:xfrm>
            <a:off x="3871761" y="3788982"/>
            <a:ext cx="288925" cy="287338"/>
          </a:xfrm>
          <a:prstGeom prst="ellips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1" name="Ellipse 180"/>
          <p:cNvSpPr/>
          <p:nvPr/>
        </p:nvSpPr>
        <p:spPr>
          <a:xfrm>
            <a:off x="1885798" y="4908170"/>
            <a:ext cx="287338" cy="288925"/>
          </a:xfrm>
          <a:prstGeom prst="ellips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2" name="Richtungspfeil 181"/>
          <p:cNvSpPr/>
          <p:nvPr/>
        </p:nvSpPr>
        <p:spPr>
          <a:xfrm>
            <a:off x="2047766" y="2661941"/>
            <a:ext cx="3941762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83" name="Richtungspfeil 182"/>
          <p:cNvSpPr/>
          <p:nvPr/>
        </p:nvSpPr>
        <p:spPr>
          <a:xfrm>
            <a:off x="4009901" y="2661147"/>
            <a:ext cx="1971675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84" name="Richtungspfeil 183"/>
          <p:cNvSpPr/>
          <p:nvPr/>
        </p:nvSpPr>
        <p:spPr>
          <a:xfrm>
            <a:off x="2044559" y="3793037"/>
            <a:ext cx="1971675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86" name="Richtungspfeil 185"/>
          <p:cNvSpPr/>
          <p:nvPr/>
        </p:nvSpPr>
        <p:spPr>
          <a:xfrm rot="5400000">
            <a:off x="354663" y="3277884"/>
            <a:ext cx="3360737" cy="288925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87" name="Richtungspfeil 186"/>
          <p:cNvSpPr/>
          <p:nvPr/>
        </p:nvSpPr>
        <p:spPr>
          <a:xfrm rot="5400000">
            <a:off x="913466" y="3835104"/>
            <a:ext cx="2241550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88" name="Richtungspfeil 187"/>
          <p:cNvSpPr/>
          <p:nvPr/>
        </p:nvSpPr>
        <p:spPr>
          <a:xfrm rot="5400000">
            <a:off x="1473854" y="4394703"/>
            <a:ext cx="1120775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89" name="Richtungspfeil 188"/>
          <p:cNvSpPr/>
          <p:nvPr/>
        </p:nvSpPr>
        <p:spPr>
          <a:xfrm rot="5400000">
            <a:off x="3455070" y="3230266"/>
            <a:ext cx="1120775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90" name="Ellipse 189"/>
          <p:cNvSpPr/>
          <p:nvPr/>
        </p:nvSpPr>
        <p:spPr>
          <a:xfrm>
            <a:off x="1890561" y="3784219"/>
            <a:ext cx="287337" cy="287338"/>
          </a:xfrm>
          <a:prstGeom prst="ellips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1" name="Ellipse 190"/>
          <p:cNvSpPr/>
          <p:nvPr/>
        </p:nvSpPr>
        <p:spPr>
          <a:xfrm>
            <a:off x="3866998" y="2658682"/>
            <a:ext cx="287338" cy="288925"/>
          </a:xfrm>
          <a:prstGeom prst="ellips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2" name="Richtungspfeil 191"/>
          <p:cNvSpPr/>
          <p:nvPr/>
        </p:nvSpPr>
        <p:spPr>
          <a:xfrm>
            <a:off x="2044559" y="2665911"/>
            <a:ext cx="1971675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93" name="Richtungspfeil 192"/>
          <p:cNvSpPr/>
          <p:nvPr/>
        </p:nvSpPr>
        <p:spPr>
          <a:xfrm rot="5400000">
            <a:off x="917433" y="2712734"/>
            <a:ext cx="2241550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94" name="Richtungspfeil 193"/>
          <p:cNvSpPr/>
          <p:nvPr/>
        </p:nvSpPr>
        <p:spPr>
          <a:xfrm rot="5400000">
            <a:off x="1476235" y="3271547"/>
            <a:ext cx="1120775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196" name="Ellipse 195"/>
          <p:cNvSpPr/>
          <p:nvPr/>
        </p:nvSpPr>
        <p:spPr>
          <a:xfrm>
            <a:off x="1891354" y="2661857"/>
            <a:ext cx="287338" cy="287337"/>
          </a:xfrm>
          <a:prstGeom prst="ellipse">
            <a:avLst/>
          </a:prstGeo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7" name="Richtungspfeil 196"/>
          <p:cNvSpPr/>
          <p:nvPr/>
        </p:nvSpPr>
        <p:spPr>
          <a:xfrm rot="5400000">
            <a:off x="1475440" y="2112659"/>
            <a:ext cx="1120775" cy="287338"/>
          </a:xfrm>
          <a:prstGeom prst="homePlate">
            <a:avLst/>
          </a:prstGeom>
          <a:gradFill flip="none" rotWithShape="1">
            <a:gsLst>
              <a:gs pos="0">
                <a:srgbClr val="395D61">
                  <a:shade val="30000"/>
                  <a:satMod val="115000"/>
                </a:srgbClr>
              </a:gs>
              <a:gs pos="50000">
                <a:srgbClr val="395D61">
                  <a:shade val="67500"/>
                  <a:satMod val="115000"/>
                </a:srgbClr>
              </a:gs>
              <a:gs pos="100000">
                <a:srgbClr val="395D61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uppieren 50"/>
          <p:cNvGrpSpPr/>
          <p:nvPr/>
        </p:nvGrpSpPr>
        <p:grpSpPr>
          <a:xfrm>
            <a:off x="1747726" y="1360099"/>
            <a:ext cx="576000" cy="576000"/>
            <a:chOff x="3630606" y="2490781"/>
            <a:chExt cx="432000" cy="432000"/>
          </a:xfrm>
          <a:gradFill flip="none" rotWithShape="1">
            <a:gsLst>
              <a:gs pos="0">
                <a:srgbClr val="ADCBB8">
                  <a:shade val="30000"/>
                  <a:satMod val="115000"/>
                </a:srgbClr>
              </a:gs>
              <a:gs pos="50000">
                <a:srgbClr val="ADCBB8">
                  <a:shade val="67500"/>
                  <a:satMod val="115000"/>
                </a:srgbClr>
              </a:gs>
              <a:gs pos="100000">
                <a:srgbClr val="ADCBB8">
                  <a:shade val="100000"/>
                  <a:satMod val="115000"/>
                </a:srgbClr>
              </a:gs>
            </a:gsLst>
            <a:lin ang="18900000" scaled="1"/>
            <a:tileRect/>
          </a:gradFill>
        </p:grpSpPr>
        <p:sp>
          <p:nvSpPr>
            <p:cNvPr id="47" name="Ellipse 46"/>
            <p:cNvSpPr/>
            <p:nvPr/>
          </p:nvSpPr>
          <p:spPr bwMode="auto">
            <a:xfrm>
              <a:off x="3630606" y="2490781"/>
              <a:ext cx="432000" cy="432000"/>
            </a:xfrm>
            <a:prstGeom prst="ellipse">
              <a:avLst/>
            </a:prstGeom>
            <a:grpFill/>
            <a:ln w="19050" cap="flat" cmpd="sng" algn="ctr">
              <a:solidFill>
                <a:srgbClr val="395D6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Ellipse 47"/>
            <p:cNvSpPr/>
            <p:nvPr/>
          </p:nvSpPr>
          <p:spPr bwMode="auto">
            <a:xfrm>
              <a:off x="3665531" y="2528881"/>
              <a:ext cx="360000" cy="360000"/>
            </a:xfrm>
            <a:prstGeom prst="ellipse">
              <a:avLst/>
            </a:prstGeom>
            <a:grpFill/>
            <a:ln w="19050" cap="flat" cmpd="sng" algn="ctr">
              <a:solidFill>
                <a:srgbClr val="395D6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Ellipse 48"/>
            <p:cNvSpPr/>
            <p:nvPr/>
          </p:nvSpPr>
          <p:spPr bwMode="auto">
            <a:xfrm>
              <a:off x="3705219" y="2562219"/>
              <a:ext cx="288000" cy="288000"/>
            </a:xfrm>
            <a:prstGeom prst="ellipse">
              <a:avLst/>
            </a:prstGeom>
            <a:grpFill/>
            <a:ln w="19050" cap="flat" cmpd="sng" algn="ctr">
              <a:solidFill>
                <a:srgbClr val="395D6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Ellipse 49"/>
            <p:cNvSpPr/>
            <p:nvPr/>
          </p:nvSpPr>
          <p:spPr bwMode="auto">
            <a:xfrm>
              <a:off x="3740144" y="2597144"/>
              <a:ext cx="216000" cy="216000"/>
            </a:xfrm>
            <a:prstGeom prst="ellipse">
              <a:avLst/>
            </a:prstGeom>
            <a:grpFill/>
            <a:ln w="19050" cap="flat" cmpd="sng" algn="ctr">
              <a:solidFill>
                <a:srgbClr val="395D6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85" name="Titel 11"/>
          <p:cNvSpPr txBox="1">
            <a:spLocks/>
          </p:cNvSpPr>
          <p:nvPr/>
        </p:nvSpPr>
        <p:spPr bwMode="auto">
          <a:xfrm>
            <a:off x="388275" y="404664"/>
            <a:ext cx="7568101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  <a:ea typeface="+mj-ea"/>
                <a:cs typeface="Arial" charset="0"/>
              </a:rPr>
              <a:t>Rastervorlage </a:t>
            </a:r>
            <a:r>
              <a:rPr kumimoji="0" lang="de-DE" sz="28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j-ea"/>
                <a:cs typeface="Arial" charset="0"/>
              </a:rPr>
              <a:t>4x3 </a:t>
            </a:r>
            <a:r>
              <a:rPr kumimoji="0" lang="de-DE" sz="2800" b="1" i="0" u="none" strike="noStrike" kern="0" cap="none" spc="0" normalizeH="0" baseline="0" noProof="0" dirty="0">
                <a:ln>
                  <a:noFill/>
                </a:ln>
                <a:uLnTx/>
                <a:uFillTx/>
                <a:latin typeface="Arial" charset="0"/>
                <a:ea typeface="+mj-ea"/>
                <a:cs typeface="Arial" charset="0"/>
              </a:rPr>
              <a:t>- dunkel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50" y="2714625"/>
            <a:ext cx="419100" cy="906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43313" y="2714625"/>
            <a:ext cx="412750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72063" y="2714625"/>
            <a:ext cx="1276350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197" name="Group 12"/>
          <p:cNvGrpSpPr>
            <a:grpSpLocks noChangeAspect="1"/>
          </p:cNvGrpSpPr>
          <p:nvPr/>
        </p:nvGrpSpPr>
        <p:grpSpPr bwMode="auto">
          <a:xfrm>
            <a:off x="971553" y="5749121"/>
            <a:ext cx="852488" cy="266700"/>
            <a:chOff x="3181" y="1335"/>
            <a:chExt cx="537" cy="168"/>
          </a:xfrm>
        </p:grpSpPr>
        <p:sp>
          <p:nvSpPr>
            <p:cNvPr id="8228" name="Freeform 13"/>
            <p:cNvSpPr>
              <a:spLocks/>
            </p:cNvSpPr>
            <p:nvPr/>
          </p:nvSpPr>
          <p:spPr bwMode="auto">
            <a:xfrm>
              <a:off x="3444" y="1394"/>
              <a:ext cx="176" cy="109"/>
            </a:xfrm>
            <a:custGeom>
              <a:avLst/>
              <a:gdLst>
                <a:gd name="T0" fmla="*/ 0 w 29"/>
                <a:gd name="T1" fmla="*/ 126 h 21"/>
                <a:gd name="T2" fmla="*/ 162 w 29"/>
                <a:gd name="T3" fmla="*/ 126 h 21"/>
                <a:gd name="T4" fmla="*/ 174 w 29"/>
                <a:gd name="T5" fmla="*/ 42 h 21"/>
                <a:gd name="T6" fmla="*/ 150 w 29"/>
                <a:gd name="T7" fmla="*/ 0 h 21"/>
                <a:gd name="T8" fmla="*/ 12 w 29"/>
                <a:gd name="T9" fmla="*/ 12 h 21"/>
                <a:gd name="T10" fmla="*/ 0 w 29"/>
                <a:gd name="T11" fmla="*/ 126 h 2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9"/>
                <a:gd name="T19" fmla="*/ 0 h 21"/>
                <a:gd name="T20" fmla="*/ 29 w 29"/>
                <a:gd name="T21" fmla="*/ 21 h 21"/>
                <a:gd name="connsiteX0" fmla="*/ 0 w 10000"/>
                <a:gd name="connsiteY0" fmla="*/ 9472 h 9472"/>
                <a:gd name="connsiteX1" fmla="*/ 9310 w 10000"/>
                <a:gd name="connsiteY1" fmla="*/ 9472 h 9472"/>
                <a:gd name="connsiteX2" fmla="*/ 10000 w 10000"/>
                <a:gd name="connsiteY2" fmla="*/ 2805 h 9472"/>
                <a:gd name="connsiteX3" fmla="*/ 8276 w 10000"/>
                <a:gd name="connsiteY3" fmla="*/ 424 h 9472"/>
                <a:gd name="connsiteX4" fmla="*/ 690 w 10000"/>
                <a:gd name="connsiteY4" fmla="*/ 424 h 9472"/>
                <a:gd name="connsiteX5" fmla="*/ 0 w 10000"/>
                <a:gd name="connsiteY5" fmla="*/ 9472 h 9472"/>
                <a:gd name="connsiteX0" fmla="*/ 0 w 10115"/>
                <a:gd name="connsiteY0" fmla="*/ 9999 h 9999"/>
                <a:gd name="connsiteX1" fmla="*/ 9310 w 10115"/>
                <a:gd name="connsiteY1" fmla="*/ 9999 h 9999"/>
                <a:gd name="connsiteX2" fmla="*/ 10115 w 10115"/>
                <a:gd name="connsiteY2" fmla="*/ 4641 h 9999"/>
                <a:gd name="connsiteX3" fmla="*/ 8276 w 10115"/>
                <a:gd name="connsiteY3" fmla="*/ 447 h 9999"/>
                <a:gd name="connsiteX4" fmla="*/ 690 w 10115"/>
                <a:gd name="connsiteY4" fmla="*/ 447 h 9999"/>
                <a:gd name="connsiteX5" fmla="*/ 0 w 10115"/>
                <a:gd name="connsiteY5" fmla="*/ 9999 h 9999"/>
                <a:gd name="connsiteX0" fmla="*/ 0 w 10000"/>
                <a:gd name="connsiteY0" fmla="*/ 10246 h 10246"/>
                <a:gd name="connsiteX1" fmla="*/ 9204 w 10000"/>
                <a:gd name="connsiteY1" fmla="*/ 10246 h 10246"/>
                <a:gd name="connsiteX2" fmla="*/ 10000 w 10000"/>
                <a:gd name="connsiteY2" fmla="*/ 4887 h 10246"/>
                <a:gd name="connsiteX3" fmla="*/ 8182 w 10000"/>
                <a:gd name="connsiteY3" fmla="*/ 693 h 10246"/>
                <a:gd name="connsiteX4" fmla="*/ 682 w 10000"/>
                <a:gd name="connsiteY4" fmla="*/ 693 h 10246"/>
                <a:gd name="connsiteX5" fmla="*/ 0 w 10000"/>
                <a:gd name="connsiteY5" fmla="*/ 10246 h 10246"/>
                <a:gd name="connsiteX0" fmla="*/ 0 w 10000"/>
                <a:gd name="connsiteY0" fmla="*/ 10246 h 10246"/>
                <a:gd name="connsiteX1" fmla="*/ 9204 w 10000"/>
                <a:gd name="connsiteY1" fmla="*/ 10246 h 10246"/>
                <a:gd name="connsiteX2" fmla="*/ 10000 w 10000"/>
                <a:gd name="connsiteY2" fmla="*/ 4887 h 10246"/>
                <a:gd name="connsiteX3" fmla="*/ 8182 w 10000"/>
                <a:gd name="connsiteY3" fmla="*/ 693 h 10246"/>
                <a:gd name="connsiteX4" fmla="*/ 682 w 10000"/>
                <a:gd name="connsiteY4" fmla="*/ 693 h 10246"/>
                <a:gd name="connsiteX5" fmla="*/ 0 w 10000"/>
                <a:gd name="connsiteY5" fmla="*/ 10246 h 102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46">
                  <a:moveTo>
                    <a:pt x="0" y="10246"/>
                  </a:moveTo>
                  <a:lnTo>
                    <a:pt x="9204" y="10246"/>
                  </a:lnTo>
                  <a:lnTo>
                    <a:pt x="10000" y="4887"/>
                  </a:lnTo>
                  <a:cubicBezTo>
                    <a:pt x="9545" y="3714"/>
                    <a:pt x="9773" y="2538"/>
                    <a:pt x="8182" y="693"/>
                  </a:cubicBezTo>
                  <a:cubicBezTo>
                    <a:pt x="4545" y="-147"/>
                    <a:pt x="3068" y="-312"/>
                    <a:pt x="682" y="693"/>
                  </a:cubicBezTo>
                  <a:cubicBezTo>
                    <a:pt x="0" y="3710"/>
                    <a:pt x="0" y="6727"/>
                    <a:pt x="0" y="10246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8229" name="Freeform 14"/>
            <p:cNvSpPr>
              <a:spLocks/>
            </p:cNvSpPr>
            <p:nvPr/>
          </p:nvSpPr>
          <p:spPr bwMode="auto">
            <a:xfrm>
              <a:off x="3606" y="1448"/>
              <a:ext cx="112" cy="55"/>
            </a:xfrm>
            <a:custGeom>
              <a:avLst/>
              <a:gdLst>
                <a:gd name="T0" fmla="*/ 0 w 21"/>
                <a:gd name="T1" fmla="*/ 78 h 13"/>
                <a:gd name="T2" fmla="*/ 108 w 21"/>
                <a:gd name="T3" fmla="*/ 72 h 13"/>
                <a:gd name="T4" fmla="*/ 12 w 21"/>
                <a:gd name="T5" fmla="*/ 0 h 13"/>
                <a:gd name="T6" fmla="*/ 0 w 21"/>
                <a:gd name="T7" fmla="*/ 78 h 1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"/>
                <a:gd name="T13" fmla="*/ 0 h 13"/>
                <a:gd name="T14" fmla="*/ 21 w 21"/>
                <a:gd name="T15" fmla="*/ 13 h 13"/>
                <a:gd name="connsiteX0" fmla="*/ 0 w 8865"/>
                <a:gd name="connsiteY0" fmla="*/ 8718 h 8718"/>
                <a:gd name="connsiteX1" fmla="*/ 8571 w 8865"/>
                <a:gd name="connsiteY1" fmla="*/ 7949 h 8718"/>
                <a:gd name="connsiteX2" fmla="*/ 793 w 8865"/>
                <a:gd name="connsiteY2" fmla="*/ 0 h 8718"/>
                <a:gd name="connsiteX3" fmla="*/ 0 w 8865"/>
                <a:gd name="connsiteY3" fmla="*/ 8718 h 87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65" h="8718">
                  <a:moveTo>
                    <a:pt x="0" y="8718"/>
                  </a:moveTo>
                  <a:lnTo>
                    <a:pt x="8571" y="7949"/>
                  </a:lnTo>
                  <a:cubicBezTo>
                    <a:pt x="10000" y="2564"/>
                    <a:pt x="6031" y="2308"/>
                    <a:pt x="793" y="0"/>
                  </a:cubicBezTo>
                  <a:cubicBezTo>
                    <a:pt x="529" y="2906"/>
                    <a:pt x="264" y="5812"/>
                    <a:pt x="0" y="8718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8230" name="Freeform 15"/>
            <p:cNvSpPr>
              <a:spLocks/>
            </p:cNvSpPr>
            <p:nvPr/>
          </p:nvSpPr>
          <p:spPr bwMode="auto">
            <a:xfrm>
              <a:off x="3482" y="1350"/>
              <a:ext cx="83" cy="137"/>
            </a:xfrm>
            <a:custGeom>
              <a:avLst/>
              <a:gdLst>
                <a:gd name="T0" fmla="*/ 54 w 9"/>
                <a:gd name="T1" fmla="*/ 84 h 31"/>
                <a:gd name="T2" fmla="*/ 0 w 9"/>
                <a:gd name="T3" fmla="*/ 186 h 31"/>
                <a:gd name="T4" fmla="*/ 0 60000 65536"/>
                <a:gd name="T5" fmla="*/ 0 60000 65536"/>
                <a:gd name="T6" fmla="*/ 0 w 9"/>
                <a:gd name="T7" fmla="*/ 0 h 31"/>
                <a:gd name="T8" fmla="*/ 9 w 9"/>
                <a:gd name="T9" fmla="*/ 31 h 31"/>
                <a:gd name="connsiteX0" fmla="*/ 15278 w 15278"/>
                <a:gd name="connsiteY0" fmla="*/ 2436 h 7356"/>
                <a:gd name="connsiteX1" fmla="*/ 0 w 15278"/>
                <a:gd name="connsiteY1" fmla="*/ 7356 h 7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5278" h="7356">
                  <a:moveTo>
                    <a:pt x="15278" y="2436"/>
                  </a:moveTo>
                  <a:cubicBezTo>
                    <a:pt x="9722" y="-467"/>
                    <a:pt x="2222" y="-2644"/>
                    <a:pt x="0" y="7356"/>
                  </a:cubicBezTo>
                </a:path>
              </a:pathLst>
            </a:custGeom>
            <a:noFill/>
            <a:ln w="19050" cap="rnd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8231" name="Freeform 16"/>
            <p:cNvSpPr>
              <a:spLocks/>
            </p:cNvSpPr>
            <p:nvPr/>
          </p:nvSpPr>
          <p:spPr bwMode="auto">
            <a:xfrm>
              <a:off x="3441" y="1335"/>
              <a:ext cx="30" cy="66"/>
            </a:xfrm>
            <a:custGeom>
              <a:avLst/>
              <a:gdLst>
                <a:gd name="T0" fmla="*/ 30 w 5"/>
                <a:gd name="T1" fmla="*/ 66 h 11"/>
                <a:gd name="T2" fmla="*/ 0 w 5"/>
                <a:gd name="T3" fmla="*/ 0 h 11"/>
                <a:gd name="T4" fmla="*/ 0 60000 65536"/>
                <a:gd name="T5" fmla="*/ 0 60000 65536"/>
                <a:gd name="T6" fmla="*/ 0 w 5"/>
                <a:gd name="T7" fmla="*/ 0 h 11"/>
                <a:gd name="T8" fmla="*/ 5 w 5"/>
                <a:gd name="T9" fmla="*/ 11 h 1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" h="11">
                  <a:moveTo>
                    <a:pt x="5" y="11"/>
                  </a:moveTo>
                  <a:cubicBezTo>
                    <a:pt x="0" y="6"/>
                    <a:pt x="0" y="3"/>
                    <a:pt x="0" y="0"/>
                  </a:cubicBezTo>
                </a:path>
              </a:pathLst>
            </a:custGeom>
            <a:noFill/>
            <a:ln w="19050" cap="rnd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8232" name="Freeform 17"/>
            <p:cNvSpPr>
              <a:spLocks/>
            </p:cNvSpPr>
            <p:nvPr/>
          </p:nvSpPr>
          <p:spPr bwMode="auto">
            <a:xfrm>
              <a:off x="3181" y="1425"/>
              <a:ext cx="269" cy="78"/>
            </a:xfrm>
            <a:custGeom>
              <a:avLst/>
              <a:gdLst>
                <a:gd name="T0" fmla="*/ 282 w 48"/>
                <a:gd name="T1" fmla="*/ 84 h 14"/>
                <a:gd name="T2" fmla="*/ 0 w 48"/>
                <a:gd name="T3" fmla="*/ 42 h 14"/>
                <a:gd name="T4" fmla="*/ 288 w 48"/>
                <a:gd name="T5" fmla="*/ 18 h 14"/>
                <a:gd name="T6" fmla="*/ 282 w 48"/>
                <a:gd name="T7" fmla="*/ 84 h 1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8"/>
                <a:gd name="T13" fmla="*/ 0 h 14"/>
                <a:gd name="T14" fmla="*/ 48 w 48"/>
                <a:gd name="T15" fmla="*/ 14 h 14"/>
                <a:gd name="connsiteX0" fmla="*/ 9792 w 10000"/>
                <a:gd name="connsiteY0" fmla="*/ 8607 h 8607"/>
                <a:gd name="connsiteX1" fmla="*/ 0 w 10000"/>
                <a:gd name="connsiteY1" fmla="*/ 3607 h 8607"/>
                <a:gd name="connsiteX2" fmla="*/ 10000 w 10000"/>
                <a:gd name="connsiteY2" fmla="*/ 750 h 8607"/>
                <a:gd name="connsiteX3" fmla="*/ 9792 w 10000"/>
                <a:gd name="connsiteY3" fmla="*/ 8607 h 8607"/>
                <a:gd name="connsiteX0" fmla="*/ 9792 w 10000"/>
                <a:gd name="connsiteY0" fmla="*/ 9755 h 9755"/>
                <a:gd name="connsiteX1" fmla="*/ 0 w 10000"/>
                <a:gd name="connsiteY1" fmla="*/ 3946 h 9755"/>
                <a:gd name="connsiteX2" fmla="*/ 10000 w 10000"/>
                <a:gd name="connsiteY2" fmla="*/ 626 h 9755"/>
                <a:gd name="connsiteX3" fmla="*/ 9792 w 10000"/>
                <a:gd name="connsiteY3" fmla="*/ 9755 h 9755"/>
                <a:gd name="connsiteX0" fmla="*/ 9792 w 10000"/>
                <a:gd name="connsiteY0" fmla="*/ 10000 h 10000"/>
                <a:gd name="connsiteX1" fmla="*/ 0 w 10000"/>
                <a:gd name="connsiteY1" fmla="*/ 4045 h 10000"/>
                <a:gd name="connsiteX2" fmla="*/ 10000 w 10000"/>
                <a:gd name="connsiteY2" fmla="*/ 642 h 10000"/>
                <a:gd name="connsiteX3" fmla="*/ 9792 w 10000"/>
                <a:gd name="connsiteY3" fmla="*/ 10000 h 10000"/>
                <a:gd name="connsiteX0" fmla="*/ 9725 w 9933"/>
                <a:gd name="connsiteY0" fmla="*/ 9927 h 9927"/>
                <a:gd name="connsiteX1" fmla="*/ 0 w 9933"/>
                <a:gd name="connsiteY1" fmla="*/ 4214 h 9927"/>
                <a:gd name="connsiteX2" fmla="*/ 9933 w 9933"/>
                <a:gd name="connsiteY2" fmla="*/ 569 h 9927"/>
                <a:gd name="connsiteX3" fmla="*/ 9725 w 9933"/>
                <a:gd name="connsiteY3" fmla="*/ 9927 h 9927"/>
                <a:gd name="connsiteX0" fmla="*/ 9791 w 10000"/>
                <a:gd name="connsiteY0" fmla="*/ 10000 h 10000"/>
                <a:gd name="connsiteX1" fmla="*/ 0 w 10000"/>
                <a:gd name="connsiteY1" fmla="*/ 4245 h 10000"/>
                <a:gd name="connsiteX2" fmla="*/ 10000 w 10000"/>
                <a:gd name="connsiteY2" fmla="*/ 573 h 10000"/>
                <a:gd name="connsiteX3" fmla="*/ 9791 w 10000"/>
                <a:gd name="connsiteY3" fmla="*/ 1000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000" h="10000">
                  <a:moveTo>
                    <a:pt x="9791" y="10000"/>
                  </a:moveTo>
                  <a:cubicBezTo>
                    <a:pt x="3079" y="10000"/>
                    <a:pt x="283" y="8701"/>
                    <a:pt x="0" y="4245"/>
                  </a:cubicBezTo>
                  <a:cubicBezTo>
                    <a:pt x="524" y="-894"/>
                    <a:pt x="3288" y="-283"/>
                    <a:pt x="10000" y="573"/>
                  </a:cubicBezTo>
                  <a:cubicBezTo>
                    <a:pt x="9931" y="3715"/>
                    <a:pt x="9860" y="6858"/>
                    <a:pt x="9791" y="10000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sp>
        <p:nvSpPr>
          <p:cNvPr id="8198" name="Titel 11"/>
          <p:cNvSpPr>
            <a:spLocks noGrp="1"/>
          </p:cNvSpPr>
          <p:nvPr>
            <p:ph type="title"/>
          </p:nvPr>
        </p:nvSpPr>
        <p:spPr>
          <a:xfrm>
            <a:off x="233363" y="1676400"/>
            <a:ext cx="2826469" cy="381000"/>
          </a:xfrm>
        </p:spPr>
        <p:txBody>
          <a:bodyPr/>
          <a:lstStyle/>
          <a:p>
            <a:pPr eaLnBrk="1" hangingPunct="1"/>
            <a:r>
              <a:rPr lang="de-DE" b="1" dirty="0">
                <a:latin typeface="Arial" charset="0"/>
                <a:cs typeface="Arial" charset="0"/>
              </a:rPr>
              <a:t>Mensch, Tier</a:t>
            </a:r>
          </a:p>
        </p:txBody>
      </p:sp>
      <p:grpSp>
        <p:nvGrpSpPr>
          <p:cNvPr id="8199" name="Gruppieren 40"/>
          <p:cNvGrpSpPr>
            <a:grpSpLocks/>
          </p:cNvGrpSpPr>
          <p:nvPr/>
        </p:nvGrpSpPr>
        <p:grpSpPr bwMode="auto">
          <a:xfrm>
            <a:off x="785813" y="3857625"/>
            <a:ext cx="1060450" cy="1181100"/>
            <a:chOff x="3726215" y="4929198"/>
            <a:chExt cx="1060099" cy="1181101"/>
          </a:xfrm>
        </p:grpSpPr>
        <p:grpSp>
          <p:nvGrpSpPr>
            <p:cNvPr id="8201" name="Group 8"/>
            <p:cNvGrpSpPr>
              <a:grpSpLocks noChangeAspect="1"/>
            </p:cNvGrpSpPr>
            <p:nvPr/>
          </p:nvGrpSpPr>
          <p:grpSpPr bwMode="auto">
            <a:xfrm flipH="1">
              <a:off x="4110039" y="5072074"/>
              <a:ext cx="676275" cy="1038225"/>
              <a:chOff x="681" y="2436"/>
              <a:chExt cx="426" cy="654"/>
            </a:xfrm>
          </p:grpSpPr>
          <p:sp>
            <p:nvSpPr>
              <p:cNvPr id="8203" name="Freeform 9"/>
              <p:cNvSpPr>
                <a:spLocks/>
              </p:cNvSpPr>
              <p:nvPr/>
            </p:nvSpPr>
            <p:spPr bwMode="auto">
              <a:xfrm>
                <a:off x="1005" y="2436"/>
                <a:ext cx="102" cy="150"/>
              </a:xfrm>
              <a:custGeom>
                <a:avLst/>
                <a:gdLst>
                  <a:gd name="T0" fmla="*/ 102 w 17"/>
                  <a:gd name="T1" fmla="*/ 36 h 25"/>
                  <a:gd name="T2" fmla="*/ 102 w 17"/>
                  <a:gd name="T3" fmla="*/ 42 h 25"/>
                  <a:gd name="T4" fmla="*/ 96 w 17"/>
                  <a:gd name="T5" fmla="*/ 42 h 25"/>
                  <a:gd name="T6" fmla="*/ 96 w 17"/>
                  <a:gd name="T7" fmla="*/ 48 h 25"/>
                  <a:gd name="T8" fmla="*/ 96 w 17"/>
                  <a:gd name="T9" fmla="*/ 54 h 25"/>
                  <a:gd name="T10" fmla="*/ 90 w 17"/>
                  <a:gd name="T11" fmla="*/ 54 h 25"/>
                  <a:gd name="T12" fmla="*/ 84 w 17"/>
                  <a:gd name="T13" fmla="*/ 60 h 25"/>
                  <a:gd name="T14" fmla="*/ 78 w 17"/>
                  <a:gd name="T15" fmla="*/ 60 h 25"/>
                  <a:gd name="T16" fmla="*/ 78 w 17"/>
                  <a:gd name="T17" fmla="*/ 60 h 25"/>
                  <a:gd name="T18" fmla="*/ 72 w 17"/>
                  <a:gd name="T19" fmla="*/ 60 h 25"/>
                  <a:gd name="T20" fmla="*/ 66 w 17"/>
                  <a:gd name="T21" fmla="*/ 60 h 25"/>
                  <a:gd name="T22" fmla="*/ 60 w 17"/>
                  <a:gd name="T23" fmla="*/ 54 h 25"/>
                  <a:gd name="T24" fmla="*/ 54 w 17"/>
                  <a:gd name="T25" fmla="*/ 54 h 25"/>
                  <a:gd name="T26" fmla="*/ 48 w 17"/>
                  <a:gd name="T27" fmla="*/ 48 h 25"/>
                  <a:gd name="T28" fmla="*/ 48 w 17"/>
                  <a:gd name="T29" fmla="*/ 42 h 25"/>
                  <a:gd name="T30" fmla="*/ 42 w 17"/>
                  <a:gd name="T31" fmla="*/ 42 h 25"/>
                  <a:gd name="T32" fmla="*/ 42 w 17"/>
                  <a:gd name="T33" fmla="*/ 36 h 25"/>
                  <a:gd name="T34" fmla="*/ 36 w 17"/>
                  <a:gd name="T35" fmla="*/ 30 h 25"/>
                  <a:gd name="T36" fmla="*/ 36 w 17"/>
                  <a:gd name="T37" fmla="*/ 30 h 25"/>
                  <a:gd name="T38" fmla="*/ 30 w 17"/>
                  <a:gd name="T39" fmla="*/ 24 h 25"/>
                  <a:gd name="T40" fmla="*/ 30 w 17"/>
                  <a:gd name="T41" fmla="*/ 18 h 25"/>
                  <a:gd name="T42" fmla="*/ 30 w 17"/>
                  <a:gd name="T43" fmla="*/ 12 h 25"/>
                  <a:gd name="T44" fmla="*/ 30 w 17"/>
                  <a:gd name="T45" fmla="*/ 6 h 25"/>
                  <a:gd name="T46" fmla="*/ 30 w 17"/>
                  <a:gd name="T47" fmla="*/ 6 h 25"/>
                  <a:gd name="T48" fmla="*/ 0 w 17"/>
                  <a:gd name="T49" fmla="*/ 84 h 25"/>
                  <a:gd name="T50" fmla="*/ 0 w 17"/>
                  <a:gd name="T51" fmla="*/ 84 h 25"/>
                  <a:gd name="T52" fmla="*/ 0 w 17"/>
                  <a:gd name="T53" fmla="*/ 90 h 25"/>
                  <a:gd name="T54" fmla="*/ 0 w 17"/>
                  <a:gd name="T55" fmla="*/ 96 h 25"/>
                  <a:gd name="T56" fmla="*/ 0 w 17"/>
                  <a:gd name="T57" fmla="*/ 102 h 25"/>
                  <a:gd name="T58" fmla="*/ 6 w 17"/>
                  <a:gd name="T59" fmla="*/ 108 h 25"/>
                  <a:gd name="T60" fmla="*/ 6 w 17"/>
                  <a:gd name="T61" fmla="*/ 114 h 25"/>
                  <a:gd name="T62" fmla="*/ 12 w 17"/>
                  <a:gd name="T63" fmla="*/ 120 h 25"/>
                  <a:gd name="T64" fmla="*/ 12 w 17"/>
                  <a:gd name="T65" fmla="*/ 126 h 25"/>
                  <a:gd name="T66" fmla="*/ 18 w 17"/>
                  <a:gd name="T67" fmla="*/ 132 h 25"/>
                  <a:gd name="T68" fmla="*/ 24 w 17"/>
                  <a:gd name="T69" fmla="*/ 138 h 25"/>
                  <a:gd name="T70" fmla="*/ 30 w 17"/>
                  <a:gd name="T71" fmla="*/ 138 h 25"/>
                  <a:gd name="T72" fmla="*/ 36 w 17"/>
                  <a:gd name="T73" fmla="*/ 144 h 25"/>
                  <a:gd name="T74" fmla="*/ 42 w 17"/>
                  <a:gd name="T75" fmla="*/ 150 h 25"/>
                  <a:gd name="T76" fmla="*/ 48 w 17"/>
                  <a:gd name="T77" fmla="*/ 150 h 25"/>
                  <a:gd name="T78" fmla="*/ 54 w 17"/>
                  <a:gd name="T79" fmla="*/ 150 h 25"/>
                  <a:gd name="T80" fmla="*/ 60 w 17"/>
                  <a:gd name="T81" fmla="*/ 150 h 25"/>
                  <a:gd name="T82" fmla="*/ 66 w 17"/>
                  <a:gd name="T83" fmla="*/ 150 h 25"/>
                  <a:gd name="T84" fmla="*/ 72 w 17"/>
                  <a:gd name="T85" fmla="*/ 144 h 25"/>
                  <a:gd name="T86" fmla="*/ 78 w 17"/>
                  <a:gd name="T87" fmla="*/ 144 h 25"/>
                  <a:gd name="T88" fmla="*/ 84 w 17"/>
                  <a:gd name="T89" fmla="*/ 138 h 25"/>
                  <a:gd name="T90" fmla="*/ 84 w 17"/>
                  <a:gd name="T91" fmla="*/ 132 h 25"/>
                  <a:gd name="T92" fmla="*/ 84 w 17"/>
                  <a:gd name="T93" fmla="*/ 126 h 25"/>
                  <a:gd name="T94" fmla="*/ 90 w 17"/>
                  <a:gd name="T95" fmla="*/ 126 h 25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17"/>
                  <a:gd name="T145" fmla="*/ 0 h 25"/>
                  <a:gd name="T146" fmla="*/ 17 w 17"/>
                  <a:gd name="T147" fmla="*/ 25 h 25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17" h="25">
                    <a:moveTo>
                      <a:pt x="15" y="20"/>
                    </a:moveTo>
                    <a:lnTo>
                      <a:pt x="17" y="6"/>
                    </a:lnTo>
                    <a:lnTo>
                      <a:pt x="17" y="7"/>
                    </a:lnTo>
                    <a:lnTo>
                      <a:pt x="16" y="7"/>
                    </a:lnTo>
                    <a:lnTo>
                      <a:pt x="16" y="8"/>
                    </a:lnTo>
                    <a:lnTo>
                      <a:pt x="16" y="9"/>
                    </a:lnTo>
                    <a:lnTo>
                      <a:pt x="15" y="9"/>
                    </a:lnTo>
                    <a:lnTo>
                      <a:pt x="14" y="9"/>
                    </a:lnTo>
                    <a:lnTo>
                      <a:pt x="14" y="10"/>
                    </a:lnTo>
                    <a:lnTo>
                      <a:pt x="13" y="10"/>
                    </a:lnTo>
                    <a:lnTo>
                      <a:pt x="12" y="10"/>
                    </a:lnTo>
                    <a:lnTo>
                      <a:pt x="11" y="10"/>
                    </a:lnTo>
                    <a:lnTo>
                      <a:pt x="11" y="9"/>
                    </a:lnTo>
                    <a:lnTo>
                      <a:pt x="10" y="9"/>
                    </a:lnTo>
                    <a:lnTo>
                      <a:pt x="9" y="9"/>
                    </a:lnTo>
                    <a:lnTo>
                      <a:pt x="9" y="8"/>
                    </a:lnTo>
                    <a:lnTo>
                      <a:pt x="8" y="8"/>
                    </a:lnTo>
                    <a:lnTo>
                      <a:pt x="8" y="7"/>
                    </a:lnTo>
                    <a:lnTo>
                      <a:pt x="7" y="7"/>
                    </a:lnTo>
                    <a:lnTo>
                      <a:pt x="7" y="6"/>
                    </a:lnTo>
                    <a:lnTo>
                      <a:pt x="6" y="6"/>
                    </a:lnTo>
                    <a:lnTo>
                      <a:pt x="6" y="5"/>
                    </a:lnTo>
                    <a:lnTo>
                      <a:pt x="6" y="4"/>
                    </a:lnTo>
                    <a:lnTo>
                      <a:pt x="5" y="4"/>
                    </a:lnTo>
                    <a:lnTo>
                      <a:pt x="5" y="3"/>
                    </a:lnTo>
                    <a:lnTo>
                      <a:pt x="5" y="2"/>
                    </a:lnTo>
                    <a:lnTo>
                      <a:pt x="5" y="1"/>
                    </a:lnTo>
                    <a:lnTo>
                      <a:pt x="5" y="0"/>
                    </a:lnTo>
                    <a:lnTo>
                      <a:pt x="0" y="13"/>
                    </a:lnTo>
                    <a:lnTo>
                      <a:pt x="0" y="14"/>
                    </a:lnTo>
                    <a:lnTo>
                      <a:pt x="0" y="15"/>
                    </a:lnTo>
                    <a:lnTo>
                      <a:pt x="0" y="16"/>
                    </a:lnTo>
                    <a:lnTo>
                      <a:pt x="0" y="17"/>
                    </a:lnTo>
                    <a:lnTo>
                      <a:pt x="0" y="18"/>
                    </a:lnTo>
                    <a:lnTo>
                      <a:pt x="1" y="18"/>
                    </a:lnTo>
                    <a:lnTo>
                      <a:pt x="1" y="19"/>
                    </a:lnTo>
                    <a:lnTo>
                      <a:pt x="1" y="20"/>
                    </a:lnTo>
                    <a:lnTo>
                      <a:pt x="2" y="20"/>
                    </a:lnTo>
                    <a:lnTo>
                      <a:pt x="2" y="21"/>
                    </a:lnTo>
                    <a:lnTo>
                      <a:pt x="3" y="21"/>
                    </a:lnTo>
                    <a:lnTo>
                      <a:pt x="3" y="22"/>
                    </a:lnTo>
                    <a:lnTo>
                      <a:pt x="4" y="22"/>
                    </a:lnTo>
                    <a:lnTo>
                      <a:pt x="4" y="23"/>
                    </a:lnTo>
                    <a:lnTo>
                      <a:pt x="5" y="23"/>
                    </a:lnTo>
                    <a:lnTo>
                      <a:pt x="5" y="24"/>
                    </a:lnTo>
                    <a:lnTo>
                      <a:pt x="6" y="24"/>
                    </a:lnTo>
                    <a:lnTo>
                      <a:pt x="7" y="24"/>
                    </a:lnTo>
                    <a:lnTo>
                      <a:pt x="7" y="25"/>
                    </a:lnTo>
                    <a:lnTo>
                      <a:pt x="8" y="25"/>
                    </a:lnTo>
                    <a:lnTo>
                      <a:pt x="9" y="25"/>
                    </a:lnTo>
                    <a:lnTo>
                      <a:pt x="10" y="25"/>
                    </a:lnTo>
                    <a:lnTo>
                      <a:pt x="11" y="25"/>
                    </a:lnTo>
                    <a:lnTo>
                      <a:pt x="12" y="24"/>
                    </a:lnTo>
                    <a:lnTo>
                      <a:pt x="13" y="24"/>
                    </a:lnTo>
                    <a:lnTo>
                      <a:pt x="13" y="23"/>
                    </a:lnTo>
                    <a:lnTo>
                      <a:pt x="14" y="23"/>
                    </a:lnTo>
                    <a:lnTo>
                      <a:pt x="14" y="22"/>
                    </a:lnTo>
                    <a:lnTo>
                      <a:pt x="14" y="21"/>
                    </a:lnTo>
                    <a:lnTo>
                      <a:pt x="15" y="21"/>
                    </a:lnTo>
                    <a:lnTo>
                      <a:pt x="15" y="20"/>
                    </a:lnTo>
                    <a:close/>
                  </a:path>
                </a:pathLst>
              </a:custGeom>
              <a:solidFill>
                <a:srgbClr val="DDDDDC"/>
              </a:solidFill>
              <a:ln w="19050">
                <a:solidFill>
                  <a:srgbClr val="24211D"/>
                </a:solidFill>
                <a:bevel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8204" name="Freeform 10"/>
              <p:cNvSpPr>
                <a:spLocks/>
              </p:cNvSpPr>
              <p:nvPr/>
            </p:nvSpPr>
            <p:spPr bwMode="auto">
              <a:xfrm>
                <a:off x="1083" y="2442"/>
                <a:ext cx="24" cy="114"/>
              </a:xfrm>
              <a:custGeom>
                <a:avLst/>
                <a:gdLst>
                  <a:gd name="T0" fmla="*/ 0 w 4"/>
                  <a:gd name="T1" fmla="*/ 78 h 19"/>
                  <a:gd name="T2" fmla="*/ 18 w 4"/>
                  <a:gd name="T3" fmla="*/ 0 h 19"/>
                  <a:gd name="T4" fmla="*/ 18 w 4"/>
                  <a:gd name="T5" fmla="*/ 0 h 19"/>
                  <a:gd name="T6" fmla="*/ 18 w 4"/>
                  <a:gd name="T7" fmla="*/ 0 h 19"/>
                  <a:gd name="T8" fmla="*/ 18 w 4"/>
                  <a:gd name="T9" fmla="*/ 6 h 19"/>
                  <a:gd name="T10" fmla="*/ 18 w 4"/>
                  <a:gd name="T11" fmla="*/ 6 h 19"/>
                  <a:gd name="T12" fmla="*/ 18 w 4"/>
                  <a:gd name="T13" fmla="*/ 6 h 19"/>
                  <a:gd name="T14" fmla="*/ 18 w 4"/>
                  <a:gd name="T15" fmla="*/ 6 h 19"/>
                  <a:gd name="T16" fmla="*/ 18 w 4"/>
                  <a:gd name="T17" fmla="*/ 6 h 19"/>
                  <a:gd name="T18" fmla="*/ 24 w 4"/>
                  <a:gd name="T19" fmla="*/ 12 h 19"/>
                  <a:gd name="T20" fmla="*/ 24 w 4"/>
                  <a:gd name="T21" fmla="*/ 12 h 19"/>
                  <a:gd name="T22" fmla="*/ 24 w 4"/>
                  <a:gd name="T23" fmla="*/ 12 h 19"/>
                  <a:gd name="T24" fmla="*/ 24 w 4"/>
                  <a:gd name="T25" fmla="*/ 12 h 19"/>
                  <a:gd name="T26" fmla="*/ 24 w 4"/>
                  <a:gd name="T27" fmla="*/ 12 h 19"/>
                  <a:gd name="T28" fmla="*/ 24 w 4"/>
                  <a:gd name="T29" fmla="*/ 18 h 19"/>
                  <a:gd name="T30" fmla="*/ 24 w 4"/>
                  <a:gd name="T31" fmla="*/ 18 h 19"/>
                  <a:gd name="T32" fmla="*/ 24 w 4"/>
                  <a:gd name="T33" fmla="*/ 18 h 19"/>
                  <a:gd name="T34" fmla="*/ 24 w 4"/>
                  <a:gd name="T35" fmla="*/ 18 h 19"/>
                  <a:gd name="T36" fmla="*/ 24 w 4"/>
                  <a:gd name="T37" fmla="*/ 24 h 19"/>
                  <a:gd name="T38" fmla="*/ 24 w 4"/>
                  <a:gd name="T39" fmla="*/ 24 h 19"/>
                  <a:gd name="T40" fmla="*/ 24 w 4"/>
                  <a:gd name="T41" fmla="*/ 24 h 19"/>
                  <a:gd name="T42" fmla="*/ 24 w 4"/>
                  <a:gd name="T43" fmla="*/ 24 h 19"/>
                  <a:gd name="T44" fmla="*/ 24 w 4"/>
                  <a:gd name="T45" fmla="*/ 24 h 19"/>
                  <a:gd name="T46" fmla="*/ 24 w 4"/>
                  <a:gd name="T47" fmla="*/ 30 h 19"/>
                  <a:gd name="T48" fmla="*/ 24 w 4"/>
                  <a:gd name="T49" fmla="*/ 30 h 19"/>
                  <a:gd name="T50" fmla="*/ 24 w 4"/>
                  <a:gd name="T51" fmla="*/ 30 h 19"/>
                  <a:gd name="T52" fmla="*/ 24 w 4"/>
                  <a:gd name="T53" fmla="*/ 30 h 19"/>
                  <a:gd name="T54" fmla="*/ 12 w 4"/>
                  <a:gd name="T55" fmla="*/ 114 h 19"/>
                  <a:gd name="T56" fmla="*/ 12 w 4"/>
                  <a:gd name="T57" fmla="*/ 114 h 19"/>
                  <a:gd name="T58" fmla="*/ 12 w 4"/>
                  <a:gd name="T59" fmla="*/ 114 h 19"/>
                  <a:gd name="T60" fmla="*/ 12 w 4"/>
                  <a:gd name="T61" fmla="*/ 114 h 19"/>
                  <a:gd name="T62" fmla="*/ 12 w 4"/>
                  <a:gd name="T63" fmla="*/ 108 h 19"/>
                  <a:gd name="T64" fmla="*/ 12 w 4"/>
                  <a:gd name="T65" fmla="*/ 108 h 19"/>
                  <a:gd name="T66" fmla="*/ 12 w 4"/>
                  <a:gd name="T67" fmla="*/ 108 h 19"/>
                  <a:gd name="T68" fmla="*/ 12 w 4"/>
                  <a:gd name="T69" fmla="*/ 108 h 19"/>
                  <a:gd name="T70" fmla="*/ 12 w 4"/>
                  <a:gd name="T71" fmla="*/ 102 h 19"/>
                  <a:gd name="T72" fmla="*/ 12 w 4"/>
                  <a:gd name="T73" fmla="*/ 102 h 19"/>
                  <a:gd name="T74" fmla="*/ 12 w 4"/>
                  <a:gd name="T75" fmla="*/ 102 h 19"/>
                  <a:gd name="T76" fmla="*/ 12 w 4"/>
                  <a:gd name="T77" fmla="*/ 102 h 19"/>
                  <a:gd name="T78" fmla="*/ 6 w 4"/>
                  <a:gd name="T79" fmla="*/ 96 h 19"/>
                  <a:gd name="T80" fmla="*/ 6 w 4"/>
                  <a:gd name="T81" fmla="*/ 96 h 19"/>
                  <a:gd name="T82" fmla="*/ 6 w 4"/>
                  <a:gd name="T83" fmla="*/ 96 h 19"/>
                  <a:gd name="T84" fmla="*/ 6 w 4"/>
                  <a:gd name="T85" fmla="*/ 90 h 19"/>
                  <a:gd name="T86" fmla="*/ 6 w 4"/>
                  <a:gd name="T87" fmla="*/ 90 h 19"/>
                  <a:gd name="T88" fmla="*/ 6 w 4"/>
                  <a:gd name="T89" fmla="*/ 90 h 19"/>
                  <a:gd name="T90" fmla="*/ 6 w 4"/>
                  <a:gd name="T91" fmla="*/ 90 h 19"/>
                  <a:gd name="T92" fmla="*/ 6 w 4"/>
                  <a:gd name="T93" fmla="*/ 84 h 19"/>
                  <a:gd name="T94" fmla="*/ 6 w 4"/>
                  <a:gd name="T95" fmla="*/ 84 h 19"/>
                  <a:gd name="T96" fmla="*/ 6 w 4"/>
                  <a:gd name="T97" fmla="*/ 84 h 19"/>
                  <a:gd name="T98" fmla="*/ 6 w 4"/>
                  <a:gd name="T99" fmla="*/ 84 h 19"/>
                  <a:gd name="T100" fmla="*/ 0 w 4"/>
                  <a:gd name="T101" fmla="*/ 78 h 19"/>
                  <a:gd name="T102" fmla="*/ 0 w 4"/>
                  <a:gd name="T103" fmla="*/ 78 h 19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4"/>
                  <a:gd name="T157" fmla="*/ 0 h 19"/>
                  <a:gd name="T158" fmla="*/ 4 w 4"/>
                  <a:gd name="T159" fmla="*/ 19 h 19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4" h="19">
                    <a:moveTo>
                      <a:pt x="0" y="13"/>
                    </a:moveTo>
                    <a:lnTo>
                      <a:pt x="3" y="0"/>
                    </a:lnTo>
                    <a:lnTo>
                      <a:pt x="3" y="1"/>
                    </a:lnTo>
                    <a:lnTo>
                      <a:pt x="4" y="2"/>
                    </a:lnTo>
                    <a:lnTo>
                      <a:pt x="4" y="3"/>
                    </a:lnTo>
                    <a:lnTo>
                      <a:pt x="4" y="4"/>
                    </a:lnTo>
                    <a:lnTo>
                      <a:pt x="4" y="5"/>
                    </a:lnTo>
                    <a:lnTo>
                      <a:pt x="2" y="19"/>
                    </a:lnTo>
                    <a:lnTo>
                      <a:pt x="2" y="18"/>
                    </a:lnTo>
                    <a:lnTo>
                      <a:pt x="2" y="17"/>
                    </a:lnTo>
                    <a:lnTo>
                      <a:pt x="1" y="16"/>
                    </a:lnTo>
                    <a:lnTo>
                      <a:pt x="1" y="15"/>
                    </a:lnTo>
                    <a:lnTo>
                      <a:pt x="1" y="14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DDDDDC"/>
              </a:solidFill>
              <a:ln w="19050">
                <a:solidFill>
                  <a:srgbClr val="24211D"/>
                </a:solidFill>
                <a:bevel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8205" name="Freeform 11"/>
              <p:cNvSpPr>
                <a:spLocks/>
              </p:cNvSpPr>
              <p:nvPr/>
            </p:nvSpPr>
            <p:spPr bwMode="auto">
              <a:xfrm>
                <a:off x="1005" y="2436"/>
                <a:ext cx="102" cy="150"/>
              </a:xfrm>
              <a:custGeom>
                <a:avLst/>
                <a:gdLst>
                  <a:gd name="T0" fmla="*/ 102 w 17"/>
                  <a:gd name="T1" fmla="*/ 36 h 25"/>
                  <a:gd name="T2" fmla="*/ 102 w 17"/>
                  <a:gd name="T3" fmla="*/ 42 h 25"/>
                  <a:gd name="T4" fmla="*/ 96 w 17"/>
                  <a:gd name="T5" fmla="*/ 42 h 25"/>
                  <a:gd name="T6" fmla="*/ 96 w 17"/>
                  <a:gd name="T7" fmla="*/ 48 h 25"/>
                  <a:gd name="T8" fmla="*/ 96 w 17"/>
                  <a:gd name="T9" fmla="*/ 54 h 25"/>
                  <a:gd name="T10" fmla="*/ 90 w 17"/>
                  <a:gd name="T11" fmla="*/ 54 h 25"/>
                  <a:gd name="T12" fmla="*/ 84 w 17"/>
                  <a:gd name="T13" fmla="*/ 60 h 25"/>
                  <a:gd name="T14" fmla="*/ 78 w 17"/>
                  <a:gd name="T15" fmla="*/ 60 h 25"/>
                  <a:gd name="T16" fmla="*/ 78 w 17"/>
                  <a:gd name="T17" fmla="*/ 60 h 25"/>
                  <a:gd name="T18" fmla="*/ 72 w 17"/>
                  <a:gd name="T19" fmla="*/ 60 h 25"/>
                  <a:gd name="T20" fmla="*/ 66 w 17"/>
                  <a:gd name="T21" fmla="*/ 60 h 25"/>
                  <a:gd name="T22" fmla="*/ 60 w 17"/>
                  <a:gd name="T23" fmla="*/ 54 h 25"/>
                  <a:gd name="T24" fmla="*/ 54 w 17"/>
                  <a:gd name="T25" fmla="*/ 54 h 25"/>
                  <a:gd name="T26" fmla="*/ 48 w 17"/>
                  <a:gd name="T27" fmla="*/ 48 h 25"/>
                  <a:gd name="T28" fmla="*/ 48 w 17"/>
                  <a:gd name="T29" fmla="*/ 42 h 25"/>
                  <a:gd name="T30" fmla="*/ 42 w 17"/>
                  <a:gd name="T31" fmla="*/ 42 h 25"/>
                  <a:gd name="T32" fmla="*/ 42 w 17"/>
                  <a:gd name="T33" fmla="*/ 36 h 25"/>
                  <a:gd name="T34" fmla="*/ 36 w 17"/>
                  <a:gd name="T35" fmla="*/ 30 h 25"/>
                  <a:gd name="T36" fmla="*/ 36 w 17"/>
                  <a:gd name="T37" fmla="*/ 30 h 25"/>
                  <a:gd name="T38" fmla="*/ 30 w 17"/>
                  <a:gd name="T39" fmla="*/ 24 h 25"/>
                  <a:gd name="T40" fmla="*/ 30 w 17"/>
                  <a:gd name="T41" fmla="*/ 18 h 25"/>
                  <a:gd name="T42" fmla="*/ 30 w 17"/>
                  <a:gd name="T43" fmla="*/ 12 h 25"/>
                  <a:gd name="T44" fmla="*/ 30 w 17"/>
                  <a:gd name="T45" fmla="*/ 6 h 25"/>
                  <a:gd name="T46" fmla="*/ 30 w 17"/>
                  <a:gd name="T47" fmla="*/ 6 h 25"/>
                  <a:gd name="T48" fmla="*/ 0 w 17"/>
                  <a:gd name="T49" fmla="*/ 84 h 25"/>
                  <a:gd name="T50" fmla="*/ 0 w 17"/>
                  <a:gd name="T51" fmla="*/ 84 h 25"/>
                  <a:gd name="T52" fmla="*/ 0 w 17"/>
                  <a:gd name="T53" fmla="*/ 90 h 25"/>
                  <a:gd name="T54" fmla="*/ 0 w 17"/>
                  <a:gd name="T55" fmla="*/ 96 h 25"/>
                  <a:gd name="T56" fmla="*/ 0 w 17"/>
                  <a:gd name="T57" fmla="*/ 102 h 25"/>
                  <a:gd name="T58" fmla="*/ 6 w 17"/>
                  <a:gd name="T59" fmla="*/ 108 h 25"/>
                  <a:gd name="T60" fmla="*/ 6 w 17"/>
                  <a:gd name="T61" fmla="*/ 114 h 25"/>
                  <a:gd name="T62" fmla="*/ 12 w 17"/>
                  <a:gd name="T63" fmla="*/ 120 h 25"/>
                  <a:gd name="T64" fmla="*/ 12 w 17"/>
                  <a:gd name="T65" fmla="*/ 126 h 25"/>
                  <a:gd name="T66" fmla="*/ 18 w 17"/>
                  <a:gd name="T67" fmla="*/ 132 h 25"/>
                  <a:gd name="T68" fmla="*/ 24 w 17"/>
                  <a:gd name="T69" fmla="*/ 138 h 25"/>
                  <a:gd name="T70" fmla="*/ 30 w 17"/>
                  <a:gd name="T71" fmla="*/ 138 h 25"/>
                  <a:gd name="T72" fmla="*/ 36 w 17"/>
                  <a:gd name="T73" fmla="*/ 144 h 25"/>
                  <a:gd name="T74" fmla="*/ 42 w 17"/>
                  <a:gd name="T75" fmla="*/ 150 h 25"/>
                  <a:gd name="T76" fmla="*/ 48 w 17"/>
                  <a:gd name="T77" fmla="*/ 150 h 25"/>
                  <a:gd name="T78" fmla="*/ 54 w 17"/>
                  <a:gd name="T79" fmla="*/ 150 h 25"/>
                  <a:gd name="T80" fmla="*/ 60 w 17"/>
                  <a:gd name="T81" fmla="*/ 150 h 25"/>
                  <a:gd name="T82" fmla="*/ 66 w 17"/>
                  <a:gd name="T83" fmla="*/ 150 h 25"/>
                  <a:gd name="T84" fmla="*/ 72 w 17"/>
                  <a:gd name="T85" fmla="*/ 144 h 25"/>
                  <a:gd name="T86" fmla="*/ 78 w 17"/>
                  <a:gd name="T87" fmla="*/ 144 h 25"/>
                  <a:gd name="T88" fmla="*/ 84 w 17"/>
                  <a:gd name="T89" fmla="*/ 138 h 25"/>
                  <a:gd name="T90" fmla="*/ 84 w 17"/>
                  <a:gd name="T91" fmla="*/ 132 h 25"/>
                  <a:gd name="T92" fmla="*/ 84 w 17"/>
                  <a:gd name="T93" fmla="*/ 126 h 25"/>
                  <a:gd name="T94" fmla="*/ 90 w 17"/>
                  <a:gd name="T95" fmla="*/ 126 h 25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17"/>
                  <a:gd name="T145" fmla="*/ 0 h 25"/>
                  <a:gd name="T146" fmla="*/ 17 w 17"/>
                  <a:gd name="T147" fmla="*/ 25 h 25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17" h="25">
                    <a:moveTo>
                      <a:pt x="15" y="20"/>
                    </a:moveTo>
                    <a:lnTo>
                      <a:pt x="17" y="6"/>
                    </a:lnTo>
                    <a:lnTo>
                      <a:pt x="17" y="7"/>
                    </a:lnTo>
                    <a:lnTo>
                      <a:pt x="16" y="7"/>
                    </a:lnTo>
                    <a:lnTo>
                      <a:pt x="16" y="8"/>
                    </a:lnTo>
                    <a:lnTo>
                      <a:pt x="16" y="9"/>
                    </a:lnTo>
                    <a:lnTo>
                      <a:pt x="15" y="9"/>
                    </a:lnTo>
                    <a:lnTo>
                      <a:pt x="14" y="9"/>
                    </a:lnTo>
                    <a:lnTo>
                      <a:pt x="14" y="10"/>
                    </a:lnTo>
                    <a:lnTo>
                      <a:pt x="13" y="10"/>
                    </a:lnTo>
                    <a:lnTo>
                      <a:pt x="12" y="10"/>
                    </a:lnTo>
                    <a:lnTo>
                      <a:pt x="11" y="10"/>
                    </a:lnTo>
                    <a:lnTo>
                      <a:pt x="11" y="9"/>
                    </a:lnTo>
                    <a:lnTo>
                      <a:pt x="10" y="9"/>
                    </a:lnTo>
                    <a:lnTo>
                      <a:pt x="9" y="9"/>
                    </a:lnTo>
                    <a:lnTo>
                      <a:pt x="9" y="8"/>
                    </a:lnTo>
                    <a:lnTo>
                      <a:pt x="8" y="8"/>
                    </a:lnTo>
                    <a:lnTo>
                      <a:pt x="8" y="7"/>
                    </a:lnTo>
                    <a:lnTo>
                      <a:pt x="7" y="7"/>
                    </a:lnTo>
                    <a:lnTo>
                      <a:pt x="7" y="6"/>
                    </a:lnTo>
                    <a:lnTo>
                      <a:pt x="6" y="6"/>
                    </a:lnTo>
                    <a:lnTo>
                      <a:pt x="6" y="5"/>
                    </a:lnTo>
                    <a:lnTo>
                      <a:pt x="6" y="4"/>
                    </a:lnTo>
                    <a:lnTo>
                      <a:pt x="5" y="4"/>
                    </a:lnTo>
                    <a:lnTo>
                      <a:pt x="5" y="3"/>
                    </a:lnTo>
                    <a:lnTo>
                      <a:pt x="5" y="2"/>
                    </a:lnTo>
                    <a:lnTo>
                      <a:pt x="5" y="1"/>
                    </a:lnTo>
                    <a:lnTo>
                      <a:pt x="5" y="0"/>
                    </a:lnTo>
                    <a:lnTo>
                      <a:pt x="0" y="13"/>
                    </a:lnTo>
                    <a:lnTo>
                      <a:pt x="0" y="14"/>
                    </a:lnTo>
                    <a:lnTo>
                      <a:pt x="0" y="15"/>
                    </a:lnTo>
                    <a:lnTo>
                      <a:pt x="0" y="16"/>
                    </a:lnTo>
                    <a:lnTo>
                      <a:pt x="0" y="17"/>
                    </a:lnTo>
                    <a:lnTo>
                      <a:pt x="0" y="18"/>
                    </a:lnTo>
                    <a:lnTo>
                      <a:pt x="1" y="18"/>
                    </a:lnTo>
                    <a:lnTo>
                      <a:pt x="1" y="19"/>
                    </a:lnTo>
                    <a:lnTo>
                      <a:pt x="1" y="20"/>
                    </a:lnTo>
                    <a:lnTo>
                      <a:pt x="2" y="20"/>
                    </a:lnTo>
                    <a:lnTo>
                      <a:pt x="2" y="21"/>
                    </a:lnTo>
                    <a:lnTo>
                      <a:pt x="3" y="21"/>
                    </a:lnTo>
                    <a:lnTo>
                      <a:pt x="3" y="22"/>
                    </a:lnTo>
                    <a:lnTo>
                      <a:pt x="4" y="22"/>
                    </a:lnTo>
                    <a:lnTo>
                      <a:pt x="4" y="23"/>
                    </a:lnTo>
                    <a:lnTo>
                      <a:pt x="5" y="23"/>
                    </a:lnTo>
                    <a:lnTo>
                      <a:pt x="5" y="24"/>
                    </a:lnTo>
                    <a:lnTo>
                      <a:pt x="6" y="24"/>
                    </a:lnTo>
                    <a:lnTo>
                      <a:pt x="7" y="24"/>
                    </a:lnTo>
                    <a:lnTo>
                      <a:pt x="7" y="25"/>
                    </a:lnTo>
                    <a:lnTo>
                      <a:pt x="8" y="25"/>
                    </a:lnTo>
                    <a:lnTo>
                      <a:pt x="9" y="25"/>
                    </a:lnTo>
                    <a:lnTo>
                      <a:pt x="10" y="25"/>
                    </a:lnTo>
                    <a:lnTo>
                      <a:pt x="11" y="25"/>
                    </a:lnTo>
                    <a:lnTo>
                      <a:pt x="12" y="24"/>
                    </a:lnTo>
                    <a:lnTo>
                      <a:pt x="13" y="24"/>
                    </a:lnTo>
                    <a:lnTo>
                      <a:pt x="13" y="23"/>
                    </a:lnTo>
                    <a:lnTo>
                      <a:pt x="14" y="23"/>
                    </a:lnTo>
                    <a:lnTo>
                      <a:pt x="14" y="22"/>
                    </a:lnTo>
                    <a:lnTo>
                      <a:pt x="14" y="21"/>
                    </a:lnTo>
                    <a:lnTo>
                      <a:pt x="15" y="21"/>
                    </a:lnTo>
                    <a:lnTo>
                      <a:pt x="15" y="20"/>
                    </a:lnTo>
                    <a:close/>
                  </a:path>
                </a:pathLst>
              </a:custGeom>
              <a:solidFill>
                <a:srgbClr val="DDDDDC"/>
              </a:solidFill>
              <a:ln w="19050">
                <a:solidFill>
                  <a:srgbClr val="24211D"/>
                </a:solidFill>
                <a:bevel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8206" name="Freeform 12"/>
              <p:cNvSpPr>
                <a:spLocks/>
              </p:cNvSpPr>
              <p:nvPr/>
            </p:nvSpPr>
            <p:spPr bwMode="auto">
              <a:xfrm>
                <a:off x="1083" y="2442"/>
                <a:ext cx="24" cy="114"/>
              </a:xfrm>
              <a:custGeom>
                <a:avLst/>
                <a:gdLst>
                  <a:gd name="T0" fmla="*/ 0 w 4"/>
                  <a:gd name="T1" fmla="*/ 78 h 19"/>
                  <a:gd name="T2" fmla="*/ 18 w 4"/>
                  <a:gd name="T3" fmla="*/ 0 h 19"/>
                  <a:gd name="T4" fmla="*/ 18 w 4"/>
                  <a:gd name="T5" fmla="*/ 0 h 19"/>
                  <a:gd name="T6" fmla="*/ 18 w 4"/>
                  <a:gd name="T7" fmla="*/ 0 h 19"/>
                  <a:gd name="T8" fmla="*/ 18 w 4"/>
                  <a:gd name="T9" fmla="*/ 6 h 19"/>
                  <a:gd name="T10" fmla="*/ 18 w 4"/>
                  <a:gd name="T11" fmla="*/ 6 h 19"/>
                  <a:gd name="T12" fmla="*/ 18 w 4"/>
                  <a:gd name="T13" fmla="*/ 6 h 19"/>
                  <a:gd name="T14" fmla="*/ 18 w 4"/>
                  <a:gd name="T15" fmla="*/ 6 h 19"/>
                  <a:gd name="T16" fmla="*/ 18 w 4"/>
                  <a:gd name="T17" fmla="*/ 6 h 19"/>
                  <a:gd name="T18" fmla="*/ 24 w 4"/>
                  <a:gd name="T19" fmla="*/ 12 h 19"/>
                  <a:gd name="T20" fmla="*/ 24 w 4"/>
                  <a:gd name="T21" fmla="*/ 12 h 19"/>
                  <a:gd name="T22" fmla="*/ 24 w 4"/>
                  <a:gd name="T23" fmla="*/ 12 h 19"/>
                  <a:gd name="T24" fmla="*/ 24 w 4"/>
                  <a:gd name="T25" fmla="*/ 12 h 19"/>
                  <a:gd name="T26" fmla="*/ 24 w 4"/>
                  <a:gd name="T27" fmla="*/ 12 h 19"/>
                  <a:gd name="T28" fmla="*/ 24 w 4"/>
                  <a:gd name="T29" fmla="*/ 18 h 19"/>
                  <a:gd name="T30" fmla="*/ 24 w 4"/>
                  <a:gd name="T31" fmla="*/ 18 h 19"/>
                  <a:gd name="T32" fmla="*/ 24 w 4"/>
                  <a:gd name="T33" fmla="*/ 18 h 19"/>
                  <a:gd name="T34" fmla="*/ 24 w 4"/>
                  <a:gd name="T35" fmla="*/ 18 h 19"/>
                  <a:gd name="T36" fmla="*/ 24 w 4"/>
                  <a:gd name="T37" fmla="*/ 24 h 19"/>
                  <a:gd name="T38" fmla="*/ 24 w 4"/>
                  <a:gd name="T39" fmla="*/ 24 h 19"/>
                  <a:gd name="T40" fmla="*/ 24 w 4"/>
                  <a:gd name="T41" fmla="*/ 24 h 19"/>
                  <a:gd name="T42" fmla="*/ 24 w 4"/>
                  <a:gd name="T43" fmla="*/ 24 h 19"/>
                  <a:gd name="T44" fmla="*/ 24 w 4"/>
                  <a:gd name="T45" fmla="*/ 24 h 19"/>
                  <a:gd name="T46" fmla="*/ 24 w 4"/>
                  <a:gd name="T47" fmla="*/ 30 h 19"/>
                  <a:gd name="T48" fmla="*/ 24 w 4"/>
                  <a:gd name="T49" fmla="*/ 30 h 19"/>
                  <a:gd name="T50" fmla="*/ 24 w 4"/>
                  <a:gd name="T51" fmla="*/ 30 h 19"/>
                  <a:gd name="T52" fmla="*/ 24 w 4"/>
                  <a:gd name="T53" fmla="*/ 30 h 19"/>
                  <a:gd name="T54" fmla="*/ 12 w 4"/>
                  <a:gd name="T55" fmla="*/ 114 h 19"/>
                  <a:gd name="T56" fmla="*/ 12 w 4"/>
                  <a:gd name="T57" fmla="*/ 114 h 19"/>
                  <a:gd name="T58" fmla="*/ 12 w 4"/>
                  <a:gd name="T59" fmla="*/ 114 h 19"/>
                  <a:gd name="T60" fmla="*/ 12 w 4"/>
                  <a:gd name="T61" fmla="*/ 114 h 19"/>
                  <a:gd name="T62" fmla="*/ 12 w 4"/>
                  <a:gd name="T63" fmla="*/ 108 h 19"/>
                  <a:gd name="T64" fmla="*/ 12 w 4"/>
                  <a:gd name="T65" fmla="*/ 108 h 19"/>
                  <a:gd name="T66" fmla="*/ 12 w 4"/>
                  <a:gd name="T67" fmla="*/ 108 h 19"/>
                  <a:gd name="T68" fmla="*/ 12 w 4"/>
                  <a:gd name="T69" fmla="*/ 108 h 19"/>
                  <a:gd name="T70" fmla="*/ 12 w 4"/>
                  <a:gd name="T71" fmla="*/ 102 h 19"/>
                  <a:gd name="T72" fmla="*/ 12 w 4"/>
                  <a:gd name="T73" fmla="*/ 102 h 19"/>
                  <a:gd name="T74" fmla="*/ 12 w 4"/>
                  <a:gd name="T75" fmla="*/ 102 h 19"/>
                  <a:gd name="T76" fmla="*/ 12 w 4"/>
                  <a:gd name="T77" fmla="*/ 102 h 19"/>
                  <a:gd name="T78" fmla="*/ 6 w 4"/>
                  <a:gd name="T79" fmla="*/ 96 h 19"/>
                  <a:gd name="T80" fmla="*/ 6 w 4"/>
                  <a:gd name="T81" fmla="*/ 96 h 19"/>
                  <a:gd name="T82" fmla="*/ 6 w 4"/>
                  <a:gd name="T83" fmla="*/ 96 h 19"/>
                  <a:gd name="T84" fmla="*/ 6 w 4"/>
                  <a:gd name="T85" fmla="*/ 90 h 19"/>
                  <a:gd name="T86" fmla="*/ 6 w 4"/>
                  <a:gd name="T87" fmla="*/ 90 h 19"/>
                  <a:gd name="T88" fmla="*/ 6 w 4"/>
                  <a:gd name="T89" fmla="*/ 90 h 19"/>
                  <a:gd name="T90" fmla="*/ 6 w 4"/>
                  <a:gd name="T91" fmla="*/ 90 h 19"/>
                  <a:gd name="T92" fmla="*/ 6 w 4"/>
                  <a:gd name="T93" fmla="*/ 84 h 19"/>
                  <a:gd name="T94" fmla="*/ 6 w 4"/>
                  <a:gd name="T95" fmla="*/ 84 h 19"/>
                  <a:gd name="T96" fmla="*/ 6 w 4"/>
                  <a:gd name="T97" fmla="*/ 84 h 19"/>
                  <a:gd name="T98" fmla="*/ 6 w 4"/>
                  <a:gd name="T99" fmla="*/ 84 h 19"/>
                  <a:gd name="T100" fmla="*/ 0 w 4"/>
                  <a:gd name="T101" fmla="*/ 78 h 19"/>
                  <a:gd name="T102" fmla="*/ 0 w 4"/>
                  <a:gd name="T103" fmla="*/ 78 h 19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4"/>
                  <a:gd name="T157" fmla="*/ 0 h 19"/>
                  <a:gd name="T158" fmla="*/ 4 w 4"/>
                  <a:gd name="T159" fmla="*/ 19 h 19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4" h="19">
                    <a:moveTo>
                      <a:pt x="0" y="13"/>
                    </a:moveTo>
                    <a:lnTo>
                      <a:pt x="3" y="0"/>
                    </a:lnTo>
                    <a:lnTo>
                      <a:pt x="3" y="1"/>
                    </a:lnTo>
                    <a:lnTo>
                      <a:pt x="4" y="2"/>
                    </a:lnTo>
                    <a:lnTo>
                      <a:pt x="4" y="3"/>
                    </a:lnTo>
                    <a:lnTo>
                      <a:pt x="4" y="4"/>
                    </a:lnTo>
                    <a:lnTo>
                      <a:pt x="4" y="5"/>
                    </a:lnTo>
                    <a:lnTo>
                      <a:pt x="2" y="19"/>
                    </a:lnTo>
                    <a:lnTo>
                      <a:pt x="2" y="18"/>
                    </a:lnTo>
                    <a:lnTo>
                      <a:pt x="2" y="17"/>
                    </a:lnTo>
                    <a:lnTo>
                      <a:pt x="1" y="16"/>
                    </a:lnTo>
                    <a:lnTo>
                      <a:pt x="1" y="15"/>
                    </a:lnTo>
                    <a:lnTo>
                      <a:pt x="1" y="14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DDDDDC"/>
              </a:solidFill>
              <a:ln w="19050">
                <a:solidFill>
                  <a:srgbClr val="24211D"/>
                </a:solidFill>
                <a:bevel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8207" name="Freeform 13"/>
              <p:cNvSpPr>
                <a:spLocks/>
              </p:cNvSpPr>
              <p:nvPr/>
            </p:nvSpPr>
            <p:spPr bwMode="auto">
              <a:xfrm>
                <a:off x="999" y="2514"/>
                <a:ext cx="96" cy="78"/>
              </a:xfrm>
              <a:custGeom>
                <a:avLst/>
                <a:gdLst>
                  <a:gd name="T0" fmla="*/ 84 w 16"/>
                  <a:gd name="T1" fmla="*/ 6 h 13"/>
                  <a:gd name="T2" fmla="*/ 90 w 16"/>
                  <a:gd name="T3" fmla="*/ 54 h 13"/>
                  <a:gd name="T4" fmla="*/ 30 w 16"/>
                  <a:gd name="T5" fmla="*/ 60 h 13"/>
                  <a:gd name="T6" fmla="*/ 6 w 16"/>
                  <a:gd name="T7" fmla="*/ 0 h 1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6"/>
                  <a:gd name="T13" fmla="*/ 0 h 13"/>
                  <a:gd name="T14" fmla="*/ 16 w 16"/>
                  <a:gd name="T15" fmla="*/ 13 h 1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6" h="13">
                    <a:moveTo>
                      <a:pt x="14" y="1"/>
                    </a:moveTo>
                    <a:cubicBezTo>
                      <a:pt x="16" y="4"/>
                      <a:pt x="16" y="7"/>
                      <a:pt x="15" y="9"/>
                    </a:cubicBezTo>
                    <a:cubicBezTo>
                      <a:pt x="13" y="13"/>
                      <a:pt x="9" y="13"/>
                      <a:pt x="5" y="10"/>
                    </a:cubicBezTo>
                    <a:cubicBezTo>
                      <a:pt x="2" y="8"/>
                      <a:pt x="0" y="4"/>
                      <a:pt x="1" y="0"/>
                    </a:cubicBezTo>
                  </a:path>
                </a:pathLst>
              </a:custGeom>
              <a:noFill/>
              <a:ln w="19050">
                <a:solidFill>
                  <a:srgbClr val="24211D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8208" name="Freeform 14"/>
              <p:cNvSpPr>
                <a:spLocks/>
              </p:cNvSpPr>
              <p:nvPr/>
            </p:nvSpPr>
            <p:spPr bwMode="auto">
              <a:xfrm>
                <a:off x="969" y="2508"/>
                <a:ext cx="126" cy="150"/>
              </a:xfrm>
              <a:custGeom>
                <a:avLst/>
                <a:gdLst>
                  <a:gd name="T0" fmla="*/ 126 w 21"/>
                  <a:gd name="T1" fmla="*/ 36 h 25"/>
                  <a:gd name="T2" fmla="*/ 126 w 21"/>
                  <a:gd name="T3" fmla="*/ 36 h 25"/>
                  <a:gd name="T4" fmla="*/ 120 w 21"/>
                  <a:gd name="T5" fmla="*/ 42 h 25"/>
                  <a:gd name="T6" fmla="*/ 120 w 21"/>
                  <a:gd name="T7" fmla="*/ 48 h 25"/>
                  <a:gd name="T8" fmla="*/ 114 w 21"/>
                  <a:gd name="T9" fmla="*/ 48 h 25"/>
                  <a:gd name="T10" fmla="*/ 108 w 21"/>
                  <a:gd name="T11" fmla="*/ 54 h 25"/>
                  <a:gd name="T12" fmla="*/ 108 w 21"/>
                  <a:gd name="T13" fmla="*/ 54 h 25"/>
                  <a:gd name="T14" fmla="*/ 102 w 21"/>
                  <a:gd name="T15" fmla="*/ 54 h 25"/>
                  <a:gd name="T16" fmla="*/ 96 w 21"/>
                  <a:gd name="T17" fmla="*/ 54 h 25"/>
                  <a:gd name="T18" fmla="*/ 90 w 21"/>
                  <a:gd name="T19" fmla="*/ 54 h 25"/>
                  <a:gd name="T20" fmla="*/ 84 w 21"/>
                  <a:gd name="T21" fmla="*/ 54 h 25"/>
                  <a:gd name="T22" fmla="*/ 78 w 21"/>
                  <a:gd name="T23" fmla="*/ 54 h 25"/>
                  <a:gd name="T24" fmla="*/ 72 w 21"/>
                  <a:gd name="T25" fmla="*/ 48 h 25"/>
                  <a:gd name="T26" fmla="*/ 66 w 21"/>
                  <a:gd name="T27" fmla="*/ 48 h 25"/>
                  <a:gd name="T28" fmla="*/ 60 w 21"/>
                  <a:gd name="T29" fmla="*/ 42 h 25"/>
                  <a:gd name="T30" fmla="*/ 54 w 21"/>
                  <a:gd name="T31" fmla="*/ 36 h 25"/>
                  <a:gd name="T32" fmla="*/ 54 w 21"/>
                  <a:gd name="T33" fmla="*/ 36 h 25"/>
                  <a:gd name="T34" fmla="*/ 48 w 21"/>
                  <a:gd name="T35" fmla="*/ 30 h 25"/>
                  <a:gd name="T36" fmla="*/ 48 w 21"/>
                  <a:gd name="T37" fmla="*/ 24 h 25"/>
                  <a:gd name="T38" fmla="*/ 42 w 21"/>
                  <a:gd name="T39" fmla="*/ 18 h 25"/>
                  <a:gd name="T40" fmla="*/ 42 w 21"/>
                  <a:gd name="T41" fmla="*/ 18 h 25"/>
                  <a:gd name="T42" fmla="*/ 42 w 21"/>
                  <a:gd name="T43" fmla="*/ 12 h 25"/>
                  <a:gd name="T44" fmla="*/ 42 w 21"/>
                  <a:gd name="T45" fmla="*/ 6 h 25"/>
                  <a:gd name="T46" fmla="*/ 42 w 21"/>
                  <a:gd name="T47" fmla="*/ 0 h 25"/>
                  <a:gd name="T48" fmla="*/ 0 w 21"/>
                  <a:gd name="T49" fmla="*/ 78 h 25"/>
                  <a:gd name="T50" fmla="*/ 0 w 21"/>
                  <a:gd name="T51" fmla="*/ 84 h 25"/>
                  <a:gd name="T52" fmla="*/ 0 w 21"/>
                  <a:gd name="T53" fmla="*/ 90 h 25"/>
                  <a:gd name="T54" fmla="*/ 6 w 21"/>
                  <a:gd name="T55" fmla="*/ 96 h 25"/>
                  <a:gd name="T56" fmla="*/ 6 w 21"/>
                  <a:gd name="T57" fmla="*/ 102 h 25"/>
                  <a:gd name="T58" fmla="*/ 6 w 21"/>
                  <a:gd name="T59" fmla="*/ 108 h 25"/>
                  <a:gd name="T60" fmla="*/ 12 w 21"/>
                  <a:gd name="T61" fmla="*/ 114 h 25"/>
                  <a:gd name="T62" fmla="*/ 18 w 21"/>
                  <a:gd name="T63" fmla="*/ 120 h 25"/>
                  <a:gd name="T64" fmla="*/ 24 w 21"/>
                  <a:gd name="T65" fmla="*/ 126 h 25"/>
                  <a:gd name="T66" fmla="*/ 24 w 21"/>
                  <a:gd name="T67" fmla="*/ 132 h 25"/>
                  <a:gd name="T68" fmla="*/ 30 w 21"/>
                  <a:gd name="T69" fmla="*/ 132 h 25"/>
                  <a:gd name="T70" fmla="*/ 42 w 21"/>
                  <a:gd name="T71" fmla="*/ 138 h 25"/>
                  <a:gd name="T72" fmla="*/ 48 w 21"/>
                  <a:gd name="T73" fmla="*/ 144 h 25"/>
                  <a:gd name="T74" fmla="*/ 54 w 21"/>
                  <a:gd name="T75" fmla="*/ 144 h 25"/>
                  <a:gd name="T76" fmla="*/ 60 w 21"/>
                  <a:gd name="T77" fmla="*/ 150 h 25"/>
                  <a:gd name="T78" fmla="*/ 72 w 21"/>
                  <a:gd name="T79" fmla="*/ 150 h 25"/>
                  <a:gd name="T80" fmla="*/ 78 w 21"/>
                  <a:gd name="T81" fmla="*/ 150 h 25"/>
                  <a:gd name="T82" fmla="*/ 84 w 21"/>
                  <a:gd name="T83" fmla="*/ 144 h 25"/>
                  <a:gd name="T84" fmla="*/ 90 w 21"/>
                  <a:gd name="T85" fmla="*/ 144 h 25"/>
                  <a:gd name="T86" fmla="*/ 96 w 21"/>
                  <a:gd name="T87" fmla="*/ 138 h 25"/>
                  <a:gd name="T88" fmla="*/ 102 w 21"/>
                  <a:gd name="T89" fmla="*/ 138 h 25"/>
                  <a:gd name="T90" fmla="*/ 102 w 21"/>
                  <a:gd name="T91" fmla="*/ 132 h 25"/>
                  <a:gd name="T92" fmla="*/ 108 w 21"/>
                  <a:gd name="T93" fmla="*/ 126 h 25"/>
                  <a:gd name="T94" fmla="*/ 108 w 21"/>
                  <a:gd name="T95" fmla="*/ 120 h 25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21"/>
                  <a:gd name="T145" fmla="*/ 0 h 25"/>
                  <a:gd name="T146" fmla="*/ 21 w 21"/>
                  <a:gd name="T147" fmla="*/ 25 h 25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21" h="25">
                    <a:moveTo>
                      <a:pt x="18" y="20"/>
                    </a:moveTo>
                    <a:lnTo>
                      <a:pt x="21" y="6"/>
                    </a:lnTo>
                    <a:lnTo>
                      <a:pt x="20" y="7"/>
                    </a:lnTo>
                    <a:lnTo>
                      <a:pt x="20" y="8"/>
                    </a:lnTo>
                    <a:lnTo>
                      <a:pt x="19" y="8"/>
                    </a:lnTo>
                    <a:lnTo>
                      <a:pt x="19" y="9"/>
                    </a:lnTo>
                    <a:lnTo>
                      <a:pt x="18" y="9"/>
                    </a:lnTo>
                    <a:lnTo>
                      <a:pt x="17" y="9"/>
                    </a:lnTo>
                    <a:lnTo>
                      <a:pt x="16" y="9"/>
                    </a:lnTo>
                    <a:lnTo>
                      <a:pt x="15" y="9"/>
                    </a:lnTo>
                    <a:lnTo>
                      <a:pt x="14" y="9"/>
                    </a:lnTo>
                    <a:lnTo>
                      <a:pt x="13" y="9"/>
                    </a:lnTo>
                    <a:lnTo>
                      <a:pt x="12" y="9"/>
                    </a:lnTo>
                    <a:lnTo>
                      <a:pt x="12" y="8"/>
                    </a:lnTo>
                    <a:lnTo>
                      <a:pt x="11" y="8"/>
                    </a:lnTo>
                    <a:lnTo>
                      <a:pt x="10" y="7"/>
                    </a:lnTo>
                    <a:lnTo>
                      <a:pt x="9" y="7"/>
                    </a:lnTo>
                    <a:lnTo>
                      <a:pt x="9" y="6"/>
                    </a:lnTo>
                    <a:lnTo>
                      <a:pt x="8" y="5"/>
                    </a:lnTo>
                    <a:lnTo>
                      <a:pt x="8" y="4"/>
                    </a:lnTo>
                    <a:lnTo>
                      <a:pt x="7" y="4"/>
                    </a:lnTo>
                    <a:lnTo>
                      <a:pt x="7" y="3"/>
                    </a:lnTo>
                    <a:lnTo>
                      <a:pt x="7" y="2"/>
                    </a:lnTo>
                    <a:lnTo>
                      <a:pt x="7" y="1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7" y="0"/>
                    </a:lnTo>
                    <a:lnTo>
                      <a:pt x="0" y="13"/>
                    </a:lnTo>
                    <a:lnTo>
                      <a:pt x="0" y="14"/>
                    </a:lnTo>
                    <a:lnTo>
                      <a:pt x="0" y="15"/>
                    </a:lnTo>
                    <a:lnTo>
                      <a:pt x="0" y="16"/>
                    </a:lnTo>
                    <a:lnTo>
                      <a:pt x="1" y="16"/>
                    </a:lnTo>
                    <a:lnTo>
                      <a:pt x="1" y="17"/>
                    </a:lnTo>
                    <a:lnTo>
                      <a:pt x="1" y="18"/>
                    </a:lnTo>
                    <a:lnTo>
                      <a:pt x="2" y="18"/>
                    </a:lnTo>
                    <a:lnTo>
                      <a:pt x="2" y="19"/>
                    </a:lnTo>
                    <a:lnTo>
                      <a:pt x="3" y="20"/>
                    </a:lnTo>
                    <a:lnTo>
                      <a:pt x="3" y="21"/>
                    </a:lnTo>
                    <a:lnTo>
                      <a:pt x="4" y="21"/>
                    </a:lnTo>
                    <a:lnTo>
                      <a:pt x="4" y="22"/>
                    </a:lnTo>
                    <a:lnTo>
                      <a:pt x="5" y="22"/>
                    </a:lnTo>
                    <a:lnTo>
                      <a:pt x="6" y="23"/>
                    </a:lnTo>
                    <a:lnTo>
                      <a:pt x="7" y="23"/>
                    </a:lnTo>
                    <a:lnTo>
                      <a:pt x="7" y="24"/>
                    </a:lnTo>
                    <a:lnTo>
                      <a:pt x="8" y="24"/>
                    </a:lnTo>
                    <a:lnTo>
                      <a:pt x="9" y="24"/>
                    </a:lnTo>
                    <a:lnTo>
                      <a:pt x="10" y="25"/>
                    </a:lnTo>
                    <a:lnTo>
                      <a:pt x="11" y="25"/>
                    </a:lnTo>
                    <a:lnTo>
                      <a:pt x="12" y="25"/>
                    </a:lnTo>
                    <a:lnTo>
                      <a:pt x="13" y="25"/>
                    </a:lnTo>
                    <a:lnTo>
                      <a:pt x="14" y="25"/>
                    </a:lnTo>
                    <a:lnTo>
                      <a:pt x="14" y="24"/>
                    </a:lnTo>
                    <a:lnTo>
                      <a:pt x="15" y="24"/>
                    </a:lnTo>
                    <a:lnTo>
                      <a:pt x="16" y="24"/>
                    </a:lnTo>
                    <a:lnTo>
                      <a:pt x="16" y="23"/>
                    </a:lnTo>
                    <a:lnTo>
                      <a:pt x="17" y="23"/>
                    </a:lnTo>
                    <a:lnTo>
                      <a:pt x="17" y="22"/>
                    </a:lnTo>
                    <a:lnTo>
                      <a:pt x="18" y="22"/>
                    </a:lnTo>
                    <a:lnTo>
                      <a:pt x="18" y="21"/>
                    </a:lnTo>
                    <a:lnTo>
                      <a:pt x="18" y="20"/>
                    </a:lnTo>
                    <a:close/>
                  </a:path>
                </a:pathLst>
              </a:custGeom>
              <a:solidFill>
                <a:srgbClr val="DDDDDC"/>
              </a:solidFill>
              <a:ln w="19050">
                <a:solidFill>
                  <a:srgbClr val="24211D"/>
                </a:solidFill>
                <a:bevel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8209" name="Freeform 15"/>
              <p:cNvSpPr>
                <a:spLocks/>
              </p:cNvSpPr>
              <p:nvPr/>
            </p:nvSpPr>
            <p:spPr bwMode="auto">
              <a:xfrm>
                <a:off x="1065" y="2508"/>
                <a:ext cx="30" cy="120"/>
              </a:xfrm>
              <a:custGeom>
                <a:avLst/>
                <a:gdLst>
                  <a:gd name="T0" fmla="*/ 0 w 5"/>
                  <a:gd name="T1" fmla="*/ 78 h 20"/>
                  <a:gd name="T2" fmla="*/ 18 w 5"/>
                  <a:gd name="T3" fmla="*/ 0 h 20"/>
                  <a:gd name="T4" fmla="*/ 24 w 5"/>
                  <a:gd name="T5" fmla="*/ 6 h 20"/>
                  <a:gd name="T6" fmla="*/ 24 w 5"/>
                  <a:gd name="T7" fmla="*/ 6 h 20"/>
                  <a:gd name="T8" fmla="*/ 24 w 5"/>
                  <a:gd name="T9" fmla="*/ 6 h 20"/>
                  <a:gd name="T10" fmla="*/ 24 w 5"/>
                  <a:gd name="T11" fmla="*/ 6 h 20"/>
                  <a:gd name="T12" fmla="*/ 24 w 5"/>
                  <a:gd name="T13" fmla="*/ 6 h 20"/>
                  <a:gd name="T14" fmla="*/ 24 w 5"/>
                  <a:gd name="T15" fmla="*/ 12 h 20"/>
                  <a:gd name="T16" fmla="*/ 24 w 5"/>
                  <a:gd name="T17" fmla="*/ 12 h 20"/>
                  <a:gd name="T18" fmla="*/ 24 w 5"/>
                  <a:gd name="T19" fmla="*/ 12 h 20"/>
                  <a:gd name="T20" fmla="*/ 24 w 5"/>
                  <a:gd name="T21" fmla="*/ 12 h 20"/>
                  <a:gd name="T22" fmla="*/ 24 w 5"/>
                  <a:gd name="T23" fmla="*/ 18 h 20"/>
                  <a:gd name="T24" fmla="*/ 30 w 5"/>
                  <a:gd name="T25" fmla="*/ 18 h 20"/>
                  <a:gd name="T26" fmla="*/ 30 w 5"/>
                  <a:gd name="T27" fmla="*/ 18 h 20"/>
                  <a:gd name="T28" fmla="*/ 30 w 5"/>
                  <a:gd name="T29" fmla="*/ 18 h 20"/>
                  <a:gd name="T30" fmla="*/ 30 w 5"/>
                  <a:gd name="T31" fmla="*/ 18 h 20"/>
                  <a:gd name="T32" fmla="*/ 30 w 5"/>
                  <a:gd name="T33" fmla="*/ 24 h 20"/>
                  <a:gd name="T34" fmla="*/ 30 w 5"/>
                  <a:gd name="T35" fmla="*/ 24 h 20"/>
                  <a:gd name="T36" fmla="*/ 30 w 5"/>
                  <a:gd name="T37" fmla="*/ 24 h 20"/>
                  <a:gd name="T38" fmla="*/ 30 w 5"/>
                  <a:gd name="T39" fmla="*/ 24 h 20"/>
                  <a:gd name="T40" fmla="*/ 30 w 5"/>
                  <a:gd name="T41" fmla="*/ 24 h 20"/>
                  <a:gd name="T42" fmla="*/ 30 w 5"/>
                  <a:gd name="T43" fmla="*/ 30 h 20"/>
                  <a:gd name="T44" fmla="*/ 30 w 5"/>
                  <a:gd name="T45" fmla="*/ 30 h 20"/>
                  <a:gd name="T46" fmla="*/ 30 w 5"/>
                  <a:gd name="T47" fmla="*/ 30 h 20"/>
                  <a:gd name="T48" fmla="*/ 30 w 5"/>
                  <a:gd name="T49" fmla="*/ 30 h 20"/>
                  <a:gd name="T50" fmla="*/ 30 w 5"/>
                  <a:gd name="T51" fmla="*/ 36 h 20"/>
                  <a:gd name="T52" fmla="*/ 30 w 5"/>
                  <a:gd name="T53" fmla="*/ 36 h 20"/>
                  <a:gd name="T54" fmla="*/ 12 w 5"/>
                  <a:gd name="T55" fmla="*/ 120 h 20"/>
                  <a:gd name="T56" fmla="*/ 12 w 5"/>
                  <a:gd name="T57" fmla="*/ 120 h 20"/>
                  <a:gd name="T58" fmla="*/ 12 w 5"/>
                  <a:gd name="T59" fmla="*/ 120 h 20"/>
                  <a:gd name="T60" fmla="*/ 12 w 5"/>
                  <a:gd name="T61" fmla="*/ 114 h 20"/>
                  <a:gd name="T62" fmla="*/ 12 w 5"/>
                  <a:gd name="T63" fmla="*/ 114 h 20"/>
                  <a:gd name="T64" fmla="*/ 12 w 5"/>
                  <a:gd name="T65" fmla="*/ 114 h 20"/>
                  <a:gd name="T66" fmla="*/ 12 w 5"/>
                  <a:gd name="T67" fmla="*/ 114 h 20"/>
                  <a:gd name="T68" fmla="*/ 12 w 5"/>
                  <a:gd name="T69" fmla="*/ 108 h 20"/>
                  <a:gd name="T70" fmla="*/ 12 w 5"/>
                  <a:gd name="T71" fmla="*/ 108 h 20"/>
                  <a:gd name="T72" fmla="*/ 12 w 5"/>
                  <a:gd name="T73" fmla="*/ 108 h 20"/>
                  <a:gd name="T74" fmla="*/ 12 w 5"/>
                  <a:gd name="T75" fmla="*/ 108 h 20"/>
                  <a:gd name="T76" fmla="*/ 12 w 5"/>
                  <a:gd name="T77" fmla="*/ 102 h 20"/>
                  <a:gd name="T78" fmla="*/ 12 w 5"/>
                  <a:gd name="T79" fmla="*/ 102 h 20"/>
                  <a:gd name="T80" fmla="*/ 12 w 5"/>
                  <a:gd name="T81" fmla="*/ 102 h 20"/>
                  <a:gd name="T82" fmla="*/ 12 w 5"/>
                  <a:gd name="T83" fmla="*/ 96 h 20"/>
                  <a:gd name="T84" fmla="*/ 12 w 5"/>
                  <a:gd name="T85" fmla="*/ 96 h 20"/>
                  <a:gd name="T86" fmla="*/ 12 w 5"/>
                  <a:gd name="T87" fmla="*/ 96 h 20"/>
                  <a:gd name="T88" fmla="*/ 6 w 5"/>
                  <a:gd name="T89" fmla="*/ 96 h 20"/>
                  <a:gd name="T90" fmla="*/ 6 w 5"/>
                  <a:gd name="T91" fmla="*/ 90 h 20"/>
                  <a:gd name="T92" fmla="*/ 6 w 5"/>
                  <a:gd name="T93" fmla="*/ 90 h 20"/>
                  <a:gd name="T94" fmla="*/ 6 w 5"/>
                  <a:gd name="T95" fmla="*/ 90 h 20"/>
                  <a:gd name="T96" fmla="*/ 6 w 5"/>
                  <a:gd name="T97" fmla="*/ 90 h 20"/>
                  <a:gd name="T98" fmla="*/ 6 w 5"/>
                  <a:gd name="T99" fmla="*/ 84 h 20"/>
                  <a:gd name="T100" fmla="*/ 6 w 5"/>
                  <a:gd name="T101" fmla="*/ 84 h 20"/>
                  <a:gd name="T102" fmla="*/ 6 w 5"/>
                  <a:gd name="T103" fmla="*/ 84 h 20"/>
                  <a:gd name="T104" fmla="*/ 0 w 5"/>
                  <a:gd name="T105" fmla="*/ 78 h 20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"/>
                  <a:gd name="T160" fmla="*/ 0 h 20"/>
                  <a:gd name="T161" fmla="*/ 5 w 5"/>
                  <a:gd name="T162" fmla="*/ 20 h 20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" h="20">
                    <a:moveTo>
                      <a:pt x="0" y="13"/>
                    </a:moveTo>
                    <a:lnTo>
                      <a:pt x="3" y="0"/>
                    </a:lnTo>
                    <a:lnTo>
                      <a:pt x="4" y="1"/>
                    </a:lnTo>
                    <a:lnTo>
                      <a:pt x="4" y="2"/>
                    </a:lnTo>
                    <a:lnTo>
                      <a:pt x="4" y="3"/>
                    </a:lnTo>
                    <a:lnTo>
                      <a:pt x="5" y="3"/>
                    </a:lnTo>
                    <a:lnTo>
                      <a:pt x="5" y="4"/>
                    </a:lnTo>
                    <a:lnTo>
                      <a:pt x="5" y="5"/>
                    </a:lnTo>
                    <a:lnTo>
                      <a:pt x="5" y="6"/>
                    </a:lnTo>
                    <a:lnTo>
                      <a:pt x="2" y="20"/>
                    </a:lnTo>
                    <a:lnTo>
                      <a:pt x="2" y="19"/>
                    </a:lnTo>
                    <a:lnTo>
                      <a:pt x="2" y="18"/>
                    </a:lnTo>
                    <a:lnTo>
                      <a:pt x="2" y="17"/>
                    </a:lnTo>
                    <a:lnTo>
                      <a:pt x="2" y="16"/>
                    </a:lnTo>
                    <a:lnTo>
                      <a:pt x="1" y="16"/>
                    </a:lnTo>
                    <a:lnTo>
                      <a:pt x="1" y="15"/>
                    </a:lnTo>
                    <a:lnTo>
                      <a:pt x="1" y="14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DDDDDC"/>
              </a:solidFill>
              <a:ln w="19050">
                <a:solidFill>
                  <a:srgbClr val="24211D"/>
                </a:solidFill>
                <a:bevel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8210" name="Freeform 16"/>
              <p:cNvSpPr>
                <a:spLocks/>
              </p:cNvSpPr>
              <p:nvPr/>
            </p:nvSpPr>
            <p:spPr bwMode="auto">
              <a:xfrm>
                <a:off x="969" y="2508"/>
                <a:ext cx="126" cy="150"/>
              </a:xfrm>
              <a:custGeom>
                <a:avLst/>
                <a:gdLst>
                  <a:gd name="T0" fmla="*/ 126 w 21"/>
                  <a:gd name="T1" fmla="*/ 36 h 25"/>
                  <a:gd name="T2" fmla="*/ 126 w 21"/>
                  <a:gd name="T3" fmla="*/ 36 h 25"/>
                  <a:gd name="T4" fmla="*/ 120 w 21"/>
                  <a:gd name="T5" fmla="*/ 42 h 25"/>
                  <a:gd name="T6" fmla="*/ 120 w 21"/>
                  <a:gd name="T7" fmla="*/ 48 h 25"/>
                  <a:gd name="T8" fmla="*/ 114 w 21"/>
                  <a:gd name="T9" fmla="*/ 48 h 25"/>
                  <a:gd name="T10" fmla="*/ 108 w 21"/>
                  <a:gd name="T11" fmla="*/ 54 h 25"/>
                  <a:gd name="T12" fmla="*/ 108 w 21"/>
                  <a:gd name="T13" fmla="*/ 54 h 25"/>
                  <a:gd name="T14" fmla="*/ 102 w 21"/>
                  <a:gd name="T15" fmla="*/ 54 h 25"/>
                  <a:gd name="T16" fmla="*/ 96 w 21"/>
                  <a:gd name="T17" fmla="*/ 54 h 25"/>
                  <a:gd name="T18" fmla="*/ 90 w 21"/>
                  <a:gd name="T19" fmla="*/ 54 h 25"/>
                  <a:gd name="T20" fmla="*/ 84 w 21"/>
                  <a:gd name="T21" fmla="*/ 54 h 25"/>
                  <a:gd name="T22" fmla="*/ 78 w 21"/>
                  <a:gd name="T23" fmla="*/ 54 h 25"/>
                  <a:gd name="T24" fmla="*/ 72 w 21"/>
                  <a:gd name="T25" fmla="*/ 48 h 25"/>
                  <a:gd name="T26" fmla="*/ 66 w 21"/>
                  <a:gd name="T27" fmla="*/ 48 h 25"/>
                  <a:gd name="T28" fmla="*/ 60 w 21"/>
                  <a:gd name="T29" fmla="*/ 42 h 25"/>
                  <a:gd name="T30" fmla="*/ 54 w 21"/>
                  <a:gd name="T31" fmla="*/ 36 h 25"/>
                  <a:gd name="T32" fmla="*/ 54 w 21"/>
                  <a:gd name="T33" fmla="*/ 36 h 25"/>
                  <a:gd name="T34" fmla="*/ 48 w 21"/>
                  <a:gd name="T35" fmla="*/ 30 h 25"/>
                  <a:gd name="T36" fmla="*/ 48 w 21"/>
                  <a:gd name="T37" fmla="*/ 24 h 25"/>
                  <a:gd name="T38" fmla="*/ 42 w 21"/>
                  <a:gd name="T39" fmla="*/ 18 h 25"/>
                  <a:gd name="T40" fmla="*/ 42 w 21"/>
                  <a:gd name="T41" fmla="*/ 18 h 25"/>
                  <a:gd name="T42" fmla="*/ 42 w 21"/>
                  <a:gd name="T43" fmla="*/ 12 h 25"/>
                  <a:gd name="T44" fmla="*/ 42 w 21"/>
                  <a:gd name="T45" fmla="*/ 6 h 25"/>
                  <a:gd name="T46" fmla="*/ 42 w 21"/>
                  <a:gd name="T47" fmla="*/ 0 h 25"/>
                  <a:gd name="T48" fmla="*/ 0 w 21"/>
                  <a:gd name="T49" fmla="*/ 78 h 25"/>
                  <a:gd name="T50" fmla="*/ 0 w 21"/>
                  <a:gd name="T51" fmla="*/ 84 h 25"/>
                  <a:gd name="T52" fmla="*/ 0 w 21"/>
                  <a:gd name="T53" fmla="*/ 90 h 25"/>
                  <a:gd name="T54" fmla="*/ 6 w 21"/>
                  <a:gd name="T55" fmla="*/ 96 h 25"/>
                  <a:gd name="T56" fmla="*/ 6 w 21"/>
                  <a:gd name="T57" fmla="*/ 102 h 25"/>
                  <a:gd name="T58" fmla="*/ 6 w 21"/>
                  <a:gd name="T59" fmla="*/ 108 h 25"/>
                  <a:gd name="T60" fmla="*/ 12 w 21"/>
                  <a:gd name="T61" fmla="*/ 114 h 25"/>
                  <a:gd name="T62" fmla="*/ 18 w 21"/>
                  <a:gd name="T63" fmla="*/ 120 h 25"/>
                  <a:gd name="T64" fmla="*/ 24 w 21"/>
                  <a:gd name="T65" fmla="*/ 126 h 25"/>
                  <a:gd name="T66" fmla="*/ 24 w 21"/>
                  <a:gd name="T67" fmla="*/ 132 h 25"/>
                  <a:gd name="T68" fmla="*/ 30 w 21"/>
                  <a:gd name="T69" fmla="*/ 132 h 25"/>
                  <a:gd name="T70" fmla="*/ 42 w 21"/>
                  <a:gd name="T71" fmla="*/ 138 h 25"/>
                  <a:gd name="T72" fmla="*/ 48 w 21"/>
                  <a:gd name="T73" fmla="*/ 144 h 25"/>
                  <a:gd name="T74" fmla="*/ 54 w 21"/>
                  <a:gd name="T75" fmla="*/ 144 h 25"/>
                  <a:gd name="T76" fmla="*/ 60 w 21"/>
                  <a:gd name="T77" fmla="*/ 150 h 25"/>
                  <a:gd name="T78" fmla="*/ 72 w 21"/>
                  <a:gd name="T79" fmla="*/ 150 h 25"/>
                  <a:gd name="T80" fmla="*/ 78 w 21"/>
                  <a:gd name="T81" fmla="*/ 150 h 25"/>
                  <a:gd name="T82" fmla="*/ 84 w 21"/>
                  <a:gd name="T83" fmla="*/ 144 h 25"/>
                  <a:gd name="T84" fmla="*/ 90 w 21"/>
                  <a:gd name="T85" fmla="*/ 144 h 25"/>
                  <a:gd name="T86" fmla="*/ 96 w 21"/>
                  <a:gd name="T87" fmla="*/ 138 h 25"/>
                  <a:gd name="T88" fmla="*/ 102 w 21"/>
                  <a:gd name="T89" fmla="*/ 138 h 25"/>
                  <a:gd name="T90" fmla="*/ 102 w 21"/>
                  <a:gd name="T91" fmla="*/ 132 h 25"/>
                  <a:gd name="T92" fmla="*/ 108 w 21"/>
                  <a:gd name="T93" fmla="*/ 126 h 25"/>
                  <a:gd name="T94" fmla="*/ 108 w 21"/>
                  <a:gd name="T95" fmla="*/ 120 h 25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21"/>
                  <a:gd name="T145" fmla="*/ 0 h 25"/>
                  <a:gd name="T146" fmla="*/ 21 w 21"/>
                  <a:gd name="T147" fmla="*/ 25 h 25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21" h="25">
                    <a:moveTo>
                      <a:pt x="18" y="20"/>
                    </a:moveTo>
                    <a:lnTo>
                      <a:pt x="21" y="6"/>
                    </a:lnTo>
                    <a:lnTo>
                      <a:pt x="20" y="7"/>
                    </a:lnTo>
                    <a:lnTo>
                      <a:pt x="20" y="8"/>
                    </a:lnTo>
                    <a:lnTo>
                      <a:pt x="19" y="8"/>
                    </a:lnTo>
                    <a:lnTo>
                      <a:pt x="19" y="9"/>
                    </a:lnTo>
                    <a:lnTo>
                      <a:pt x="18" y="9"/>
                    </a:lnTo>
                    <a:lnTo>
                      <a:pt x="17" y="9"/>
                    </a:lnTo>
                    <a:lnTo>
                      <a:pt x="16" y="9"/>
                    </a:lnTo>
                    <a:lnTo>
                      <a:pt x="15" y="9"/>
                    </a:lnTo>
                    <a:lnTo>
                      <a:pt x="14" y="9"/>
                    </a:lnTo>
                    <a:lnTo>
                      <a:pt x="13" y="9"/>
                    </a:lnTo>
                    <a:lnTo>
                      <a:pt x="12" y="9"/>
                    </a:lnTo>
                    <a:lnTo>
                      <a:pt x="12" y="8"/>
                    </a:lnTo>
                    <a:lnTo>
                      <a:pt x="11" y="8"/>
                    </a:lnTo>
                    <a:lnTo>
                      <a:pt x="10" y="7"/>
                    </a:lnTo>
                    <a:lnTo>
                      <a:pt x="9" y="7"/>
                    </a:lnTo>
                    <a:lnTo>
                      <a:pt x="9" y="6"/>
                    </a:lnTo>
                    <a:lnTo>
                      <a:pt x="8" y="5"/>
                    </a:lnTo>
                    <a:lnTo>
                      <a:pt x="8" y="4"/>
                    </a:lnTo>
                    <a:lnTo>
                      <a:pt x="7" y="4"/>
                    </a:lnTo>
                    <a:lnTo>
                      <a:pt x="7" y="3"/>
                    </a:lnTo>
                    <a:lnTo>
                      <a:pt x="7" y="2"/>
                    </a:lnTo>
                    <a:lnTo>
                      <a:pt x="7" y="1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7" y="0"/>
                    </a:lnTo>
                    <a:lnTo>
                      <a:pt x="0" y="13"/>
                    </a:lnTo>
                    <a:lnTo>
                      <a:pt x="0" y="14"/>
                    </a:lnTo>
                    <a:lnTo>
                      <a:pt x="0" y="15"/>
                    </a:lnTo>
                    <a:lnTo>
                      <a:pt x="0" y="16"/>
                    </a:lnTo>
                    <a:lnTo>
                      <a:pt x="1" y="16"/>
                    </a:lnTo>
                    <a:lnTo>
                      <a:pt x="1" y="17"/>
                    </a:lnTo>
                    <a:lnTo>
                      <a:pt x="1" y="18"/>
                    </a:lnTo>
                    <a:lnTo>
                      <a:pt x="2" y="18"/>
                    </a:lnTo>
                    <a:lnTo>
                      <a:pt x="2" y="19"/>
                    </a:lnTo>
                    <a:lnTo>
                      <a:pt x="3" y="20"/>
                    </a:lnTo>
                    <a:lnTo>
                      <a:pt x="3" y="21"/>
                    </a:lnTo>
                    <a:lnTo>
                      <a:pt x="4" y="21"/>
                    </a:lnTo>
                    <a:lnTo>
                      <a:pt x="4" y="22"/>
                    </a:lnTo>
                    <a:lnTo>
                      <a:pt x="5" y="22"/>
                    </a:lnTo>
                    <a:lnTo>
                      <a:pt x="6" y="23"/>
                    </a:lnTo>
                    <a:lnTo>
                      <a:pt x="7" y="23"/>
                    </a:lnTo>
                    <a:lnTo>
                      <a:pt x="7" y="24"/>
                    </a:lnTo>
                    <a:lnTo>
                      <a:pt x="8" y="24"/>
                    </a:lnTo>
                    <a:lnTo>
                      <a:pt x="9" y="24"/>
                    </a:lnTo>
                    <a:lnTo>
                      <a:pt x="10" y="25"/>
                    </a:lnTo>
                    <a:lnTo>
                      <a:pt x="11" y="25"/>
                    </a:lnTo>
                    <a:lnTo>
                      <a:pt x="12" y="25"/>
                    </a:lnTo>
                    <a:lnTo>
                      <a:pt x="13" y="25"/>
                    </a:lnTo>
                    <a:lnTo>
                      <a:pt x="14" y="25"/>
                    </a:lnTo>
                    <a:lnTo>
                      <a:pt x="14" y="24"/>
                    </a:lnTo>
                    <a:lnTo>
                      <a:pt x="15" y="24"/>
                    </a:lnTo>
                    <a:lnTo>
                      <a:pt x="16" y="24"/>
                    </a:lnTo>
                    <a:lnTo>
                      <a:pt x="16" y="23"/>
                    </a:lnTo>
                    <a:lnTo>
                      <a:pt x="17" y="23"/>
                    </a:lnTo>
                    <a:lnTo>
                      <a:pt x="17" y="22"/>
                    </a:lnTo>
                    <a:lnTo>
                      <a:pt x="18" y="22"/>
                    </a:lnTo>
                    <a:lnTo>
                      <a:pt x="18" y="21"/>
                    </a:lnTo>
                    <a:lnTo>
                      <a:pt x="18" y="20"/>
                    </a:lnTo>
                    <a:close/>
                  </a:path>
                </a:pathLst>
              </a:custGeom>
              <a:solidFill>
                <a:srgbClr val="DDDDDC"/>
              </a:solidFill>
              <a:ln w="19050">
                <a:solidFill>
                  <a:srgbClr val="24211D"/>
                </a:solidFill>
                <a:bevel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8211" name="Freeform 17"/>
              <p:cNvSpPr>
                <a:spLocks/>
              </p:cNvSpPr>
              <p:nvPr/>
            </p:nvSpPr>
            <p:spPr bwMode="auto">
              <a:xfrm>
                <a:off x="1065" y="2508"/>
                <a:ext cx="30" cy="120"/>
              </a:xfrm>
              <a:custGeom>
                <a:avLst/>
                <a:gdLst>
                  <a:gd name="T0" fmla="*/ 0 w 5"/>
                  <a:gd name="T1" fmla="*/ 78 h 20"/>
                  <a:gd name="T2" fmla="*/ 18 w 5"/>
                  <a:gd name="T3" fmla="*/ 0 h 20"/>
                  <a:gd name="T4" fmla="*/ 24 w 5"/>
                  <a:gd name="T5" fmla="*/ 6 h 20"/>
                  <a:gd name="T6" fmla="*/ 24 w 5"/>
                  <a:gd name="T7" fmla="*/ 6 h 20"/>
                  <a:gd name="T8" fmla="*/ 24 w 5"/>
                  <a:gd name="T9" fmla="*/ 6 h 20"/>
                  <a:gd name="T10" fmla="*/ 24 w 5"/>
                  <a:gd name="T11" fmla="*/ 6 h 20"/>
                  <a:gd name="T12" fmla="*/ 24 w 5"/>
                  <a:gd name="T13" fmla="*/ 6 h 20"/>
                  <a:gd name="T14" fmla="*/ 24 w 5"/>
                  <a:gd name="T15" fmla="*/ 12 h 20"/>
                  <a:gd name="T16" fmla="*/ 24 w 5"/>
                  <a:gd name="T17" fmla="*/ 12 h 20"/>
                  <a:gd name="T18" fmla="*/ 24 w 5"/>
                  <a:gd name="T19" fmla="*/ 12 h 20"/>
                  <a:gd name="T20" fmla="*/ 24 w 5"/>
                  <a:gd name="T21" fmla="*/ 12 h 20"/>
                  <a:gd name="T22" fmla="*/ 24 w 5"/>
                  <a:gd name="T23" fmla="*/ 18 h 20"/>
                  <a:gd name="T24" fmla="*/ 30 w 5"/>
                  <a:gd name="T25" fmla="*/ 18 h 20"/>
                  <a:gd name="T26" fmla="*/ 30 w 5"/>
                  <a:gd name="T27" fmla="*/ 18 h 20"/>
                  <a:gd name="T28" fmla="*/ 30 w 5"/>
                  <a:gd name="T29" fmla="*/ 18 h 20"/>
                  <a:gd name="T30" fmla="*/ 30 w 5"/>
                  <a:gd name="T31" fmla="*/ 18 h 20"/>
                  <a:gd name="T32" fmla="*/ 30 w 5"/>
                  <a:gd name="T33" fmla="*/ 24 h 20"/>
                  <a:gd name="T34" fmla="*/ 30 w 5"/>
                  <a:gd name="T35" fmla="*/ 24 h 20"/>
                  <a:gd name="T36" fmla="*/ 30 w 5"/>
                  <a:gd name="T37" fmla="*/ 24 h 20"/>
                  <a:gd name="T38" fmla="*/ 30 w 5"/>
                  <a:gd name="T39" fmla="*/ 24 h 20"/>
                  <a:gd name="T40" fmla="*/ 30 w 5"/>
                  <a:gd name="T41" fmla="*/ 24 h 20"/>
                  <a:gd name="T42" fmla="*/ 30 w 5"/>
                  <a:gd name="T43" fmla="*/ 30 h 20"/>
                  <a:gd name="T44" fmla="*/ 30 w 5"/>
                  <a:gd name="T45" fmla="*/ 30 h 20"/>
                  <a:gd name="T46" fmla="*/ 30 w 5"/>
                  <a:gd name="T47" fmla="*/ 30 h 20"/>
                  <a:gd name="T48" fmla="*/ 30 w 5"/>
                  <a:gd name="T49" fmla="*/ 30 h 20"/>
                  <a:gd name="T50" fmla="*/ 30 w 5"/>
                  <a:gd name="T51" fmla="*/ 36 h 20"/>
                  <a:gd name="T52" fmla="*/ 30 w 5"/>
                  <a:gd name="T53" fmla="*/ 36 h 20"/>
                  <a:gd name="T54" fmla="*/ 12 w 5"/>
                  <a:gd name="T55" fmla="*/ 120 h 20"/>
                  <a:gd name="T56" fmla="*/ 12 w 5"/>
                  <a:gd name="T57" fmla="*/ 120 h 20"/>
                  <a:gd name="T58" fmla="*/ 12 w 5"/>
                  <a:gd name="T59" fmla="*/ 120 h 20"/>
                  <a:gd name="T60" fmla="*/ 12 w 5"/>
                  <a:gd name="T61" fmla="*/ 114 h 20"/>
                  <a:gd name="T62" fmla="*/ 12 w 5"/>
                  <a:gd name="T63" fmla="*/ 114 h 20"/>
                  <a:gd name="T64" fmla="*/ 12 w 5"/>
                  <a:gd name="T65" fmla="*/ 114 h 20"/>
                  <a:gd name="T66" fmla="*/ 12 w 5"/>
                  <a:gd name="T67" fmla="*/ 114 h 20"/>
                  <a:gd name="T68" fmla="*/ 12 w 5"/>
                  <a:gd name="T69" fmla="*/ 108 h 20"/>
                  <a:gd name="T70" fmla="*/ 12 w 5"/>
                  <a:gd name="T71" fmla="*/ 108 h 20"/>
                  <a:gd name="T72" fmla="*/ 12 w 5"/>
                  <a:gd name="T73" fmla="*/ 108 h 20"/>
                  <a:gd name="T74" fmla="*/ 12 w 5"/>
                  <a:gd name="T75" fmla="*/ 108 h 20"/>
                  <a:gd name="T76" fmla="*/ 12 w 5"/>
                  <a:gd name="T77" fmla="*/ 102 h 20"/>
                  <a:gd name="T78" fmla="*/ 12 w 5"/>
                  <a:gd name="T79" fmla="*/ 102 h 20"/>
                  <a:gd name="T80" fmla="*/ 12 w 5"/>
                  <a:gd name="T81" fmla="*/ 102 h 20"/>
                  <a:gd name="T82" fmla="*/ 12 w 5"/>
                  <a:gd name="T83" fmla="*/ 96 h 20"/>
                  <a:gd name="T84" fmla="*/ 12 w 5"/>
                  <a:gd name="T85" fmla="*/ 96 h 20"/>
                  <a:gd name="T86" fmla="*/ 12 w 5"/>
                  <a:gd name="T87" fmla="*/ 96 h 20"/>
                  <a:gd name="T88" fmla="*/ 6 w 5"/>
                  <a:gd name="T89" fmla="*/ 96 h 20"/>
                  <a:gd name="T90" fmla="*/ 6 w 5"/>
                  <a:gd name="T91" fmla="*/ 90 h 20"/>
                  <a:gd name="T92" fmla="*/ 6 w 5"/>
                  <a:gd name="T93" fmla="*/ 90 h 20"/>
                  <a:gd name="T94" fmla="*/ 6 w 5"/>
                  <a:gd name="T95" fmla="*/ 90 h 20"/>
                  <a:gd name="T96" fmla="*/ 6 w 5"/>
                  <a:gd name="T97" fmla="*/ 90 h 20"/>
                  <a:gd name="T98" fmla="*/ 6 w 5"/>
                  <a:gd name="T99" fmla="*/ 84 h 20"/>
                  <a:gd name="T100" fmla="*/ 6 w 5"/>
                  <a:gd name="T101" fmla="*/ 84 h 20"/>
                  <a:gd name="T102" fmla="*/ 6 w 5"/>
                  <a:gd name="T103" fmla="*/ 84 h 20"/>
                  <a:gd name="T104" fmla="*/ 0 w 5"/>
                  <a:gd name="T105" fmla="*/ 78 h 20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"/>
                  <a:gd name="T160" fmla="*/ 0 h 20"/>
                  <a:gd name="T161" fmla="*/ 5 w 5"/>
                  <a:gd name="T162" fmla="*/ 20 h 20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" h="20">
                    <a:moveTo>
                      <a:pt x="0" y="13"/>
                    </a:moveTo>
                    <a:lnTo>
                      <a:pt x="3" y="0"/>
                    </a:lnTo>
                    <a:lnTo>
                      <a:pt x="4" y="1"/>
                    </a:lnTo>
                    <a:lnTo>
                      <a:pt x="4" y="2"/>
                    </a:lnTo>
                    <a:lnTo>
                      <a:pt x="4" y="3"/>
                    </a:lnTo>
                    <a:lnTo>
                      <a:pt x="5" y="3"/>
                    </a:lnTo>
                    <a:lnTo>
                      <a:pt x="5" y="4"/>
                    </a:lnTo>
                    <a:lnTo>
                      <a:pt x="5" y="5"/>
                    </a:lnTo>
                    <a:lnTo>
                      <a:pt x="5" y="6"/>
                    </a:lnTo>
                    <a:lnTo>
                      <a:pt x="2" y="20"/>
                    </a:lnTo>
                    <a:lnTo>
                      <a:pt x="2" y="19"/>
                    </a:lnTo>
                    <a:lnTo>
                      <a:pt x="2" y="18"/>
                    </a:lnTo>
                    <a:lnTo>
                      <a:pt x="2" y="17"/>
                    </a:lnTo>
                    <a:lnTo>
                      <a:pt x="2" y="16"/>
                    </a:lnTo>
                    <a:lnTo>
                      <a:pt x="1" y="16"/>
                    </a:lnTo>
                    <a:lnTo>
                      <a:pt x="1" y="15"/>
                    </a:lnTo>
                    <a:lnTo>
                      <a:pt x="1" y="14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DDDDDC"/>
              </a:solidFill>
              <a:ln w="19050">
                <a:solidFill>
                  <a:srgbClr val="24211D"/>
                </a:solidFill>
                <a:bevel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8212" name="Freeform 18"/>
              <p:cNvSpPr>
                <a:spLocks/>
              </p:cNvSpPr>
              <p:nvPr/>
            </p:nvSpPr>
            <p:spPr bwMode="auto">
              <a:xfrm>
                <a:off x="969" y="2586"/>
                <a:ext cx="114" cy="78"/>
              </a:xfrm>
              <a:custGeom>
                <a:avLst/>
                <a:gdLst>
                  <a:gd name="T0" fmla="*/ 96 w 19"/>
                  <a:gd name="T1" fmla="*/ 0 h 13"/>
                  <a:gd name="T2" fmla="*/ 102 w 19"/>
                  <a:gd name="T3" fmla="*/ 54 h 13"/>
                  <a:gd name="T4" fmla="*/ 36 w 19"/>
                  <a:gd name="T5" fmla="*/ 60 h 13"/>
                  <a:gd name="T6" fmla="*/ 0 w 19"/>
                  <a:gd name="T7" fmla="*/ 0 h 1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9"/>
                  <a:gd name="T13" fmla="*/ 0 h 13"/>
                  <a:gd name="T14" fmla="*/ 19 w 19"/>
                  <a:gd name="T15" fmla="*/ 13 h 1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9" h="13">
                    <a:moveTo>
                      <a:pt x="16" y="0"/>
                    </a:moveTo>
                    <a:cubicBezTo>
                      <a:pt x="18" y="3"/>
                      <a:pt x="19" y="6"/>
                      <a:pt x="17" y="9"/>
                    </a:cubicBezTo>
                    <a:cubicBezTo>
                      <a:pt x="15" y="12"/>
                      <a:pt x="10" y="13"/>
                      <a:pt x="6" y="10"/>
                    </a:cubicBezTo>
                    <a:cubicBezTo>
                      <a:pt x="2" y="7"/>
                      <a:pt x="0" y="3"/>
                      <a:pt x="0" y="0"/>
                    </a:cubicBezTo>
                  </a:path>
                </a:pathLst>
              </a:custGeom>
              <a:noFill/>
              <a:ln w="19050">
                <a:solidFill>
                  <a:srgbClr val="24211D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8213" name="Freeform 19"/>
              <p:cNvSpPr>
                <a:spLocks/>
              </p:cNvSpPr>
              <p:nvPr/>
            </p:nvSpPr>
            <p:spPr bwMode="auto">
              <a:xfrm>
                <a:off x="909" y="2580"/>
                <a:ext cx="162" cy="180"/>
              </a:xfrm>
              <a:custGeom>
                <a:avLst/>
                <a:gdLst>
                  <a:gd name="T0" fmla="*/ 162 w 27"/>
                  <a:gd name="T1" fmla="*/ 42 h 30"/>
                  <a:gd name="T2" fmla="*/ 162 w 27"/>
                  <a:gd name="T3" fmla="*/ 48 h 30"/>
                  <a:gd name="T4" fmla="*/ 156 w 27"/>
                  <a:gd name="T5" fmla="*/ 54 h 30"/>
                  <a:gd name="T6" fmla="*/ 156 w 27"/>
                  <a:gd name="T7" fmla="*/ 54 h 30"/>
                  <a:gd name="T8" fmla="*/ 150 w 27"/>
                  <a:gd name="T9" fmla="*/ 60 h 30"/>
                  <a:gd name="T10" fmla="*/ 144 w 27"/>
                  <a:gd name="T11" fmla="*/ 66 h 30"/>
                  <a:gd name="T12" fmla="*/ 138 w 27"/>
                  <a:gd name="T13" fmla="*/ 66 h 30"/>
                  <a:gd name="T14" fmla="*/ 126 w 27"/>
                  <a:gd name="T15" fmla="*/ 66 h 30"/>
                  <a:gd name="T16" fmla="*/ 120 w 27"/>
                  <a:gd name="T17" fmla="*/ 72 h 30"/>
                  <a:gd name="T18" fmla="*/ 114 w 27"/>
                  <a:gd name="T19" fmla="*/ 66 h 30"/>
                  <a:gd name="T20" fmla="*/ 108 w 27"/>
                  <a:gd name="T21" fmla="*/ 66 h 30"/>
                  <a:gd name="T22" fmla="*/ 102 w 27"/>
                  <a:gd name="T23" fmla="*/ 66 h 30"/>
                  <a:gd name="T24" fmla="*/ 90 w 27"/>
                  <a:gd name="T25" fmla="*/ 60 h 30"/>
                  <a:gd name="T26" fmla="*/ 84 w 27"/>
                  <a:gd name="T27" fmla="*/ 54 h 30"/>
                  <a:gd name="T28" fmla="*/ 84 w 27"/>
                  <a:gd name="T29" fmla="*/ 54 h 30"/>
                  <a:gd name="T30" fmla="*/ 78 w 27"/>
                  <a:gd name="T31" fmla="*/ 48 h 30"/>
                  <a:gd name="T32" fmla="*/ 72 w 27"/>
                  <a:gd name="T33" fmla="*/ 42 h 30"/>
                  <a:gd name="T34" fmla="*/ 72 w 27"/>
                  <a:gd name="T35" fmla="*/ 36 h 30"/>
                  <a:gd name="T36" fmla="*/ 66 w 27"/>
                  <a:gd name="T37" fmla="*/ 30 h 30"/>
                  <a:gd name="T38" fmla="*/ 66 w 27"/>
                  <a:gd name="T39" fmla="*/ 24 h 30"/>
                  <a:gd name="T40" fmla="*/ 66 w 27"/>
                  <a:gd name="T41" fmla="*/ 18 h 30"/>
                  <a:gd name="T42" fmla="*/ 66 w 27"/>
                  <a:gd name="T43" fmla="*/ 12 h 30"/>
                  <a:gd name="T44" fmla="*/ 66 w 27"/>
                  <a:gd name="T45" fmla="*/ 6 h 30"/>
                  <a:gd name="T46" fmla="*/ 66 w 27"/>
                  <a:gd name="T47" fmla="*/ 0 h 30"/>
                  <a:gd name="T48" fmla="*/ 0 w 27"/>
                  <a:gd name="T49" fmla="*/ 96 h 30"/>
                  <a:gd name="T50" fmla="*/ 0 w 27"/>
                  <a:gd name="T51" fmla="*/ 102 h 30"/>
                  <a:gd name="T52" fmla="*/ 0 w 27"/>
                  <a:gd name="T53" fmla="*/ 114 h 30"/>
                  <a:gd name="T54" fmla="*/ 0 w 27"/>
                  <a:gd name="T55" fmla="*/ 120 h 30"/>
                  <a:gd name="T56" fmla="*/ 0 w 27"/>
                  <a:gd name="T57" fmla="*/ 126 h 30"/>
                  <a:gd name="T58" fmla="*/ 6 w 27"/>
                  <a:gd name="T59" fmla="*/ 132 h 30"/>
                  <a:gd name="T60" fmla="*/ 6 w 27"/>
                  <a:gd name="T61" fmla="*/ 138 h 30"/>
                  <a:gd name="T62" fmla="*/ 12 w 27"/>
                  <a:gd name="T63" fmla="*/ 150 h 30"/>
                  <a:gd name="T64" fmla="*/ 18 w 27"/>
                  <a:gd name="T65" fmla="*/ 156 h 30"/>
                  <a:gd name="T66" fmla="*/ 24 w 27"/>
                  <a:gd name="T67" fmla="*/ 162 h 30"/>
                  <a:gd name="T68" fmla="*/ 30 w 27"/>
                  <a:gd name="T69" fmla="*/ 168 h 30"/>
                  <a:gd name="T70" fmla="*/ 36 w 27"/>
                  <a:gd name="T71" fmla="*/ 174 h 30"/>
                  <a:gd name="T72" fmla="*/ 42 w 27"/>
                  <a:gd name="T73" fmla="*/ 174 h 30"/>
                  <a:gd name="T74" fmla="*/ 54 w 27"/>
                  <a:gd name="T75" fmla="*/ 180 h 30"/>
                  <a:gd name="T76" fmla="*/ 60 w 27"/>
                  <a:gd name="T77" fmla="*/ 180 h 30"/>
                  <a:gd name="T78" fmla="*/ 72 w 27"/>
                  <a:gd name="T79" fmla="*/ 180 h 30"/>
                  <a:gd name="T80" fmla="*/ 78 w 27"/>
                  <a:gd name="T81" fmla="*/ 180 h 30"/>
                  <a:gd name="T82" fmla="*/ 90 w 27"/>
                  <a:gd name="T83" fmla="*/ 180 h 30"/>
                  <a:gd name="T84" fmla="*/ 96 w 27"/>
                  <a:gd name="T85" fmla="*/ 174 h 30"/>
                  <a:gd name="T86" fmla="*/ 102 w 27"/>
                  <a:gd name="T87" fmla="*/ 174 h 30"/>
                  <a:gd name="T88" fmla="*/ 114 w 27"/>
                  <a:gd name="T89" fmla="*/ 168 h 30"/>
                  <a:gd name="T90" fmla="*/ 120 w 27"/>
                  <a:gd name="T91" fmla="*/ 162 h 30"/>
                  <a:gd name="T92" fmla="*/ 120 w 27"/>
                  <a:gd name="T93" fmla="*/ 156 h 30"/>
                  <a:gd name="T94" fmla="*/ 126 w 27"/>
                  <a:gd name="T95" fmla="*/ 150 h 30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27"/>
                  <a:gd name="T145" fmla="*/ 0 h 30"/>
                  <a:gd name="T146" fmla="*/ 27 w 27"/>
                  <a:gd name="T147" fmla="*/ 30 h 30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27" h="30">
                    <a:moveTo>
                      <a:pt x="21" y="25"/>
                    </a:moveTo>
                    <a:lnTo>
                      <a:pt x="27" y="7"/>
                    </a:lnTo>
                    <a:lnTo>
                      <a:pt x="27" y="8"/>
                    </a:lnTo>
                    <a:lnTo>
                      <a:pt x="26" y="9"/>
                    </a:lnTo>
                    <a:lnTo>
                      <a:pt x="25" y="10"/>
                    </a:lnTo>
                    <a:lnTo>
                      <a:pt x="24" y="10"/>
                    </a:lnTo>
                    <a:lnTo>
                      <a:pt x="24" y="11"/>
                    </a:lnTo>
                    <a:lnTo>
                      <a:pt x="23" y="11"/>
                    </a:lnTo>
                    <a:lnTo>
                      <a:pt x="22" y="11"/>
                    </a:lnTo>
                    <a:lnTo>
                      <a:pt x="21" y="11"/>
                    </a:lnTo>
                    <a:lnTo>
                      <a:pt x="21" y="12"/>
                    </a:lnTo>
                    <a:lnTo>
                      <a:pt x="20" y="12"/>
                    </a:lnTo>
                    <a:lnTo>
                      <a:pt x="19" y="11"/>
                    </a:lnTo>
                    <a:lnTo>
                      <a:pt x="18" y="11"/>
                    </a:lnTo>
                    <a:lnTo>
                      <a:pt x="17" y="11"/>
                    </a:lnTo>
                    <a:lnTo>
                      <a:pt x="16" y="10"/>
                    </a:lnTo>
                    <a:lnTo>
                      <a:pt x="15" y="10"/>
                    </a:lnTo>
                    <a:lnTo>
                      <a:pt x="14" y="9"/>
                    </a:lnTo>
                    <a:lnTo>
                      <a:pt x="13" y="8"/>
                    </a:lnTo>
                    <a:lnTo>
                      <a:pt x="13" y="7"/>
                    </a:lnTo>
                    <a:lnTo>
                      <a:pt x="12" y="7"/>
                    </a:lnTo>
                    <a:lnTo>
                      <a:pt x="12" y="6"/>
                    </a:lnTo>
                    <a:lnTo>
                      <a:pt x="12" y="5"/>
                    </a:lnTo>
                    <a:lnTo>
                      <a:pt x="11" y="5"/>
                    </a:lnTo>
                    <a:lnTo>
                      <a:pt x="11" y="4"/>
                    </a:lnTo>
                    <a:lnTo>
                      <a:pt x="11" y="3"/>
                    </a:lnTo>
                    <a:lnTo>
                      <a:pt x="11" y="2"/>
                    </a:lnTo>
                    <a:lnTo>
                      <a:pt x="11" y="1"/>
                    </a:lnTo>
                    <a:lnTo>
                      <a:pt x="11" y="0"/>
                    </a:lnTo>
                    <a:lnTo>
                      <a:pt x="0" y="16"/>
                    </a:lnTo>
                    <a:lnTo>
                      <a:pt x="0" y="17"/>
                    </a:lnTo>
                    <a:lnTo>
                      <a:pt x="0" y="18"/>
                    </a:lnTo>
                    <a:lnTo>
                      <a:pt x="0" y="19"/>
                    </a:lnTo>
                    <a:lnTo>
                      <a:pt x="0" y="20"/>
                    </a:lnTo>
                    <a:lnTo>
                      <a:pt x="0" y="21"/>
                    </a:lnTo>
                    <a:lnTo>
                      <a:pt x="1" y="21"/>
                    </a:lnTo>
                    <a:lnTo>
                      <a:pt x="1" y="22"/>
                    </a:lnTo>
                    <a:lnTo>
                      <a:pt x="1" y="23"/>
                    </a:lnTo>
                    <a:lnTo>
                      <a:pt x="2" y="24"/>
                    </a:lnTo>
                    <a:lnTo>
                      <a:pt x="2" y="25"/>
                    </a:lnTo>
                    <a:lnTo>
                      <a:pt x="3" y="26"/>
                    </a:lnTo>
                    <a:lnTo>
                      <a:pt x="4" y="27"/>
                    </a:lnTo>
                    <a:lnTo>
                      <a:pt x="5" y="28"/>
                    </a:lnTo>
                    <a:lnTo>
                      <a:pt x="6" y="29"/>
                    </a:lnTo>
                    <a:lnTo>
                      <a:pt x="7" y="29"/>
                    </a:lnTo>
                    <a:lnTo>
                      <a:pt x="8" y="30"/>
                    </a:lnTo>
                    <a:lnTo>
                      <a:pt x="9" y="30"/>
                    </a:lnTo>
                    <a:lnTo>
                      <a:pt x="10" y="30"/>
                    </a:lnTo>
                    <a:lnTo>
                      <a:pt x="11" y="30"/>
                    </a:lnTo>
                    <a:lnTo>
                      <a:pt x="12" y="30"/>
                    </a:lnTo>
                    <a:lnTo>
                      <a:pt x="13" y="30"/>
                    </a:lnTo>
                    <a:lnTo>
                      <a:pt x="14" y="30"/>
                    </a:lnTo>
                    <a:lnTo>
                      <a:pt x="15" y="30"/>
                    </a:lnTo>
                    <a:lnTo>
                      <a:pt x="16" y="30"/>
                    </a:lnTo>
                    <a:lnTo>
                      <a:pt x="16" y="29"/>
                    </a:lnTo>
                    <a:lnTo>
                      <a:pt x="17" y="29"/>
                    </a:lnTo>
                    <a:lnTo>
                      <a:pt x="18" y="28"/>
                    </a:lnTo>
                    <a:lnTo>
                      <a:pt x="19" y="28"/>
                    </a:lnTo>
                    <a:lnTo>
                      <a:pt x="19" y="27"/>
                    </a:lnTo>
                    <a:lnTo>
                      <a:pt x="20" y="27"/>
                    </a:lnTo>
                    <a:lnTo>
                      <a:pt x="20" y="26"/>
                    </a:lnTo>
                    <a:lnTo>
                      <a:pt x="20" y="25"/>
                    </a:lnTo>
                    <a:lnTo>
                      <a:pt x="21" y="25"/>
                    </a:lnTo>
                    <a:close/>
                  </a:path>
                </a:pathLst>
              </a:custGeom>
              <a:solidFill>
                <a:srgbClr val="DDDDDC"/>
              </a:solidFill>
              <a:ln w="19050">
                <a:solidFill>
                  <a:srgbClr val="24211D"/>
                </a:solidFill>
                <a:bevel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8214" name="Freeform 20"/>
              <p:cNvSpPr>
                <a:spLocks/>
              </p:cNvSpPr>
              <p:nvPr/>
            </p:nvSpPr>
            <p:spPr bwMode="auto">
              <a:xfrm>
                <a:off x="1029" y="2580"/>
                <a:ext cx="48" cy="150"/>
              </a:xfrm>
              <a:custGeom>
                <a:avLst/>
                <a:gdLst>
                  <a:gd name="T0" fmla="*/ 0 w 8"/>
                  <a:gd name="T1" fmla="*/ 96 h 25"/>
                  <a:gd name="T2" fmla="*/ 42 w 8"/>
                  <a:gd name="T3" fmla="*/ 0 h 25"/>
                  <a:gd name="T4" fmla="*/ 42 w 8"/>
                  <a:gd name="T5" fmla="*/ 6 h 25"/>
                  <a:gd name="T6" fmla="*/ 42 w 8"/>
                  <a:gd name="T7" fmla="*/ 6 h 25"/>
                  <a:gd name="T8" fmla="*/ 42 w 8"/>
                  <a:gd name="T9" fmla="*/ 6 h 25"/>
                  <a:gd name="T10" fmla="*/ 42 w 8"/>
                  <a:gd name="T11" fmla="*/ 6 h 25"/>
                  <a:gd name="T12" fmla="*/ 42 w 8"/>
                  <a:gd name="T13" fmla="*/ 12 h 25"/>
                  <a:gd name="T14" fmla="*/ 42 w 8"/>
                  <a:gd name="T15" fmla="*/ 12 h 25"/>
                  <a:gd name="T16" fmla="*/ 48 w 8"/>
                  <a:gd name="T17" fmla="*/ 12 h 25"/>
                  <a:gd name="T18" fmla="*/ 48 w 8"/>
                  <a:gd name="T19" fmla="*/ 18 h 25"/>
                  <a:gd name="T20" fmla="*/ 48 w 8"/>
                  <a:gd name="T21" fmla="*/ 18 h 25"/>
                  <a:gd name="T22" fmla="*/ 48 w 8"/>
                  <a:gd name="T23" fmla="*/ 18 h 25"/>
                  <a:gd name="T24" fmla="*/ 48 w 8"/>
                  <a:gd name="T25" fmla="*/ 18 h 25"/>
                  <a:gd name="T26" fmla="*/ 48 w 8"/>
                  <a:gd name="T27" fmla="*/ 24 h 25"/>
                  <a:gd name="T28" fmla="*/ 48 w 8"/>
                  <a:gd name="T29" fmla="*/ 24 h 25"/>
                  <a:gd name="T30" fmla="*/ 48 w 8"/>
                  <a:gd name="T31" fmla="*/ 24 h 25"/>
                  <a:gd name="T32" fmla="*/ 48 w 8"/>
                  <a:gd name="T33" fmla="*/ 24 h 25"/>
                  <a:gd name="T34" fmla="*/ 48 w 8"/>
                  <a:gd name="T35" fmla="*/ 30 h 25"/>
                  <a:gd name="T36" fmla="*/ 48 w 8"/>
                  <a:gd name="T37" fmla="*/ 30 h 25"/>
                  <a:gd name="T38" fmla="*/ 48 w 8"/>
                  <a:gd name="T39" fmla="*/ 30 h 25"/>
                  <a:gd name="T40" fmla="*/ 48 w 8"/>
                  <a:gd name="T41" fmla="*/ 30 h 25"/>
                  <a:gd name="T42" fmla="*/ 48 w 8"/>
                  <a:gd name="T43" fmla="*/ 36 h 25"/>
                  <a:gd name="T44" fmla="*/ 48 w 8"/>
                  <a:gd name="T45" fmla="*/ 36 h 25"/>
                  <a:gd name="T46" fmla="*/ 42 w 8"/>
                  <a:gd name="T47" fmla="*/ 36 h 25"/>
                  <a:gd name="T48" fmla="*/ 42 w 8"/>
                  <a:gd name="T49" fmla="*/ 36 h 25"/>
                  <a:gd name="T50" fmla="*/ 42 w 8"/>
                  <a:gd name="T51" fmla="*/ 42 h 25"/>
                  <a:gd name="T52" fmla="*/ 42 w 8"/>
                  <a:gd name="T53" fmla="*/ 42 h 25"/>
                  <a:gd name="T54" fmla="*/ 6 w 8"/>
                  <a:gd name="T55" fmla="*/ 150 h 25"/>
                  <a:gd name="T56" fmla="*/ 6 w 8"/>
                  <a:gd name="T57" fmla="*/ 144 h 25"/>
                  <a:gd name="T58" fmla="*/ 6 w 8"/>
                  <a:gd name="T59" fmla="*/ 144 h 25"/>
                  <a:gd name="T60" fmla="*/ 6 w 8"/>
                  <a:gd name="T61" fmla="*/ 144 h 25"/>
                  <a:gd name="T62" fmla="*/ 6 w 8"/>
                  <a:gd name="T63" fmla="*/ 138 h 25"/>
                  <a:gd name="T64" fmla="*/ 6 w 8"/>
                  <a:gd name="T65" fmla="*/ 138 h 25"/>
                  <a:gd name="T66" fmla="*/ 6 w 8"/>
                  <a:gd name="T67" fmla="*/ 138 h 25"/>
                  <a:gd name="T68" fmla="*/ 6 w 8"/>
                  <a:gd name="T69" fmla="*/ 132 h 25"/>
                  <a:gd name="T70" fmla="*/ 6 w 8"/>
                  <a:gd name="T71" fmla="*/ 132 h 25"/>
                  <a:gd name="T72" fmla="*/ 6 w 8"/>
                  <a:gd name="T73" fmla="*/ 132 h 25"/>
                  <a:gd name="T74" fmla="*/ 6 w 8"/>
                  <a:gd name="T75" fmla="*/ 126 h 25"/>
                  <a:gd name="T76" fmla="*/ 6 w 8"/>
                  <a:gd name="T77" fmla="*/ 126 h 25"/>
                  <a:gd name="T78" fmla="*/ 6 w 8"/>
                  <a:gd name="T79" fmla="*/ 126 h 25"/>
                  <a:gd name="T80" fmla="*/ 6 w 8"/>
                  <a:gd name="T81" fmla="*/ 120 h 25"/>
                  <a:gd name="T82" fmla="*/ 6 w 8"/>
                  <a:gd name="T83" fmla="*/ 120 h 25"/>
                  <a:gd name="T84" fmla="*/ 6 w 8"/>
                  <a:gd name="T85" fmla="*/ 120 h 25"/>
                  <a:gd name="T86" fmla="*/ 6 w 8"/>
                  <a:gd name="T87" fmla="*/ 114 h 25"/>
                  <a:gd name="T88" fmla="*/ 6 w 8"/>
                  <a:gd name="T89" fmla="*/ 114 h 25"/>
                  <a:gd name="T90" fmla="*/ 6 w 8"/>
                  <a:gd name="T91" fmla="*/ 114 h 25"/>
                  <a:gd name="T92" fmla="*/ 6 w 8"/>
                  <a:gd name="T93" fmla="*/ 108 h 25"/>
                  <a:gd name="T94" fmla="*/ 6 w 8"/>
                  <a:gd name="T95" fmla="*/ 108 h 25"/>
                  <a:gd name="T96" fmla="*/ 6 w 8"/>
                  <a:gd name="T97" fmla="*/ 108 h 25"/>
                  <a:gd name="T98" fmla="*/ 6 w 8"/>
                  <a:gd name="T99" fmla="*/ 102 h 25"/>
                  <a:gd name="T100" fmla="*/ 0 w 8"/>
                  <a:gd name="T101" fmla="*/ 102 h 25"/>
                  <a:gd name="T102" fmla="*/ 0 w 8"/>
                  <a:gd name="T103" fmla="*/ 102 h 25"/>
                  <a:gd name="T104" fmla="*/ 0 w 8"/>
                  <a:gd name="T105" fmla="*/ 96 h 25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8"/>
                  <a:gd name="T160" fmla="*/ 0 h 25"/>
                  <a:gd name="T161" fmla="*/ 8 w 8"/>
                  <a:gd name="T162" fmla="*/ 25 h 25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8" h="25">
                    <a:moveTo>
                      <a:pt x="0" y="16"/>
                    </a:moveTo>
                    <a:lnTo>
                      <a:pt x="7" y="0"/>
                    </a:lnTo>
                    <a:lnTo>
                      <a:pt x="7" y="1"/>
                    </a:lnTo>
                    <a:lnTo>
                      <a:pt x="7" y="2"/>
                    </a:lnTo>
                    <a:lnTo>
                      <a:pt x="8" y="2"/>
                    </a:lnTo>
                    <a:lnTo>
                      <a:pt x="8" y="3"/>
                    </a:lnTo>
                    <a:lnTo>
                      <a:pt x="8" y="4"/>
                    </a:lnTo>
                    <a:lnTo>
                      <a:pt x="8" y="5"/>
                    </a:lnTo>
                    <a:lnTo>
                      <a:pt x="8" y="6"/>
                    </a:lnTo>
                    <a:lnTo>
                      <a:pt x="7" y="6"/>
                    </a:lnTo>
                    <a:lnTo>
                      <a:pt x="7" y="7"/>
                    </a:lnTo>
                    <a:lnTo>
                      <a:pt x="1" y="25"/>
                    </a:lnTo>
                    <a:lnTo>
                      <a:pt x="1" y="24"/>
                    </a:lnTo>
                    <a:lnTo>
                      <a:pt x="1" y="23"/>
                    </a:lnTo>
                    <a:lnTo>
                      <a:pt x="1" y="22"/>
                    </a:lnTo>
                    <a:lnTo>
                      <a:pt x="1" y="21"/>
                    </a:lnTo>
                    <a:lnTo>
                      <a:pt x="1" y="20"/>
                    </a:lnTo>
                    <a:lnTo>
                      <a:pt x="1" y="19"/>
                    </a:lnTo>
                    <a:lnTo>
                      <a:pt x="1" y="18"/>
                    </a:lnTo>
                    <a:lnTo>
                      <a:pt x="1" y="17"/>
                    </a:lnTo>
                    <a:lnTo>
                      <a:pt x="0" y="17"/>
                    </a:lnTo>
                    <a:lnTo>
                      <a:pt x="0" y="16"/>
                    </a:lnTo>
                    <a:close/>
                  </a:path>
                </a:pathLst>
              </a:custGeom>
              <a:solidFill>
                <a:srgbClr val="DDDDDC"/>
              </a:solidFill>
              <a:ln w="19050">
                <a:solidFill>
                  <a:srgbClr val="24211D"/>
                </a:solidFill>
                <a:bevel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8215" name="Freeform 21"/>
              <p:cNvSpPr>
                <a:spLocks/>
              </p:cNvSpPr>
              <p:nvPr/>
            </p:nvSpPr>
            <p:spPr bwMode="auto">
              <a:xfrm>
                <a:off x="909" y="2580"/>
                <a:ext cx="162" cy="180"/>
              </a:xfrm>
              <a:custGeom>
                <a:avLst/>
                <a:gdLst>
                  <a:gd name="T0" fmla="*/ 162 w 27"/>
                  <a:gd name="T1" fmla="*/ 42 h 30"/>
                  <a:gd name="T2" fmla="*/ 162 w 27"/>
                  <a:gd name="T3" fmla="*/ 48 h 30"/>
                  <a:gd name="T4" fmla="*/ 156 w 27"/>
                  <a:gd name="T5" fmla="*/ 54 h 30"/>
                  <a:gd name="T6" fmla="*/ 156 w 27"/>
                  <a:gd name="T7" fmla="*/ 54 h 30"/>
                  <a:gd name="T8" fmla="*/ 150 w 27"/>
                  <a:gd name="T9" fmla="*/ 60 h 30"/>
                  <a:gd name="T10" fmla="*/ 144 w 27"/>
                  <a:gd name="T11" fmla="*/ 66 h 30"/>
                  <a:gd name="T12" fmla="*/ 138 w 27"/>
                  <a:gd name="T13" fmla="*/ 66 h 30"/>
                  <a:gd name="T14" fmla="*/ 126 w 27"/>
                  <a:gd name="T15" fmla="*/ 66 h 30"/>
                  <a:gd name="T16" fmla="*/ 120 w 27"/>
                  <a:gd name="T17" fmla="*/ 72 h 30"/>
                  <a:gd name="T18" fmla="*/ 114 w 27"/>
                  <a:gd name="T19" fmla="*/ 66 h 30"/>
                  <a:gd name="T20" fmla="*/ 108 w 27"/>
                  <a:gd name="T21" fmla="*/ 66 h 30"/>
                  <a:gd name="T22" fmla="*/ 102 w 27"/>
                  <a:gd name="T23" fmla="*/ 66 h 30"/>
                  <a:gd name="T24" fmla="*/ 90 w 27"/>
                  <a:gd name="T25" fmla="*/ 60 h 30"/>
                  <a:gd name="T26" fmla="*/ 84 w 27"/>
                  <a:gd name="T27" fmla="*/ 54 h 30"/>
                  <a:gd name="T28" fmla="*/ 84 w 27"/>
                  <a:gd name="T29" fmla="*/ 54 h 30"/>
                  <a:gd name="T30" fmla="*/ 78 w 27"/>
                  <a:gd name="T31" fmla="*/ 48 h 30"/>
                  <a:gd name="T32" fmla="*/ 72 w 27"/>
                  <a:gd name="T33" fmla="*/ 42 h 30"/>
                  <a:gd name="T34" fmla="*/ 72 w 27"/>
                  <a:gd name="T35" fmla="*/ 36 h 30"/>
                  <a:gd name="T36" fmla="*/ 66 w 27"/>
                  <a:gd name="T37" fmla="*/ 30 h 30"/>
                  <a:gd name="T38" fmla="*/ 66 w 27"/>
                  <a:gd name="T39" fmla="*/ 24 h 30"/>
                  <a:gd name="T40" fmla="*/ 66 w 27"/>
                  <a:gd name="T41" fmla="*/ 18 h 30"/>
                  <a:gd name="T42" fmla="*/ 66 w 27"/>
                  <a:gd name="T43" fmla="*/ 12 h 30"/>
                  <a:gd name="T44" fmla="*/ 66 w 27"/>
                  <a:gd name="T45" fmla="*/ 6 h 30"/>
                  <a:gd name="T46" fmla="*/ 66 w 27"/>
                  <a:gd name="T47" fmla="*/ 0 h 30"/>
                  <a:gd name="T48" fmla="*/ 0 w 27"/>
                  <a:gd name="T49" fmla="*/ 96 h 30"/>
                  <a:gd name="T50" fmla="*/ 0 w 27"/>
                  <a:gd name="T51" fmla="*/ 102 h 30"/>
                  <a:gd name="T52" fmla="*/ 0 w 27"/>
                  <a:gd name="T53" fmla="*/ 114 h 30"/>
                  <a:gd name="T54" fmla="*/ 0 w 27"/>
                  <a:gd name="T55" fmla="*/ 120 h 30"/>
                  <a:gd name="T56" fmla="*/ 0 w 27"/>
                  <a:gd name="T57" fmla="*/ 126 h 30"/>
                  <a:gd name="T58" fmla="*/ 6 w 27"/>
                  <a:gd name="T59" fmla="*/ 132 h 30"/>
                  <a:gd name="T60" fmla="*/ 6 w 27"/>
                  <a:gd name="T61" fmla="*/ 138 h 30"/>
                  <a:gd name="T62" fmla="*/ 12 w 27"/>
                  <a:gd name="T63" fmla="*/ 150 h 30"/>
                  <a:gd name="T64" fmla="*/ 18 w 27"/>
                  <a:gd name="T65" fmla="*/ 156 h 30"/>
                  <a:gd name="T66" fmla="*/ 24 w 27"/>
                  <a:gd name="T67" fmla="*/ 162 h 30"/>
                  <a:gd name="T68" fmla="*/ 30 w 27"/>
                  <a:gd name="T69" fmla="*/ 168 h 30"/>
                  <a:gd name="T70" fmla="*/ 36 w 27"/>
                  <a:gd name="T71" fmla="*/ 174 h 30"/>
                  <a:gd name="T72" fmla="*/ 42 w 27"/>
                  <a:gd name="T73" fmla="*/ 174 h 30"/>
                  <a:gd name="T74" fmla="*/ 54 w 27"/>
                  <a:gd name="T75" fmla="*/ 180 h 30"/>
                  <a:gd name="T76" fmla="*/ 60 w 27"/>
                  <a:gd name="T77" fmla="*/ 180 h 30"/>
                  <a:gd name="T78" fmla="*/ 72 w 27"/>
                  <a:gd name="T79" fmla="*/ 180 h 30"/>
                  <a:gd name="T80" fmla="*/ 78 w 27"/>
                  <a:gd name="T81" fmla="*/ 180 h 30"/>
                  <a:gd name="T82" fmla="*/ 90 w 27"/>
                  <a:gd name="T83" fmla="*/ 180 h 30"/>
                  <a:gd name="T84" fmla="*/ 96 w 27"/>
                  <a:gd name="T85" fmla="*/ 174 h 30"/>
                  <a:gd name="T86" fmla="*/ 102 w 27"/>
                  <a:gd name="T87" fmla="*/ 174 h 30"/>
                  <a:gd name="T88" fmla="*/ 114 w 27"/>
                  <a:gd name="T89" fmla="*/ 168 h 30"/>
                  <a:gd name="T90" fmla="*/ 120 w 27"/>
                  <a:gd name="T91" fmla="*/ 162 h 30"/>
                  <a:gd name="T92" fmla="*/ 120 w 27"/>
                  <a:gd name="T93" fmla="*/ 156 h 30"/>
                  <a:gd name="T94" fmla="*/ 126 w 27"/>
                  <a:gd name="T95" fmla="*/ 150 h 30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27"/>
                  <a:gd name="T145" fmla="*/ 0 h 30"/>
                  <a:gd name="T146" fmla="*/ 27 w 27"/>
                  <a:gd name="T147" fmla="*/ 30 h 30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27" h="30">
                    <a:moveTo>
                      <a:pt x="21" y="25"/>
                    </a:moveTo>
                    <a:lnTo>
                      <a:pt x="27" y="7"/>
                    </a:lnTo>
                    <a:lnTo>
                      <a:pt x="27" y="8"/>
                    </a:lnTo>
                    <a:lnTo>
                      <a:pt x="26" y="9"/>
                    </a:lnTo>
                    <a:lnTo>
                      <a:pt x="25" y="10"/>
                    </a:lnTo>
                    <a:lnTo>
                      <a:pt x="24" y="10"/>
                    </a:lnTo>
                    <a:lnTo>
                      <a:pt x="24" y="11"/>
                    </a:lnTo>
                    <a:lnTo>
                      <a:pt x="23" y="11"/>
                    </a:lnTo>
                    <a:lnTo>
                      <a:pt x="22" y="11"/>
                    </a:lnTo>
                    <a:lnTo>
                      <a:pt x="21" y="11"/>
                    </a:lnTo>
                    <a:lnTo>
                      <a:pt x="21" y="12"/>
                    </a:lnTo>
                    <a:lnTo>
                      <a:pt x="20" y="12"/>
                    </a:lnTo>
                    <a:lnTo>
                      <a:pt x="19" y="11"/>
                    </a:lnTo>
                    <a:lnTo>
                      <a:pt x="18" y="11"/>
                    </a:lnTo>
                    <a:lnTo>
                      <a:pt x="17" y="11"/>
                    </a:lnTo>
                    <a:lnTo>
                      <a:pt x="16" y="10"/>
                    </a:lnTo>
                    <a:lnTo>
                      <a:pt x="15" y="10"/>
                    </a:lnTo>
                    <a:lnTo>
                      <a:pt x="14" y="9"/>
                    </a:lnTo>
                    <a:lnTo>
                      <a:pt x="13" y="8"/>
                    </a:lnTo>
                    <a:lnTo>
                      <a:pt x="13" y="7"/>
                    </a:lnTo>
                    <a:lnTo>
                      <a:pt x="12" y="7"/>
                    </a:lnTo>
                    <a:lnTo>
                      <a:pt x="12" y="6"/>
                    </a:lnTo>
                    <a:lnTo>
                      <a:pt x="12" y="5"/>
                    </a:lnTo>
                    <a:lnTo>
                      <a:pt x="11" y="5"/>
                    </a:lnTo>
                    <a:lnTo>
                      <a:pt x="11" y="4"/>
                    </a:lnTo>
                    <a:lnTo>
                      <a:pt x="11" y="3"/>
                    </a:lnTo>
                    <a:lnTo>
                      <a:pt x="11" y="2"/>
                    </a:lnTo>
                    <a:lnTo>
                      <a:pt x="11" y="1"/>
                    </a:lnTo>
                    <a:lnTo>
                      <a:pt x="11" y="0"/>
                    </a:lnTo>
                    <a:lnTo>
                      <a:pt x="0" y="16"/>
                    </a:lnTo>
                    <a:lnTo>
                      <a:pt x="0" y="17"/>
                    </a:lnTo>
                    <a:lnTo>
                      <a:pt x="0" y="18"/>
                    </a:lnTo>
                    <a:lnTo>
                      <a:pt x="0" y="19"/>
                    </a:lnTo>
                    <a:lnTo>
                      <a:pt x="0" y="20"/>
                    </a:lnTo>
                    <a:lnTo>
                      <a:pt x="0" y="21"/>
                    </a:lnTo>
                    <a:lnTo>
                      <a:pt x="1" y="21"/>
                    </a:lnTo>
                    <a:lnTo>
                      <a:pt x="1" y="22"/>
                    </a:lnTo>
                    <a:lnTo>
                      <a:pt x="1" y="23"/>
                    </a:lnTo>
                    <a:lnTo>
                      <a:pt x="2" y="24"/>
                    </a:lnTo>
                    <a:lnTo>
                      <a:pt x="2" y="25"/>
                    </a:lnTo>
                    <a:lnTo>
                      <a:pt x="3" y="26"/>
                    </a:lnTo>
                    <a:lnTo>
                      <a:pt x="4" y="27"/>
                    </a:lnTo>
                    <a:lnTo>
                      <a:pt x="5" y="28"/>
                    </a:lnTo>
                    <a:lnTo>
                      <a:pt x="6" y="29"/>
                    </a:lnTo>
                    <a:lnTo>
                      <a:pt x="7" y="29"/>
                    </a:lnTo>
                    <a:lnTo>
                      <a:pt x="8" y="30"/>
                    </a:lnTo>
                    <a:lnTo>
                      <a:pt x="9" y="30"/>
                    </a:lnTo>
                    <a:lnTo>
                      <a:pt x="10" y="30"/>
                    </a:lnTo>
                    <a:lnTo>
                      <a:pt x="11" y="30"/>
                    </a:lnTo>
                    <a:lnTo>
                      <a:pt x="12" y="30"/>
                    </a:lnTo>
                    <a:lnTo>
                      <a:pt x="13" y="30"/>
                    </a:lnTo>
                    <a:lnTo>
                      <a:pt x="14" y="30"/>
                    </a:lnTo>
                    <a:lnTo>
                      <a:pt x="15" y="30"/>
                    </a:lnTo>
                    <a:lnTo>
                      <a:pt x="16" y="30"/>
                    </a:lnTo>
                    <a:lnTo>
                      <a:pt x="16" y="29"/>
                    </a:lnTo>
                    <a:lnTo>
                      <a:pt x="17" y="29"/>
                    </a:lnTo>
                    <a:lnTo>
                      <a:pt x="18" y="28"/>
                    </a:lnTo>
                    <a:lnTo>
                      <a:pt x="19" y="28"/>
                    </a:lnTo>
                    <a:lnTo>
                      <a:pt x="19" y="27"/>
                    </a:lnTo>
                    <a:lnTo>
                      <a:pt x="20" y="27"/>
                    </a:lnTo>
                    <a:lnTo>
                      <a:pt x="20" y="26"/>
                    </a:lnTo>
                    <a:lnTo>
                      <a:pt x="20" y="25"/>
                    </a:lnTo>
                    <a:lnTo>
                      <a:pt x="21" y="25"/>
                    </a:lnTo>
                    <a:close/>
                  </a:path>
                </a:pathLst>
              </a:custGeom>
              <a:solidFill>
                <a:srgbClr val="DDDDDC"/>
              </a:solidFill>
              <a:ln w="19050">
                <a:solidFill>
                  <a:srgbClr val="24211D"/>
                </a:solidFill>
                <a:bevel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8216" name="Freeform 22"/>
              <p:cNvSpPr>
                <a:spLocks/>
              </p:cNvSpPr>
              <p:nvPr/>
            </p:nvSpPr>
            <p:spPr bwMode="auto">
              <a:xfrm>
                <a:off x="1029" y="2580"/>
                <a:ext cx="48" cy="150"/>
              </a:xfrm>
              <a:custGeom>
                <a:avLst/>
                <a:gdLst>
                  <a:gd name="T0" fmla="*/ 0 w 8"/>
                  <a:gd name="T1" fmla="*/ 96 h 25"/>
                  <a:gd name="T2" fmla="*/ 42 w 8"/>
                  <a:gd name="T3" fmla="*/ 0 h 25"/>
                  <a:gd name="T4" fmla="*/ 42 w 8"/>
                  <a:gd name="T5" fmla="*/ 6 h 25"/>
                  <a:gd name="T6" fmla="*/ 42 w 8"/>
                  <a:gd name="T7" fmla="*/ 6 h 25"/>
                  <a:gd name="T8" fmla="*/ 42 w 8"/>
                  <a:gd name="T9" fmla="*/ 6 h 25"/>
                  <a:gd name="T10" fmla="*/ 42 w 8"/>
                  <a:gd name="T11" fmla="*/ 6 h 25"/>
                  <a:gd name="T12" fmla="*/ 42 w 8"/>
                  <a:gd name="T13" fmla="*/ 12 h 25"/>
                  <a:gd name="T14" fmla="*/ 42 w 8"/>
                  <a:gd name="T15" fmla="*/ 12 h 25"/>
                  <a:gd name="T16" fmla="*/ 48 w 8"/>
                  <a:gd name="T17" fmla="*/ 12 h 25"/>
                  <a:gd name="T18" fmla="*/ 48 w 8"/>
                  <a:gd name="T19" fmla="*/ 18 h 25"/>
                  <a:gd name="T20" fmla="*/ 48 w 8"/>
                  <a:gd name="T21" fmla="*/ 18 h 25"/>
                  <a:gd name="T22" fmla="*/ 48 w 8"/>
                  <a:gd name="T23" fmla="*/ 18 h 25"/>
                  <a:gd name="T24" fmla="*/ 48 w 8"/>
                  <a:gd name="T25" fmla="*/ 18 h 25"/>
                  <a:gd name="T26" fmla="*/ 48 w 8"/>
                  <a:gd name="T27" fmla="*/ 24 h 25"/>
                  <a:gd name="T28" fmla="*/ 48 w 8"/>
                  <a:gd name="T29" fmla="*/ 24 h 25"/>
                  <a:gd name="T30" fmla="*/ 48 w 8"/>
                  <a:gd name="T31" fmla="*/ 24 h 25"/>
                  <a:gd name="T32" fmla="*/ 48 w 8"/>
                  <a:gd name="T33" fmla="*/ 24 h 25"/>
                  <a:gd name="T34" fmla="*/ 48 w 8"/>
                  <a:gd name="T35" fmla="*/ 30 h 25"/>
                  <a:gd name="T36" fmla="*/ 48 w 8"/>
                  <a:gd name="T37" fmla="*/ 30 h 25"/>
                  <a:gd name="T38" fmla="*/ 48 w 8"/>
                  <a:gd name="T39" fmla="*/ 30 h 25"/>
                  <a:gd name="T40" fmla="*/ 48 w 8"/>
                  <a:gd name="T41" fmla="*/ 30 h 25"/>
                  <a:gd name="T42" fmla="*/ 48 w 8"/>
                  <a:gd name="T43" fmla="*/ 36 h 25"/>
                  <a:gd name="T44" fmla="*/ 48 w 8"/>
                  <a:gd name="T45" fmla="*/ 36 h 25"/>
                  <a:gd name="T46" fmla="*/ 42 w 8"/>
                  <a:gd name="T47" fmla="*/ 36 h 25"/>
                  <a:gd name="T48" fmla="*/ 42 w 8"/>
                  <a:gd name="T49" fmla="*/ 36 h 25"/>
                  <a:gd name="T50" fmla="*/ 42 w 8"/>
                  <a:gd name="T51" fmla="*/ 42 h 25"/>
                  <a:gd name="T52" fmla="*/ 42 w 8"/>
                  <a:gd name="T53" fmla="*/ 42 h 25"/>
                  <a:gd name="T54" fmla="*/ 6 w 8"/>
                  <a:gd name="T55" fmla="*/ 150 h 25"/>
                  <a:gd name="T56" fmla="*/ 6 w 8"/>
                  <a:gd name="T57" fmla="*/ 144 h 25"/>
                  <a:gd name="T58" fmla="*/ 6 w 8"/>
                  <a:gd name="T59" fmla="*/ 144 h 25"/>
                  <a:gd name="T60" fmla="*/ 6 w 8"/>
                  <a:gd name="T61" fmla="*/ 144 h 25"/>
                  <a:gd name="T62" fmla="*/ 6 w 8"/>
                  <a:gd name="T63" fmla="*/ 138 h 25"/>
                  <a:gd name="T64" fmla="*/ 6 w 8"/>
                  <a:gd name="T65" fmla="*/ 138 h 25"/>
                  <a:gd name="T66" fmla="*/ 6 w 8"/>
                  <a:gd name="T67" fmla="*/ 138 h 25"/>
                  <a:gd name="T68" fmla="*/ 6 w 8"/>
                  <a:gd name="T69" fmla="*/ 132 h 25"/>
                  <a:gd name="T70" fmla="*/ 6 w 8"/>
                  <a:gd name="T71" fmla="*/ 132 h 25"/>
                  <a:gd name="T72" fmla="*/ 6 w 8"/>
                  <a:gd name="T73" fmla="*/ 132 h 25"/>
                  <a:gd name="T74" fmla="*/ 6 w 8"/>
                  <a:gd name="T75" fmla="*/ 126 h 25"/>
                  <a:gd name="T76" fmla="*/ 6 w 8"/>
                  <a:gd name="T77" fmla="*/ 126 h 25"/>
                  <a:gd name="T78" fmla="*/ 6 w 8"/>
                  <a:gd name="T79" fmla="*/ 126 h 25"/>
                  <a:gd name="T80" fmla="*/ 6 w 8"/>
                  <a:gd name="T81" fmla="*/ 120 h 25"/>
                  <a:gd name="T82" fmla="*/ 6 w 8"/>
                  <a:gd name="T83" fmla="*/ 120 h 25"/>
                  <a:gd name="T84" fmla="*/ 6 w 8"/>
                  <a:gd name="T85" fmla="*/ 120 h 25"/>
                  <a:gd name="T86" fmla="*/ 6 w 8"/>
                  <a:gd name="T87" fmla="*/ 114 h 25"/>
                  <a:gd name="T88" fmla="*/ 6 w 8"/>
                  <a:gd name="T89" fmla="*/ 114 h 25"/>
                  <a:gd name="T90" fmla="*/ 6 w 8"/>
                  <a:gd name="T91" fmla="*/ 114 h 25"/>
                  <a:gd name="T92" fmla="*/ 6 w 8"/>
                  <a:gd name="T93" fmla="*/ 108 h 25"/>
                  <a:gd name="T94" fmla="*/ 6 w 8"/>
                  <a:gd name="T95" fmla="*/ 108 h 25"/>
                  <a:gd name="T96" fmla="*/ 6 w 8"/>
                  <a:gd name="T97" fmla="*/ 108 h 25"/>
                  <a:gd name="T98" fmla="*/ 6 w 8"/>
                  <a:gd name="T99" fmla="*/ 102 h 25"/>
                  <a:gd name="T100" fmla="*/ 0 w 8"/>
                  <a:gd name="T101" fmla="*/ 102 h 25"/>
                  <a:gd name="T102" fmla="*/ 0 w 8"/>
                  <a:gd name="T103" fmla="*/ 102 h 25"/>
                  <a:gd name="T104" fmla="*/ 0 w 8"/>
                  <a:gd name="T105" fmla="*/ 96 h 25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8"/>
                  <a:gd name="T160" fmla="*/ 0 h 25"/>
                  <a:gd name="T161" fmla="*/ 8 w 8"/>
                  <a:gd name="T162" fmla="*/ 25 h 25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8" h="25">
                    <a:moveTo>
                      <a:pt x="0" y="16"/>
                    </a:moveTo>
                    <a:lnTo>
                      <a:pt x="7" y="0"/>
                    </a:lnTo>
                    <a:lnTo>
                      <a:pt x="7" y="1"/>
                    </a:lnTo>
                    <a:lnTo>
                      <a:pt x="7" y="2"/>
                    </a:lnTo>
                    <a:lnTo>
                      <a:pt x="8" y="2"/>
                    </a:lnTo>
                    <a:lnTo>
                      <a:pt x="8" y="3"/>
                    </a:lnTo>
                    <a:lnTo>
                      <a:pt x="8" y="4"/>
                    </a:lnTo>
                    <a:lnTo>
                      <a:pt x="8" y="5"/>
                    </a:lnTo>
                    <a:lnTo>
                      <a:pt x="8" y="6"/>
                    </a:lnTo>
                    <a:lnTo>
                      <a:pt x="7" y="6"/>
                    </a:lnTo>
                    <a:lnTo>
                      <a:pt x="7" y="7"/>
                    </a:lnTo>
                    <a:lnTo>
                      <a:pt x="1" y="25"/>
                    </a:lnTo>
                    <a:lnTo>
                      <a:pt x="1" y="24"/>
                    </a:lnTo>
                    <a:lnTo>
                      <a:pt x="1" y="23"/>
                    </a:lnTo>
                    <a:lnTo>
                      <a:pt x="1" y="22"/>
                    </a:lnTo>
                    <a:lnTo>
                      <a:pt x="1" y="21"/>
                    </a:lnTo>
                    <a:lnTo>
                      <a:pt x="1" y="20"/>
                    </a:lnTo>
                    <a:lnTo>
                      <a:pt x="1" y="19"/>
                    </a:lnTo>
                    <a:lnTo>
                      <a:pt x="1" y="18"/>
                    </a:lnTo>
                    <a:lnTo>
                      <a:pt x="1" y="17"/>
                    </a:lnTo>
                    <a:lnTo>
                      <a:pt x="0" y="17"/>
                    </a:lnTo>
                    <a:lnTo>
                      <a:pt x="0" y="16"/>
                    </a:lnTo>
                    <a:close/>
                  </a:path>
                </a:pathLst>
              </a:custGeom>
              <a:solidFill>
                <a:srgbClr val="DDDDDC"/>
              </a:solidFill>
              <a:ln w="19050">
                <a:solidFill>
                  <a:srgbClr val="24211D"/>
                </a:solidFill>
                <a:bevel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8217" name="Freeform 23"/>
              <p:cNvSpPr>
                <a:spLocks/>
              </p:cNvSpPr>
              <p:nvPr/>
            </p:nvSpPr>
            <p:spPr bwMode="auto">
              <a:xfrm>
                <a:off x="903" y="2676"/>
                <a:ext cx="138" cy="96"/>
              </a:xfrm>
              <a:custGeom>
                <a:avLst/>
                <a:gdLst>
                  <a:gd name="T0" fmla="*/ 126 w 23"/>
                  <a:gd name="T1" fmla="*/ 0 h 16"/>
                  <a:gd name="T2" fmla="*/ 126 w 23"/>
                  <a:gd name="T3" fmla="*/ 66 h 16"/>
                  <a:gd name="T4" fmla="*/ 36 w 23"/>
                  <a:gd name="T5" fmla="*/ 72 h 16"/>
                  <a:gd name="T6" fmla="*/ 6 w 23"/>
                  <a:gd name="T7" fmla="*/ 0 h 1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3"/>
                  <a:gd name="T13" fmla="*/ 0 h 16"/>
                  <a:gd name="T14" fmla="*/ 23 w 23"/>
                  <a:gd name="T15" fmla="*/ 16 h 1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3" h="16">
                    <a:moveTo>
                      <a:pt x="21" y="0"/>
                    </a:moveTo>
                    <a:cubicBezTo>
                      <a:pt x="23" y="4"/>
                      <a:pt x="23" y="8"/>
                      <a:pt x="21" y="11"/>
                    </a:cubicBezTo>
                    <a:cubicBezTo>
                      <a:pt x="17" y="15"/>
                      <a:pt x="11" y="16"/>
                      <a:pt x="6" y="12"/>
                    </a:cubicBezTo>
                    <a:cubicBezTo>
                      <a:pt x="2" y="9"/>
                      <a:pt x="0" y="4"/>
                      <a:pt x="1" y="0"/>
                    </a:cubicBezTo>
                  </a:path>
                </a:pathLst>
              </a:custGeom>
              <a:noFill/>
              <a:ln w="19050">
                <a:solidFill>
                  <a:srgbClr val="24211D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8218" name="Freeform 24"/>
              <p:cNvSpPr>
                <a:spLocks/>
              </p:cNvSpPr>
              <p:nvPr/>
            </p:nvSpPr>
            <p:spPr bwMode="auto">
              <a:xfrm>
                <a:off x="819" y="2670"/>
                <a:ext cx="210" cy="228"/>
              </a:xfrm>
              <a:custGeom>
                <a:avLst/>
                <a:gdLst>
                  <a:gd name="T0" fmla="*/ 210 w 35"/>
                  <a:gd name="T1" fmla="*/ 54 h 38"/>
                  <a:gd name="T2" fmla="*/ 210 w 35"/>
                  <a:gd name="T3" fmla="*/ 60 h 38"/>
                  <a:gd name="T4" fmla="*/ 204 w 35"/>
                  <a:gd name="T5" fmla="*/ 66 h 38"/>
                  <a:gd name="T6" fmla="*/ 198 w 35"/>
                  <a:gd name="T7" fmla="*/ 72 h 38"/>
                  <a:gd name="T8" fmla="*/ 192 w 35"/>
                  <a:gd name="T9" fmla="*/ 78 h 38"/>
                  <a:gd name="T10" fmla="*/ 186 w 35"/>
                  <a:gd name="T11" fmla="*/ 84 h 38"/>
                  <a:gd name="T12" fmla="*/ 174 w 35"/>
                  <a:gd name="T13" fmla="*/ 84 h 38"/>
                  <a:gd name="T14" fmla="*/ 168 w 35"/>
                  <a:gd name="T15" fmla="*/ 90 h 38"/>
                  <a:gd name="T16" fmla="*/ 156 w 35"/>
                  <a:gd name="T17" fmla="*/ 90 h 38"/>
                  <a:gd name="T18" fmla="*/ 150 w 35"/>
                  <a:gd name="T19" fmla="*/ 90 h 38"/>
                  <a:gd name="T20" fmla="*/ 138 w 35"/>
                  <a:gd name="T21" fmla="*/ 84 h 38"/>
                  <a:gd name="T22" fmla="*/ 132 w 35"/>
                  <a:gd name="T23" fmla="*/ 84 h 38"/>
                  <a:gd name="T24" fmla="*/ 120 w 35"/>
                  <a:gd name="T25" fmla="*/ 78 h 38"/>
                  <a:gd name="T26" fmla="*/ 114 w 35"/>
                  <a:gd name="T27" fmla="*/ 72 h 38"/>
                  <a:gd name="T28" fmla="*/ 108 w 35"/>
                  <a:gd name="T29" fmla="*/ 66 h 38"/>
                  <a:gd name="T30" fmla="*/ 108 w 35"/>
                  <a:gd name="T31" fmla="*/ 60 h 38"/>
                  <a:gd name="T32" fmla="*/ 102 w 35"/>
                  <a:gd name="T33" fmla="*/ 54 h 38"/>
                  <a:gd name="T34" fmla="*/ 96 w 35"/>
                  <a:gd name="T35" fmla="*/ 48 h 38"/>
                  <a:gd name="T36" fmla="*/ 96 w 35"/>
                  <a:gd name="T37" fmla="*/ 42 h 38"/>
                  <a:gd name="T38" fmla="*/ 96 w 35"/>
                  <a:gd name="T39" fmla="*/ 30 h 38"/>
                  <a:gd name="T40" fmla="*/ 90 w 35"/>
                  <a:gd name="T41" fmla="*/ 24 h 38"/>
                  <a:gd name="T42" fmla="*/ 90 w 35"/>
                  <a:gd name="T43" fmla="*/ 18 h 38"/>
                  <a:gd name="T44" fmla="*/ 96 w 35"/>
                  <a:gd name="T45" fmla="*/ 12 h 38"/>
                  <a:gd name="T46" fmla="*/ 96 w 35"/>
                  <a:gd name="T47" fmla="*/ 6 h 38"/>
                  <a:gd name="T48" fmla="*/ 6 w 35"/>
                  <a:gd name="T49" fmla="*/ 120 h 38"/>
                  <a:gd name="T50" fmla="*/ 6 w 35"/>
                  <a:gd name="T51" fmla="*/ 132 h 38"/>
                  <a:gd name="T52" fmla="*/ 0 w 35"/>
                  <a:gd name="T53" fmla="*/ 144 h 38"/>
                  <a:gd name="T54" fmla="*/ 0 w 35"/>
                  <a:gd name="T55" fmla="*/ 150 h 38"/>
                  <a:gd name="T56" fmla="*/ 6 w 35"/>
                  <a:gd name="T57" fmla="*/ 162 h 38"/>
                  <a:gd name="T58" fmla="*/ 6 w 35"/>
                  <a:gd name="T59" fmla="*/ 168 h 38"/>
                  <a:gd name="T60" fmla="*/ 6 w 35"/>
                  <a:gd name="T61" fmla="*/ 180 h 38"/>
                  <a:gd name="T62" fmla="*/ 12 w 35"/>
                  <a:gd name="T63" fmla="*/ 186 h 38"/>
                  <a:gd name="T64" fmla="*/ 18 w 35"/>
                  <a:gd name="T65" fmla="*/ 192 h 38"/>
                  <a:gd name="T66" fmla="*/ 24 w 35"/>
                  <a:gd name="T67" fmla="*/ 204 h 38"/>
                  <a:gd name="T68" fmla="*/ 30 w 35"/>
                  <a:gd name="T69" fmla="*/ 210 h 38"/>
                  <a:gd name="T70" fmla="*/ 42 w 35"/>
                  <a:gd name="T71" fmla="*/ 216 h 38"/>
                  <a:gd name="T72" fmla="*/ 48 w 35"/>
                  <a:gd name="T73" fmla="*/ 222 h 38"/>
                  <a:gd name="T74" fmla="*/ 60 w 35"/>
                  <a:gd name="T75" fmla="*/ 228 h 38"/>
                  <a:gd name="T76" fmla="*/ 72 w 35"/>
                  <a:gd name="T77" fmla="*/ 228 h 38"/>
                  <a:gd name="T78" fmla="*/ 84 w 35"/>
                  <a:gd name="T79" fmla="*/ 228 h 38"/>
                  <a:gd name="T80" fmla="*/ 96 w 35"/>
                  <a:gd name="T81" fmla="*/ 228 h 38"/>
                  <a:gd name="T82" fmla="*/ 108 w 35"/>
                  <a:gd name="T83" fmla="*/ 228 h 38"/>
                  <a:gd name="T84" fmla="*/ 114 w 35"/>
                  <a:gd name="T85" fmla="*/ 222 h 38"/>
                  <a:gd name="T86" fmla="*/ 126 w 35"/>
                  <a:gd name="T87" fmla="*/ 216 h 38"/>
                  <a:gd name="T88" fmla="*/ 138 w 35"/>
                  <a:gd name="T89" fmla="*/ 210 h 38"/>
                  <a:gd name="T90" fmla="*/ 144 w 35"/>
                  <a:gd name="T91" fmla="*/ 204 h 38"/>
                  <a:gd name="T92" fmla="*/ 150 w 35"/>
                  <a:gd name="T93" fmla="*/ 198 h 38"/>
                  <a:gd name="T94" fmla="*/ 150 w 35"/>
                  <a:gd name="T95" fmla="*/ 192 h 38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35"/>
                  <a:gd name="T145" fmla="*/ 0 h 38"/>
                  <a:gd name="T146" fmla="*/ 35 w 35"/>
                  <a:gd name="T147" fmla="*/ 38 h 38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35" h="38">
                    <a:moveTo>
                      <a:pt x="25" y="31"/>
                    </a:moveTo>
                    <a:lnTo>
                      <a:pt x="35" y="9"/>
                    </a:lnTo>
                    <a:lnTo>
                      <a:pt x="35" y="10"/>
                    </a:lnTo>
                    <a:lnTo>
                      <a:pt x="35" y="11"/>
                    </a:lnTo>
                    <a:lnTo>
                      <a:pt x="34" y="11"/>
                    </a:lnTo>
                    <a:lnTo>
                      <a:pt x="33" y="12"/>
                    </a:lnTo>
                    <a:lnTo>
                      <a:pt x="33" y="13"/>
                    </a:lnTo>
                    <a:lnTo>
                      <a:pt x="32" y="13"/>
                    </a:lnTo>
                    <a:lnTo>
                      <a:pt x="31" y="14"/>
                    </a:lnTo>
                    <a:lnTo>
                      <a:pt x="30" y="14"/>
                    </a:lnTo>
                    <a:lnTo>
                      <a:pt x="29" y="14"/>
                    </a:lnTo>
                    <a:lnTo>
                      <a:pt x="29" y="15"/>
                    </a:lnTo>
                    <a:lnTo>
                      <a:pt x="28" y="15"/>
                    </a:lnTo>
                    <a:lnTo>
                      <a:pt x="27" y="15"/>
                    </a:lnTo>
                    <a:lnTo>
                      <a:pt x="26" y="15"/>
                    </a:lnTo>
                    <a:lnTo>
                      <a:pt x="25" y="15"/>
                    </a:lnTo>
                    <a:lnTo>
                      <a:pt x="24" y="15"/>
                    </a:lnTo>
                    <a:lnTo>
                      <a:pt x="24" y="14"/>
                    </a:lnTo>
                    <a:lnTo>
                      <a:pt x="23" y="14"/>
                    </a:lnTo>
                    <a:lnTo>
                      <a:pt x="22" y="14"/>
                    </a:lnTo>
                    <a:lnTo>
                      <a:pt x="21" y="13"/>
                    </a:lnTo>
                    <a:lnTo>
                      <a:pt x="20" y="13"/>
                    </a:lnTo>
                    <a:lnTo>
                      <a:pt x="20" y="12"/>
                    </a:lnTo>
                    <a:lnTo>
                      <a:pt x="19" y="12"/>
                    </a:lnTo>
                    <a:lnTo>
                      <a:pt x="19" y="11"/>
                    </a:lnTo>
                    <a:lnTo>
                      <a:pt x="18" y="11"/>
                    </a:lnTo>
                    <a:lnTo>
                      <a:pt x="18" y="10"/>
                    </a:lnTo>
                    <a:lnTo>
                      <a:pt x="17" y="10"/>
                    </a:lnTo>
                    <a:lnTo>
                      <a:pt x="17" y="9"/>
                    </a:lnTo>
                    <a:lnTo>
                      <a:pt x="16" y="8"/>
                    </a:lnTo>
                    <a:lnTo>
                      <a:pt x="16" y="7"/>
                    </a:lnTo>
                    <a:lnTo>
                      <a:pt x="16" y="6"/>
                    </a:lnTo>
                    <a:lnTo>
                      <a:pt x="16" y="5"/>
                    </a:lnTo>
                    <a:lnTo>
                      <a:pt x="15" y="4"/>
                    </a:lnTo>
                    <a:lnTo>
                      <a:pt x="15" y="3"/>
                    </a:lnTo>
                    <a:lnTo>
                      <a:pt x="16" y="3"/>
                    </a:lnTo>
                    <a:lnTo>
                      <a:pt x="16" y="2"/>
                    </a:lnTo>
                    <a:lnTo>
                      <a:pt x="16" y="1"/>
                    </a:lnTo>
                    <a:lnTo>
                      <a:pt x="16" y="0"/>
                    </a:lnTo>
                    <a:lnTo>
                      <a:pt x="1" y="20"/>
                    </a:lnTo>
                    <a:lnTo>
                      <a:pt x="1" y="21"/>
                    </a:lnTo>
                    <a:lnTo>
                      <a:pt x="1" y="22"/>
                    </a:lnTo>
                    <a:lnTo>
                      <a:pt x="1" y="23"/>
                    </a:lnTo>
                    <a:lnTo>
                      <a:pt x="0" y="24"/>
                    </a:lnTo>
                    <a:lnTo>
                      <a:pt x="0" y="25"/>
                    </a:lnTo>
                    <a:lnTo>
                      <a:pt x="0" y="26"/>
                    </a:lnTo>
                    <a:lnTo>
                      <a:pt x="1" y="26"/>
                    </a:lnTo>
                    <a:lnTo>
                      <a:pt x="1" y="27"/>
                    </a:lnTo>
                    <a:lnTo>
                      <a:pt x="1" y="28"/>
                    </a:lnTo>
                    <a:lnTo>
                      <a:pt x="1" y="29"/>
                    </a:lnTo>
                    <a:lnTo>
                      <a:pt x="1" y="30"/>
                    </a:lnTo>
                    <a:lnTo>
                      <a:pt x="2" y="30"/>
                    </a:lnTo>
                    <a:lnTo>
                      <a:pt x="2" y="31"/>
                    </a:lnTo>
                    <a:lnTo>
                      <a:pt x="3" y="32"/>
                    </a:lnTo>
                    <a:lnTo>
                      <a:pt x="3" y="33"/>
                    </a:lnTo>
                    <a:lnTo>
                      <a:pt x="4" y="33"/>
                    </a:lnTo>
                    <a:lnTo>
                      <a:pt x="4" y="34"/>
                    </a:lnTo>
                    <a:lnTo>
                      <a:pt x="5" y="34"/>
                    </a:lnTo>
                    <a:lnTo>
                      <a:pt x="5" y="35"/>
                    </a:lnTo>
                    <a:lnTo>
                      <a:pt x="6" y="35"/>
                    </a:lnTo>
                    <a:lnTo>
                      <a:pt x="6" y="36"/>
                    </a:lnTo>
                    <a:lnTo>
                      <a:pt x="7" y="36"/>
                    </a:lnTo>
                    <a:lnTo>
                      <a:pt x="8" y="37"/>
                    </a:lnTo>
                    <a:lnTo>
                      <a:pt x="9" y="37"/>
                    </a:lnTo>
                    <a:lnTo>
                      <a:pt x="10" y="37"/>
                    </a:lnTo>
                    <a:lnTo>
                      <a:pt x="10" y="38"/>
                    </a:lnTo>
                    <a:lnTo>
                      <a:pt x="11" y="38"/>
                    </a:lnTo>
                    <a:lnTo>
                      <a:pt x="12" y="38"/>
                    </a:lnTo>
                    <a:lnTo>
                      <a:pt x="13" y="38"/>
                    </a:lnTo>
                    <a:lnTo>
                      <a:pt x="14" y="38"/>
                    </a:lnTo>
                    <a:lnTo>
                      <a:pt x="15" y="38"/>
                    </a:lnTo>
                    <a:lnTo>
                      <a:pt x="16" y="38"/>
                    </a:lnTo>
                    <a:lnTo>
                      <a:pt x="17" y="38"/>
                    </a:lnTo>
                    <a:lnTo>
                      <a:pt x="18" y="38"/>
                    </a:lnTo>
                    <a:lnTo>
                      <a:pt x="19" y="37"/>
                    </a:lnTo>
                    <a:lnTo>
                      <a:pt x="20" y="37"/>
                    </a:lnTo>
                    <a:lnTo>
                      <a:pt x="21" y="36"/>
                    </a:lnTo>
                    <a:lnTo>
                      <a:pt x="22" y="36"/>
                    </a:lnTo>
                    <a:lnTo>
                      <a:pt x="22" y="35"/>
                    </a:lnTo>
                    <a:lnTo>
                      <a:pt x="23" y="35"/>
                    </a:lnTo>
                    <a:lnTo>
                      <a:pt x="23" y="34"/>
                    </a:lnTo>
                    <a:lnTo>
                      <a:pt x="24" y="34"/>
                    </a:lnTo>
                    <a:lnTo>
                      <a:pt x="24" y="33"/>
                    </a:lnTo>
                    <a:lnTo>
                      <a:pt x="25" y="33"/>
                    </a:lnTo>
                    <a:lnTo>
                      <a:pt x="25" y="32"/>
                    </a:lnTo>
                    <a:lnTo>
                      <a:pt x="25" y="31"/>
                    </a:lnTo>
                    <a:close/>
                  </a:path>
                </a:pathLst>
              </a:custGeom>
              <a:solidFill>
                <a:srgbClr val="DDDDDC"/>
              </a:solidFill>
              <a:ln w="19050">
                <a:solidFill>
                  <a:srgbClr val="24211D"/>
                </a:solidFill>
                <a:bevel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8219" name="Freeform 25"/>
              <p:cNvSpPr>
                <a:spLocks/>
              </p:cNvSpPr>
              <p:nvPr/>
            </p:nvSpPr>
            <p:spPr bwMode="auto">
              <a:xfrm>
                <a:off x="969" y="2676"/>
                <a:ext cx="66" cy="180"/>
              </a:xfrm>
              <a:custGeom>
                <a:avLst/>
                <a:gdLst>
                  <a:gd name="T0" fmla="*/ 6 w 11"/>
                  <a:gd name="T1" fmla="*/ 120 h 30"/>
                  <a:gd name="T2" fmla="*/ 66 w 11"/>
                  <a:gd name="T3" fmla="*/ 0 h 30"/>
                  <a:gd name="T4" fmla="*/ 66 w 11"/>
                  <a:gd name="T5" fmla="*/ 0 h 30"/>
                  <a:gd name="T6" fmla="*/ 66 w 11"/>
                  <a:gd name="T7" fmla="*/ 6 h 30"/>
                  <a:gd name="T8" fmla="*/ 66 w 11"/>
                  <a:gd name="T9" fmla="*/ 6 h 30"/>
                  <a:gd name="T10" fmla="*/ 66 w 11"/>
                  <a:gd name="T11" fmla="*/ 6 h 30"/>
                  <a:gd name="T12" fmla="*/ 66 w 11"/>
                  <a:gd name="T13" fmla="*/ 12 h 30"/>
                  <a:gd name="T14" fmla="*/ 66 w 11"/>
                  <a:gd name="T15" fmla="*/ 12 h 30"/>
                  <a:gd name="T16" fmla="*/ 66 w 11"/>
                  <a:gd name="T17" fmla="*/ 12 h 30"/>
                  <a:gd name="T18" fmla="*/ 66 w 11"/>
                  <a:gd name="T19" fmla="*/ 18 h 30"/>
                  <a:gd name="T20" fmla="*/ 66 w 11"/>
                  <a:gd name="T21" fmla="*/ 18 h 30"/>
                  <a:gd name="T22" fmla="*/ 66 w 11"/>
                  <a:gd name="T23" fmla="*/ 18 h 30"/>
                  <a:gd name="T24" fmla="*/ 66 w 11"/>
                  <a:gd name="T25" fmla="*/ 24 h 30"/>
                  <a:gd name="T26" fmla="*/ 66 w 11"/>
                  <a:gd name="T27" fmla="*/ 24 h 30"/>
                  <a:gd name="T28" fmla="*/ 66 w 11"/>
                  <a:gd name="T29" fmla="*/ 24 h 30"/>
                  <a:gd name="T30" fmla="*/ 66 w 11"/>
                  <a:gd name="T31" fmla="*/ 30 h 30"/>
                  <a:gd name="T32" fmla="*/ 66 w 11"/>
                  <a:gd name="T33" fmla="*/ 30 h 30"/>
                  <a:gd name="T34" fmla="*/ 66 w 11"/>
                  <a:gd name="T35" fmla="*/ 30 h 30"/>
                  <a:gd name="T36" fmla="*/ 66 w 11"/>
                  <a:gd name="T37" fmla="*/ 36 h 30"/>
                  <a:gd name="T38" fmla="*/ 66 w 11"/>
                  <a:gd name="T39" fmla="*/ 36 h 30"/>
                  <a:gd name="T40" fmla="*/ 66 w 11"/>
                  <a:gd name="T41" fmla="*/ 36 h 30"/>
                  <a:gd name="T42" fmla="*/ 66 w 11"/>
                  <a:gd name="T43" fmla="*/ 42 h 30"/>
                  <a:gd name="T44" fmla="*/ 66 w 11"/>
                  <a:gd name="T45" fmla="*/ 42 h 30"/>
                  <a:gd name="T46" fmla="*/ 66 w 11"/>
                  <a:gd name="T47" fmla="*/ 42 h 30"/>
                  <a:gd name="T48" fmla="*/ 66 w 11"/>
                  <a:gd name="T49" fmla="*/ 42 h 30"/>
                  <a:gd name="T50" fmla="*/ 66 w 11"/>
                  <a:gd name="T51" fmla="*/ 48 h 30"/>
                  <a:gd name="T52" fmla="*/ 60 w 11"/>
                  <a:gd name="T53" fmla="*/ 48 h 30"/>
                  <a:gd name="T54" fmla="*/ 0 w 11"/>
                  <a:gd name="T55" fmla="*/ 180 h 30"/>
                  <a:gd name="T56" fmla="*/ 6 w 11"/>
                  <a:gd name="T57" fmla="*/ 180 h 30"/>
                  <a:gd name="T58" fmla="*/ 6 w 11"/>
                  <a:gd name="T59" fmla="*/ 174 h 30"/>
                  <a:gd name="T60" fmla="*/ 6 w 11"/>
                  <a:gd name="T61" fmla="*/ 174 h 30"/>
                  <a:gd name="T62" fmla="*/ 6 w 11"/>
                  <a:gd name="T63" fmla="*/ 174 h 30"/>
                  <a:gd name="T64" fmla="*/ 6 w 11"/>
                  <a:gd name="T65" fmla="*/ 168 h 30"/>
                  <a:gd name="T66" fmla="*/ 6 w 11"/>
                  <a:gd name="T67" fmla="*/ 168 h 30"/>
                  <a:gd name="T68" fmla="*/ 6 w 11"/>
                  <a:gd name="T69" fmla="*/ 162 h 30"/>
                  <a:gd name="T70" fmla="*/ 6 w 11"/>
                  <a:gd name="T71" fmla="*/ 162 h 30"/>
                  <a:gd name="T72" fmla="*/ 6 w 11"/>
                  <a:gd name="T73" fmla="*/ 162 h 30"/>
                  <a:gd name="T74" fmla="*/ 6 w 11"/>
                  <a:gd name="T75" fmla="*/ 156 h 30"/>
                  <a:gd name="T76" fmla="*/ 6 w 11"/>
                  <a:gd name="T77" fmla="*/ 156 h 30"/>
                  <a:gd name="T78" fmla="*/ 12 w 11"/>
                  <a:gd name="T79" fmla="*/ 150 h 30"/>
                  <a:gd name="T80" fmla="*/ 12 w 11"/>
                  <a:gd name="T81" fmla="*/ 150 h 30"/>
                  <a:gd name="T82" fmla="*/ 12 w 11"/>
                  <a:gd name="T83" fmla="*/ 144 h 30"/>
                  <a:gd name="T84" fmla="*/ 12 w 11"/>
                  <a:gd name="T85" fmla="*/ 144 h 30"/>
                  <a:gd name="T86" fmla="*/ 6 w 11"/>
                  <a:gd name="T87" fmla="*/ 144 h 30"/>
                  <a:gd name="T88" fmla="*/ 6 w 11"/>
                  <a:gd name="T89" fmla="*/ 138 h 30"/>
                  <a:gd name="T90" fmla="*/ 6 w 11"/>
                  <a:gd name="T91" fmla="*/ 138 h 30"/>
                  <a:gd name="T92" fmla="*/ 6 w 11"/>
                  <a:gd name="T93" fmla="*/ 132 h 30"/>
                  <a:gd name="T94" fmla="*/ 6 w 11"/>
                  <a:gd name="T95" fmla="*/ 132 h 30"/>
                  <a:gd name="T96" fmla="*/ 6 w 11"/>
                  <a:gd name="T97" fmla="*/ 132 h 30"/>
                  <a:gd name="T98" fmla="*/ 6 w 11"/>
                  <a:gd name="T99" fmla="*/ 126 h 30"/>
                  <a:gd name="T100" fmla="*/ 6 w 11"/>
                  <a:gd name="T101" fmla="*/ 126 h 30"/>
                  <a:gd name="T102" fmla="*/ 6 w 11"/>
                  <a:gd name="T103" fmla="*/ 120 h 30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11"/>
                  <a:gd name="T157" fmla="*/ 0 h 30"/>
                  <a:gd name="T158" fmla="*/ 11 w 11"/>
                  <a:gd name="T159" fmla="*/ 30 h 30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11" h="30">
                    <a:moveTo>
                      <a:pt x="1" y="20"/>
                    </a:moveTo>
                    <a:lnTo>
                      <a:pt x="11" y="0"/>
                    </a:lnTo>
                    <a:lnTo>
                      <a:pt x="11" y="1"/>
                    </a:lnTo>
                    <a:lnTo>
                      <a:pt x="11" y="2"/>
                    </a:lnTo>
                    <a:lnTo>
                      <a:pt x="11" y="3"/>
                    </a:lnTo>
                    <a:lnTo>
                      <a:pt x="11" y="4"/>
                    </a:lnTo>
                    <a:lnTo>
                      <a:pt x="11" y="5"/>
                    </a:lnTo>
                    <a:lnTo>
                      <a:pt x="11" y="6"/>
                    </a:lnTo>
                    <a:lnTo>
                      <a:pt x="11" y="7"/>
                    </a:lnTo>
                    <a:lnTo>
                      <a:pt x="11" y="8"/>
                    </a:lnTo>
                    <a:lnTo>
                      <a:pt x="10" y="8"/>
                    </a:lnTo>
                    <a:lnTo>
                      <a:pt x="0" y="30"/>
                    </a:lnTo>
                    <a:lnTo>
                      <a:pt x="1" y="30"/>
                    </a:lnTo>
                    <a:lnTo>
                      <a:pt x="1" y="29"/>
                    </a:lnTo>
                    <a:lnTo>
                      <a:pt x="1" y="28"/>
                    </a:lnTo>
                    <a:lnTo>
                      <a:pt x="1" y="27"/>
                    </a:lnTo>
                    <a:lnTo>
                      <a:pt x="1" y="26"/>
                    </a:lnTo>
                    <a:lnTo>
                      <a:pt x="2" y="25"/>
                    </a:lnTo>
                    <a:lnTo>
                      <a:pt x="2" y="24"/>
                    </a:lnTo>
                    <a:lnTo>
                      <a:pt x="1" y="24"/>
                    </a:lnTo>
                    <a:lnTo>
                      <a:pt x="1" y="23"/>
                    </a:lnTo>
                    <a:lnTo>
                      <a:pt x="1" y="22"/>
                    </a:lnTo>
                    <a:lnTo>
                      <a:pt x="1" y="21"/>
                    </a:lnTo>
                    <a:lnTo>
                      <a:pt x="1" y="20"/>
                    </a:lnTo>
                    <a:close/>
                  </a:path>
                </a:pathLst>
              </a:custGeom>
              <a:solidFill>
                <a:srgbClr val="DDDDDC"/>
              </a:solidFill>
              <a:ln w="19050">
                <a:solidFill>
                  <a:srgbClr val="24211D"/>
                </a:solidFill>
                <a:bevel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8220" name="Freeform 26"/>
              <p:cNvSpPr>
                <a:spLocks/>
              </p:cNvSpPr>
              <p:nvPr/>
            </p:nvSpPr>
            <p:spPr bwMode="auto">
              <a:xfrm>
                <a:off x="819" y="2670"/>
                <a:ext cx="210" cy="228"/>
              </a:xfrm>
              <a:custGeom>
                <a:avLst/>
                <a:gdLst>
                  <a:gd name="T0" fmla="*/ 210 w 35"/>
                  <a:gd name="T1" fmla="*/ 54 h 38"/>
                  <a:gd name="T2" fmla="*/ 210 w 35"/>
                  <a:gd name="T3" fmla="*/ 60 h 38"/>
                  <a:gd name="T4" fmla="*/ 204 w 35"/>
                  <a:gd name="T5" fmla="*/ 66 h 38"/>
                  <a:gd name="T6" fmla="*/ 198 w 35"/>
                  <a:gd name="T7" fmla="*/ 72 h 38"/>
                  <a:gd name="T8" fmla="*/ 192 w 35"/>
                  <a:gd name="T9" fmla="*/ 78 h 38"/>
                  <a:gd name="T10" fmla="*/ 186 w 35"/>
                  <a:gd name="T11" fmla="*/ 84 h 38"/>
                  <a:gd name="T12" fmla="*/ 174 w 35"/>
                  <a:gd name="T13" fmla="*/ 84 h 38"/>
                  <a:gd name="T14" fmla="*/ 168 w 35"/>
                  <a:gd name="T15" fmla="*/ 90 h 38"/>
                  <a:gd name="T16" fmla="*/ 156 w 35"/>
                  <a:gd name="T17" fmla="*/ 90 h 38"/>
                  <a:gd name="T18" fmla="*/ 150 w 35"/>
                  <a:gd name="T19" fmla="*/ 90 h 38"/>
                  <a:gd name="T20" fmla="*/ 138 w 35"/>
                  <a:gd name="T21" fmla="*/ 84 h 38"/>
                  <a:gd name="T22" fmla="*/ 132 w 35"/>
                  <a:gd name="T23" fmla="*/ 84 h 38"/>
                  <a:gd name="T24" fmla="*/ 120 w 35"/>
                  <a:gd name="T25" fmla="*/ 78 h 38"/>
                  <a:gd name="T26" fmla="*/ 114 w 35"/>
                  <a:gd name="T27" fmla="*/ 72 h 38"/>
                  <a:gd name="T28" fmla="*/ 108 w 35"/>
                  <a:gd name="T29" fmla="*/ 66 h 38"/>
                  <a:gd name="T30" fmla="*/ 108 w 35"/>
                  <a:gd name="T31" fmla="*/ 60 h 38"/>
                  <a:gd name="T32" fmla="*/ 102 w 35"/>
                  <a:gd name="T33" fmla="*/ 54 h 38"/>
                  <a:gd name="T34" fmla="*/ 96 w 35"/>
                  <a:gd name="T35" fmla="*/ 48 h 38"/>
                  <a:gd name="T36" fmla="*/ 96 w 35"/>
                  <a:gd name="T37" fmla="*/ 42 h 38"/>
                  <a:gd name="T38" fmla="*/ 96 w 35"/>
                  <a:gd name="T39" fmla="*/ 30 h 38"/>
                  <a:gd name="T40" fmla="*/ 90 w 35"/>
                  <a:gd name="T41" fmla="*/ 24 h 38"/>
                  <a:gd name="T42" fmla="*/ 90 w 35"/>
                  <a:gd name="T43" fmla="*/ 18 h 38"/>
                  <a:gd name="T44" fmla="*/ 96 w 35"/>
                  <a:gd name="T45" fmla="*/ 12 h 38"/>
                  <a:gd name="T46" fmla="*/ 96 w 35"/>
                  <a:gd name="T47" fmla="*/ 6 h 38"/>
                  <a:gd name="T48" fmla="*/ 6 w 35"/>
                  <a:gd name="T49" fmla="*/ 120 h 38"/>
                  <a:gd name="T50" fmla="*/ 6 w 35"/>
                  <a:gd name="T51" fmla="*/ 132 h 38"/>
                  <a:gd name="T52" fmla="*/ 0 w 35"/>
                  <a:gd name="T53" fmla="*/ 144 h 38"/>
                  <a:gd name="T54" fmla="*/ 0 w 35"/>
                  <a:gd name="T55" fmla="*/ 150 h 38"/>
                  <a:gd name="T56" fmla="*/ 6 w 35"/>
                  <a:gd name="T57" fmla="*/ 162 h 38"/>
                  <a:gd name="T58" fmla="*/ 6 w 35"/>
                  <a:gd name="T59" fmla="*/ 168 h 38"/>
                  <a:gd name="T60" fmla="*/ 6 w 35"/>
                  <a:gd name="T61" fmla="*/ 180 h 38"/>
                  <a:gd name="T62" fmla="*/ 12 w 35"/>
                  <a:gd name="T63" fmla="*/ 186 h 38"/>
                  <a:gd name="T64" fmla="*/ 18 w 35"/>
                  <a:gd name="T65" fmla="*/ 192 h 38"/>
                  <a:gd name="T66" fmla="*/ 24 w 35"/>
                  <a:gd name="T67" fmla="*/ 204 h 38"/>
                  <a:gd name="T68" fmla="*/ 30 w 35"/>
                  <a:gd name="T69" fmla="*/ 210 h 38"/>
                  <a:gd name="T70" fmla="*/ 42 w 35"/>
                  <a:gd name="T71" fmla="*/ 216 h 38"/>
                  <a:gd name="T72" fmla="*/ 48 w 35"/>
                  <a:gd name="T73" fmla="*/ 222 h 38"/>
                  <a:gd name="T74" fmla="*/ 60 w 35"/>
                  <a:gd name="T75" fmla="*/ 228 h 38"/>
                  <a:gd name="T76" fmla="*/ 72 w 35"/>
                  <a:gd name="T77" fmla="*/ 228 h 38"/>
                  <a:gd name="T78" fmla="*/ 84 w 35"/>
                  <a:gd name="T79" fmla="*/ 228 h 38"/>
                  <a:gd name="T80" fmla="*/ 96 w 35"/>
                  <a:gd name="T81" fmla="*/ 228 h 38"/>
                  <a:gd name="T82" fmla="*/ 108 w 35"/>
                  <a:gd name="T83" fmla="*/ 228 h 38"/>
                  <a:gd name="T84" fmla="*/ 114 w 35"/>
                  <a:gd name="T85" fmla="*/ 222 h 38"/>
                  <a:gd name="T86" fmla="*/ 126 w 35"/>
                  <a:gd name="T87" fmla="*/ 216 h 38"/>
                  <a:gd name="T88" fmla="*/ 138 w 35"/>
                  <a:gd name="T89" fmla="*/ 210 h 38"/>
                  <a:gd name="T90" fmla="*/ 144 w 35"/>
                  <a:gd name="T91" fmla="*/ 204 h 38"/>
                  <a:gd name="T92" fmla="*/ 150 w 35"/>
                  <a:gd name="T93" fmla="*/ 198 h 38"/>
                  <a:gd name="T94" fmla="*/ 150 w 35"/>
                  <a:gd name="T95" fmla="*/ 192 h 38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35"/>
                  <a:gd name="T145" fmla="*/ 0 h 38"/>
                  <a:gd name="T146" fmla="*/ 35 w 35"/>
                  <a:gd name="T147" fmla="*/ 38 h 38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35" h="38">
                    <a:moveTo>
                      <a:pt x="25" y="31"/>
                    </a:moveTo>
                    <a:lnTo>
                      <a:pt x="35" y="9"/>
                    </a:lnTo>
                    <a:lnTo>
                      <a:pt x="35" y="10"/>
                    </a:lnTo>
                    <a:lnTo>
                      <a:pt x="35" y="11"/>
                    </a:lnTo>
                    <a:lnTo>
                      <a:pt x="34" y="11"/>
                    </a:lnTo>
                    <a:lnTo>
                      <a:pt x="33" y="12"/>
                    </a:lnTo>
                    <a:lnTo>
                      <a:pt x="33" y="13"/>
                    </a:lnTo>
                    <a:lnTo>
                      <a:pt x="32" y="13"/>
                    </a:lnTo>
                    <a:lnTo>
                      <a:pt x="31" y="14"/>
                    </a:lnTo>
                    <a:lnTo>
                      <a:pt x="30" y="14"/>
                    </a:lnTo>
                    <a:lnTo>
                      <a:pt x="29" y="14"/>
                    </a:lnTo>
                    <a:lnTo>
                      <a:pt x="29" y="15"/>
                    </a:lnTo>
                    <a:lnTo>
                      <a:pt x="28" y="15"/>
                    </a:lnTo>
                    <a:lnTo>
                      <a:pt x="27" y="15"/>
                    </a:lnTo>
                    <a:lnTo>
                      <a:pt x="26" y="15"/>
                    </a:lnTo>
                    <a:lnTo>
                      <a:pt x="25" y="15"/>
                    </a:lnTo>
                    <a:lnTo>
                      <a:pt x="24" y="15"/>
                    </a:lnTo>
                    <a:lnTo>
                      <a:pt x="24" y="14"/>
                    </a:lnTo>
                    <a:lnTo>
                      <a:pt x="23" y="14"/>
                    </a:lnTo>
                    <a:lnTo>
                      <a:pt x="22" y="14"/>
                    </a:lnTo>
                    <a:lnTo>
                      <a:pt x="21" y="13"/>
                    </a:lnTo>
                    <a:lnTo>
                      <a:pt x="20" y="13"/>
                    </a:lnTo>
                    <a:lnTo>
                      <a:pt x="20" y="12"/>
                    </a:lnTo>
                    <a:lnTo>
                      <a:pt x="19" y="12"/>
                    </a:lnTo>
                    <a:lnTo>
                      <a:pt x="19" y="11"/>
                    </a:lnTo>
                    <a:lnTo>
                      <a:pt x="18" y="11"/>
                    </a:lnTo>
                    <a:lnTo>
                      <a:pt x="18" y="10"/>
                    </a:lnTo>
                    <a:lnTo>
                      <a:pt x="17" y="10"/>
                    </a:lnTo>
                    <a:lnTo>
                      <a:pt x="17" y="9"/>
                    </a:lnTo>
                    <a:lnTo>
                      <a:pt x="16" y="8"/>
                    </a:lnTo>
                    <a:lnTo>
                      <a:pt x="16" y="7"/>
                    </a:lnTo>
                    <a:lnTo>
                      <a:pt x="16" y="6"/>
                    </a:lnTo>
                    <a:lnTo>
                      <a:pt x="16" y="5"/>
                    </a:lnTo>
                    <a:lnTo>
                      <a:pt x="15" y="4"/>
                    </a:lnTo>
                    <a:lnTo>
                      <a:pt x="15" y="3"/>
                    </a:lnTo>
                    <a:lnTo>
                      <a:pt x="16" y="3"/>
                    </a:lnTo>
                    <a:lnTo>
                      <a:pt x="16" y="2"/>
                    </a:lnTo>
                    <a:lnTo>
                      <a:pt x="16" y="1"/>
                    </a:lnTo>
                    <a:lnTo>
                      <a:pt x="16" y="0"/>
                    </a:lnTo>
                    <a:lnTo>
                      <a:pt x="1" y="20"/>
                    </a:lnTo>
                    <a:lnTo>
                      <a:pt x="1" y="21"/>
                    </a:lnTo>
                    <a:lnTo>
                      <a:pt x="1" y="22"/>
                    </a:lnTo>
                    <a:lnTo>
                      <a:pt x="1" y="23"/>
                    </a:lnTo>
                    <a:lnTo>
                      <a:pt x="0" y="24"/>
                    </a:lnTo>
                    <a:lnTo>
                      <a:pt x="0" y="25"/>
                    </a:lnTo>
                    <a:lnTo>
                      <a:pt x="0" y="26"/>
                    </a:lnTo>
                    <a:lnTo>
                      <a:pt x="1" y="26"/>
                    </a:lnTo>
                    <a:lnTo>
                      <a:pt x="1" y="27"/>
                    </a:lnTo>
                    <a:lnTo>
                      <a:pt x="1" y="28"/>
                    </a:lnTo>
                    <a:lnTo>
                      <a:pt x="1" y="29"/>
                    </a:lnTo>
                    <a:lnTo>
                      <a:pt x="1" y="30"/>
                    </a:lnTo>
                    <a:lnTo>
                      <a:pt x="2" y="30"/>
                    </a:lnTo>
                    <a:lnTo>
                      <a:pt x="2" y="31"/>
                    </a:lnTo>
                    <a:lnTo>
                      <a:pt x="3" y="32"/>
                    </a:lnTo>
                    <a:lnTo>
                      <a:pt x="3" y="33"/>
                    </a:lnTo>
                    <a:lnTo>
                      <a:pt x="4" y="33"/>
                    </a:lnTo>
                    <a:lnTo>
                      <a:pt x="4" y="34"/>
                    </a:lnTo>
                    <a:lnTo>
                      <a:pt x="5" y="34"/>
                    </a:lnTo>
                    <a:lnTo>
                      <a:pt x="5" y="35"/>
                    </a:lnTo>
                    <a:lnTo>
                      <a:pt x="6" y="35"/>
                    </a:lnTo>
                    <a:lnTo>
                      <a:pt x="6" y="36"/>
                    </a:lnTo>
                    <a:lnTo>
                      <a:pt x="7" y="36"/>
                    </a:lnTo>
                    <a:lnTo>
                      <a:pt x="8" y="37"/>
                    </a:lnTo>
                    <a:lnTo>
                      <a:pt x="9" y="37"/>
                    </a:lnTo>
                    <a:lnTo>
                      <a:pt x="10" y="37"/>
                    </a:lnTo>
                    <a:lnTo>
                      <a:pt x="10" y="38"/>
                    </a:lnTo>
                    <a:lnTo>
                      <a:pt x="11" y="38"/>
                    </a:lnTo>
                    <a:lnTo>
                      <a:pt x="12" y="38"/>
                    </a:lnTo>
                    <a:lnTo>
                      <a:pt x="13" y="38"/>
                    </a:lnTo>
                    <a:lnTo>
                      <a:pt x="14" y="38"/>
                    </a:lnTo>
                    <a:lnTo>
                      <a:pt x="15" y="38"/>
                    </a:lnTo>
                    <a:lnTo>
                      <a:pt x="16" y="38"/>
                    </a:lnTo>
                    <a:lnTo>
                      <a:pt x="17" y="38"/>
                    </a:lnTo>
                    <a:lnTo>
                      <a:pt x="18" y="38"/>
                    </a:lnTo>
                    <a:lnTo>
                      <a:pt x="19" y="37"/>
                    </a:lnTo>
                    <a:lnTo>
                      <a:pt x="20" y="37"/>
                    </a:lnTo>
                    <a:lnTo>
                      <a:pt x="21" y="36"/>
                    </a:lnTo>
                    <a:lnTo>
                      <a:pt x="22" y="36"/>
                    </a:lnTo>
                    <a:lnTo>
                      <a:pt x="22" y="35"/>
                    </a:lnTo>
                    <a:lnTo>
                      <a:pt x="23" y="35"/>
                    </a:lnTo>
                    <a:lnTo>
                      <a:pt x="23" y="34"/>
                    </a:lnTo>
                    <a:lnTo>
                      <a:pt x="24" y="34"/>
                    </a:lnTo>
                    <a:lnTo>
                      <a:pt x="24" y="33"/>
                    </a:lnTo>
                    <a:lnTo>
                      <a:pt x="25" y="33"/>
                    </a:lnTo>
                    <a:lnTo>
                      <a:pt x="25" y="32"/>
                    </a:lnTo>
                    <a:lnTo>
                      <a:pt x="25" y="31"/>
                    </a:lnTo>
                    <a:close/>
                  </a:path>
                </a:pathLst>
              </a:custGeom>
              <a:solidFill>
                <a:srgbClr val="DDDDDC"/>
              </a:solidFill>
              <a:ln w="19050">
                <a:solidFill>
                  <a:srgbClr val="24211D"/>
                </a:solidFill>
                <a:bevel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8221" name="Freeform 27"/>
              <p:cNvSpPr>
                <a:spLocks/>
              </p:cNvSpPr>
              <p:nvPr/>
            </p:nvSpPr>
            <p:spPr bwMode="auto">
              <a:xfrm>
                <a:off x="969" y="2676"/>
                <a:ext cx="66" cy="180"/>
              </a:xfrm>
              <a:custGeom>
                <a:avLst/>
                <a:gdLst>
                  <a:gd name="T0" fmla="*/ 6 w 11"/>
                  <a:gd name="T1" fmla="*/ 120 h 30"/>
                  <a:gd name="T2" fmla="*/ 66 w 11"/>
                  <a:gd name="T3" fmla="*/ 0 h 30"/>
                  <a:gd name="T4" fmla="*/ 66 w 11"/>
                  <a:gd name="T5" fmla="*/ 0 h 30"/>
                  <a:gd name="T6" fmla="*/ 66 w 11"/>
                  <a:gd name="T7" fmla="*/ 6 h 30"/>
                  <a:gd name="T8" fmla="*/ 66 w 11"/>
                  <a:gd name="T9" fmla="*/ 6 h 30"/>
                  <a:gd name="T10" fmla="*/ 66 w 11"/>
                  <a:gd name="T11" fmla="*/ 6 h 30"/>
                  <a:gd name="T12" fmla="*/ 66 w 11"/>
                  <a:gd name="T13" fmla="*/ 12 h 30"/>
                  <a:gd name="T14" fmla="*/ 66 w 11"/>
                  <a:gd name="T15" fmla="*/ 12 h 30"/>
                  <a:gd name="T16" fmla="*/ 66 w 11"/>
                  <a:gd name="T17" fmla="*/ 12 h 30"/>
                  <a:gd name="T18" fmla="*/ 66 w 11"/>
                  <a:gd name="T19" fmla="*/ 18 h 30"/>
                  <a:gd name="T20" fmla="*/ 66 w 11"/>
                  <a:gd name="T21" fmla="*/ 18 h 30"/>
                  <a:gd name="T22" fmla="*/ 66 w 11"/>
                  <a:gd name="T23" fmla="*/ 18 h 30"/>
                  <a:gd name="T24" fmla="*/ 66 w 11"/>
                  <a:gd name="T25" fmla="*/ 24 h 30"/>
                  <a:gd name="T26" fmla="*/ 66 w 11"/>
                  <a:gd name="T27" fmla="*/ 24 h 30"/>
                  <a:gd name="T28" fmla="*/ 66 w 11"/>
                  <a:gd name="T29" fmla="*/ 24 h 30"/>
                  <a:gd name="T30" fmla="*/ 66 w 11"/>
                  <a:gd name="T31" fmla="*/ 30 h 30"/>
                  <a:gd name="T32" fmla="*/ 66 w 11"/>
                  <a:gd name="T33" fmla="*/ 30 h 30"/>
                  <a:gd name="T34" fmla="*/ 66 w 11"/>
                  <a:gd name="T35" fmla="*/ 30 h 30"/>
                  <a:gd name="T36" fmla="*/ 66 w 11"/>
                  <a:gd name="T37" fmla="*/ 36 h 30"/>
                  <a:gd name="T38" fmla="*/ 66 w 11"/>
                  <a:gd name="T39" fmla="*/ 36 h 30"/>
                  <a:gd name="T40" fmla="*/ 66 w 11"/>
                  <a:gd name="T41" fmla="*/ 36 h 30"/>
                  <a:gd name="T42" fmla="*/ 66 w 11"/>
                  <a:gd name="T43" fmla="*/ 42 h 30"/>
                  <a:gd name="T44" fmla="*/ 66 w 11"/>
                  <a:gd name="T45" fmla="*/ 42 h 30"/>
                  <a:gd name="T46" fmla="*/ 66 w 11"/>
                  <a:gd name="T47" fmla="*/ 42 h 30"/>
                  <a:gd name="T48" fmla="*/ 66 w 11"/>
                  <a:gd name="T49" fmla="*/ 42 h 30"/>
                  <a:gd name="T50" fmla="*/ 66 w 11"/>
                  <a:gd name="T51" fmla="*/ 48 h 30"/>
                  <a:gd name="T52" fmla="*/ 60 w 11"/>
                  <a:gd name="T53" fmla="*/ 48 h 30"/>
                  <a:gd name="T54" fmla="*/ 0 w 11"/>
                  <a:gd name="T55" fmla="*/ 180 h 30"/>
                  <a:gd name="T56" fmla="*/ 6 w 11"/>
                  <a:gd name="T57" fmla="*/ 180 h 30"/>
                  <a:gd name="T58" fmla="*/ 6 w 11"/>
                  <a:gd name="T59" fmla="*/ 174 h 30"/>
                  <a:gd name="T60" fmla="*/ 6 w 11"/>
                  <a:gd name="T61" fmla="*/ 174 h 30"/>
                  <a:gd name="T62" fmla="*/ 6 w 11"/>
                  <a:gd name="T63" fmla="*/ 174 h 30"/>
                  <a:gd name="T64" fmla="*/ 6 w 11"/>
                  <a:gd name="T65" fmla="*/ 168 h 30"/>
                  <a:gd name="T66" fmla="*/ 6 w 11"/>
                  <a:gd name="T67" fmla="*/ 168 h 30"/>
                  <a:gd name="T68" fmla="*/ 6 w 11"/>
                  <a:gd name="T69" fmla="*/ 162 h 30"/>
                  <a:gd name="T70" fmla="*/ 6 w 11"/>
                  <a:gd name="T71" fmla="*/ 162 h 30"/>
                  <a:gd name="T72" fmla="*/ 6 w 11"/>
                  <a:gd name="T73" fmla="*/ 162 h 30"/>
                  <a:gd name="T74" fmla="*/ 6 w 11"/>
                  <a:gd name="T75" fmla="*/ 156 h 30"/>
                  <a:gd name="T76" fmla="*/ 6 w 11"/>
                  <a:gd name="T77" fmla="*/ 156 h 30"/>
                  <a:gd name="T78" fmla="*/ 12 w 11"/>
                  <a:gd name="T79" fmla="*/ 150 h 30"/>
                  <a:gd name="T80" fmla="*/ 12 w 11"/>
                  <a:gd name="T81" fmla="*/ 150 h 30"/>
                  <a:gd name="T82" fmla="*/ 12 w 11"/>
                  <a:gd name="T83" fmla="*/ 144 h 30"/>
                  <a:gd name="T84" fmla="*/ 12 w 11"/>
                  <a:gd name="T85" fmla="*/ 144 h 30"/>
                  <a:gd name="T86" fmla="*/ 6 w 11"/>
                  <a:gd name="T87" fmla="*/ 144 h 30"/>
                  <a:gd name="T88" fmla="*/ 6 w 11"/>
                  <a:gd name="T89" fmla="*/ 138 h 30"/>
                  <a:gd name="T90" fmla="*/ 6 w 11"/>
                  <a:gd name="T91" fmla="*/ 138 h 30"/>
                  <a:gd name="T92" fmla="*/ 6 w 11"/>
                  <a:gd name="T93" fmla="*/ 132 h 30"/>
                  <a:gd name="T94" fmla="*/ 6 w 11"/>
                  <a:gd name="T95" fmla="*/ 132 h 30"/>
                  <a:gd name="T96" fmla="*/ 6 w 11"/>
                  <a:gd name="T97" fmla="*/ 132 h 30"/>
                  <a:gd name="T98" fmla="*/ 6 w 11"/>
                  <a:gd name="T99" fmla="*/ 126 h 30"/>
                  <a:gd name="T100" fmla="*/ 6 w 11"/>
                  <a:gd name="T101" fmla="*/ 126 h 30"/>
                  <a:gd name="T102" fmla="*/ 6 w 11"/>
                  <a:gd name="T103" fmla="*/ 120 h 30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11"/>
                  <a:gd name="T157" fmla="*/ 0 h 30"/>
                  <a:gd name="T158" fmla="*/ 11 w 11"/>
                  <a:gd name="T159" fmla="*/ 30 h 30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11" h="30">
                    <a:moveTo>
                      <a:pt x="1" y="20"/>
                    </a:moveTo>
                    <a:lnTo>
                      <a:pt x="11" y="0"/>
                    </a:lnTo>
                    <a:lnTo>
                      <a:pt x="11" y="1"/>
                    </a:lnTo>
                    <a:lnTo>
                      <a:pt x="11" y="2"/>
                    </a:lnTo>
                    <a:lnTo>
                      <a:pt x="11" y="3"/>
                    </a:lnTo>
                    <a:lnTo>
                      <a:pt x="11" y="4"/>
                    </a:lnTo>
                    <a:lnTo>
                      <a:pt x="11" y="5"/>
                    </a:lnTo>
                    <a:lnTo>
                      <a:pt x="11" y="6"/>
                    </a:lnTo>
                    <a:lnTo>
                      <a:pt x="11" y="7"/>
                    </a:lnTo>
                    <a:lnTo>
                      <a:pt x="11" y="8"/>
                    </a:lnTo>
                    <a:lnTo>
                      <a:pt x="10" y="8"/>
                    </a:lnTo>
                    <a:lnTo>
                      <a:pt x="0" y="30"/>
                    </a:lnTo>
                    <a:lnTo>
                      <a:pt x="1" y="30"/>
                    </a:lnTo>
                    <a:lnTo>
                      <a:pt x="1" y="29"/>
                    </a:lnTo>
                    <a:lnTo>
                      <a:pt x="1" y="28"/>
                    </a:lnTo>
                    <a:lnTo>
                      <a:pt x="1" y="27"/>
                    </a:lnTo>
                    <a:lnTo>
                      <a:pt x="1" y="26"/>
                    </a:lnTo>
                    <a:lnTo>
                      <a:pt x="2" y="25"/>
                    </a:lnTo>
                    <a:lnTo>
                      <a:pt x="2" y="24"/>
                    </a:lnTo>
                    <a:lnTo>
                      <a:pt x="1" y="24"/>
                    </a:lnTo>
                    <a:lnTo>
                      <a:pt x="1" y="23"/>
                    </a:lnTo>
                    <a:lnTo>
                      <a:pt x="1" y="22"/>
                    </a:lnTo>
                    <a:lnTo>
                      <a:pt x="1" y="21"/>
                    </a:lnTo>
                    <a:lnTo>
                      <a:pt x="1" y="20"/>
                    </a:lnTo>
                    <a:close/>
                  </a:path>
                </a:pathLst>
              </a:custGeom>
              <a:solidFill>
                <a:srgbClr val="DDDDDC"/>
              </a:solidFill>
              <a:ln w="19050">
                <a:solidFill>
                  <a:srgbClr val="24211D"/>
                </a:solidFill>
                <a:bevel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8222" name="Freeform 28"/>
              <p:cNvSpPr>
                <a:spLocks/>
              </p:cNvSpPr>
              <p:nvPr/>
            </p:nvSpPr>
            <p:spPr bwMode="auto">
              <a:xfrm>
                <a:off x="813" y="2790"/>
                <a:ext cx="168" cy="120"/>
              </a:xfrm>
              <a:custGeom>
                <a:avLst/>
                <a:gdLst>
                  <a:gd name="T0" fmla="*/ 162 w 28"/>
                  <a:gd name="T1" fmla="*/ 6 h 20"/>
                  <a:gd name="T2" fmla="*/ 150 w 28"/>
                  <a:gd name="T3" fmla="*/ 84 h 20"/>
                  <a:gd name="T4" fmla="*/ 42 w 28"/>
                  <a:gd name="T5" fmla="*/ 90 h 20"/>
                  <a:gd name="T6" fmla="*/ 12 w 28"/>
                  <a:gd name="T7" fmla="*/ 0 h 2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"/>
                  <a:gd name="T13" fmla="*/ 0 h 20"/>
                  <a:gd name="T14" fmla="*/ 28 w 28"/>
                  <a:gd name="T15" fmla="*/ 20 h 2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" h="20">
                    <a:moveTo>
                      <a:pt x="27" y="1"/>
                    </a:moveTo>
                    <a:cubicBezTo>
                      <a:pt x="28" y="5"/>
                      <a:pt x="28" y="10"/>
                      <a:pt x="25" y="14"/>
                    </a:cubicBezTo>
                    <a:cubicBezTo>
                      <a:pt x="20" y="19"/>
                      <a:pt x="12" y="20"/>
                      <a:pt x="7" y="15"/>
                    </a:cubicBezTo>
                    <a:cubicBezTo>
                      <a:pt x="2" y="11"/>
                      <a:pt x="0" y="5"/>
                      <a:pt x="2" y="0"/>
                    </a:cubicBezTo>
                  </a:path>
                </a:pathLst>
              </a:custGeom>
              <a:noFill/>
              <a:ln w="19050">
                <a:solidFill>
                  <a:srgbClr val="24211D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8223" name="Freeform 29"/>
              <p:cNvSpPr>
                <a:spLocks/>
              </p:cNvSpPr>
              <p:nvPr/>
            </p:nvSpPr>
            <p:spPr bwMode="auto">
              <a:xfrm>
                <a:off x="687" y="2784"/>
                <a:ext cx="282" cy="294"/>
              </a:xfrm>
              <a:custGeom>
                <a:avLst/>
                <a:gdLst>
                  <a:gd name="T0" fmla="*/ 282 w 47"/>
                  <a:gd name="T1" fmla="*/ 72 h 49"/>
                  <a:gd name="T2" fmla="*/ 276 w 47"/>
                  <a:gd name="T3" fmla="*/ 78 h 49"/>
                  <a:gd name="T4" fmla="*/ 270 w 47"/>
                  <a:gd name="T5" fmla="*/ 84 h 49"/>
                  <a:gd name="T6" fmla="*/ 264 w 47"/>
                  <a:gd name="T7" fmla="*/ 96 h 49"/>
                  <a:gd name="T8" fmla="*/ 252 w 47"/>
                  <a:gd name="T9" fmla="*/ 102 h 49"/>
                  <a:gd name="T10" fmla="*/ 240 w 47"/>
                  <a:gd name="T11" fmla="*/ 108 h 49"/>
                  <a:gd name="T12" fmla="*/ 234 w 47"/>
                  <a:gd name="T13" fmla="*/ 114 h 49"/>
                  <a:gd name="T14" fmla="*/ 222 w 47"/>
                  <a:gd name="T15" fmla="*/ 114 h 49"/>
                  <a:gd name="T16" fmla="*/ 210 w 47"/>
                  <a:gd name="T17" fmla="*/ 114 h 49"/>
                  <a:gd name="T18" fmla="*/ 198 w 47"/>
                  <a:gd name="T19" fmla="*/ 114 h 49"/>
                  <a:gd name="T20" fmla="*/ 186 w 47"/>
                  <a:gd name="T21" fmla="*/ 108 h 49"/>
                  <a:gd name="T22" fmla="*/ 174 w 47"/>
                  <a:gd name="T23" fmla="*/ 108 h 49"/>
                  <a:gd name="T24" fmla="*/ 168 w 47"/>
                  <a:gd name="T25" fmla="*/ 102 h 49"/>
                  <a:gd name="T26" fmla="*/ 156 w 47"/>
                  <a:gd name="T27" fmla="*/ 90 h 49"/>
                  <a:gd name="T28" fmla="*/ 150 w 47"/>
                  <a:gd name="T29" fmla="*/ 84 h 49"/>
                  <a:gd name="T30" fmla="*/ 144 w 47"/>
                  <a:gd name="T31" fmla="*/ 78 h 49"/>
                  <a:gd name="T32" fmla="*/ 144 w 47"/>
                  <a:gd name="T33" fmla="*/ 72 h 49"/>
                  <a:gd name="T34" fmla="*/ 138 w 47"/>
                  <a:gd name="T35" fmla="*/ 60 h 49"/>
                  <a:gd name="T36" fmla="*/ 138 w 47"/>
                  <a:gd name="T37" fmla="*/ 54 h 49"/>
                  <a:gd name="T38" fmla="*/ 138 w 47"/>
                  <a:gd name="T39" fmla="*/ 42 h 49"/>
                  <a:gd name="T40" fmla="*/ 138 w 47"/>
                  <a:gd name="T41" fmla="*/ 36 h 49"/>
                  <a:gd name="T42" fmla="*/ 138 w 47"/>
                  <a:gd name="T43" fmla="*/ 24 h 49"/>
                  <a:gd name="T44" fmla="*/ 138 w 47"/>
                  <a:gd name="T45" fmla="*/ 12 h 49"/>
                  <a:gd name="T46" fmla="*/ 144 w 47"/>
                  <a:gd name="T47" fmla="*/ 6 h 49"/>
                  <a:gd name="T48" fmla="*/ 12 w 47"/>
                  <a:gd name="T49" fmla="*/ 156 h 49"/>
                  <a:gd name="T50" fmla="*/ 6 w 47"/>
                  <a:gd name="T51" fmla="*/ 168 h 49"/>
                  <a:gd name="T52" fmla="*/ 0 w 47"/>
                  <a:gd name="T53" fmla="*/ 180 h 49"/>
                  <a:gd name="T54" fmla="*/ 0 w 47"/>
                  <a:gd name="T55" fmla="*/ 192 h 49"/>
                  <a:gd name="T56" fmla="*/ 0 w 47"/>
                  <a:gd name="T57" fmla="*/ 204 h 49"/>
                  <a:gd name="T58" fmla="*/ 0 w 47"/>
                  <a:gd name="T59" fmla="*/ 216 h 49"/>
                  <a:gd name="T60" fmla="*/ 6 w 47"/>
                  <a:gd name="T61" fmla="*/ 228 h 49"/>
                  <a:gd name="T62" fmla="*/ 6 w 47"/>
                  <a:gd name="T63" fmla="*/ 240 h 49"/>
                  <a:gd name="T64" fmla="*/ 12 w 47"/>
                  <a:gd name="T65" fmla="*/ 246 h 49"/>
                  <a:gd name="T66" fmla="*/ 18 w 47"/>
                  <a:gd name="T67" fmla="*/ 258 h 49"/>
                  <a:gd name="T68" fmla="*/ 30 w 47"/>
                  <a:gd name="T69" fmla="*/ 264 h 49"/>
                  <a:gd name="T70" fmla="*/ 36 w 47"/>
                  <a:gd name="T71" fmla="*/ 276 h 49"/>
                  <a:gd name="T72" fmla="*/ 48 w 47"/>
                  <a:gd name="T73" fmla="*/ 282 h 49"/>
                  <a:gd name="T74" fmla="*/ 66 w 47"/>
                  <a:gd name="T75" fmla="*/ 288 h 49"/>
                  <a:gd name="T76" fmla="*/ 78 w 47"/>
                  <a:gd name="T77" fmla="*/ 294 h 49"/>
                  <a:gd name="T78" fmla="*/ 90 w 47"/>
                  <a:gd name="T79" fmla="*/ 294 h 49"/>
                  <a:gd name="T80" fmla="*/ 108 w 47"/>
                  <a:gd name="T81" fmla="*/ 294 h 49"/>
                  <a:gd name="T82" fmla="*/ 120 w 47"/>
                  <a:gd name="T83" fmla="*/ 288 h 49"/>
                  <a:gd name="T84" fmla="*/ 132 w 47"/>
                  <a:gd name="T85" fmla="*/ 288 h 49"/>
                  <a:gd name="T86" fmla="*/ 150 w 47"/>
                  <a:gd name="T87" fmla="*/ 276 h 49"/>
                  <a:gd name="T88" fmla="*/ 162 w 47"/>
                  <a:gd name="T89" fmla="*/ 270 h 49"/>
                  <a:gd name="T90" fmla="*/ 174 w 47"/>
                  <a:gd name="T91" fmla="*/ 258 h 49"/>
                  <a:gd name="T92" fmla="*/ 180 w 47"/>
                  <a:gd name="T93" fmla="*/ 252 h 49"/>
                  <a:gd name="T94" fmla="*/ 186 w 47"/>
                  <a:gd name="T95" fmla="*/ 240 h 49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47"/>
                  <a:gd name="T145" fmla="*/ 0 h 49"/>
                  <a:gd name="T146" fmla="*/ 47 w 47"/>
                  <a:gd name="T147" fmla="*/ 49 h 49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47" h="49">
                    <a:moveTo>
                      <a:pt x="31" y="40"/>
                    </a:moveTo>
                    <a:lnTo>
                      <a:pt x="47" y="12"/>
                    </a:lnTo>
                    <a:lnTo>
                      <a:pt x="47" y="13"/>
                    </a:lnTo>
                    <a:lnTo>
                      <a:pt x="46" y="13"/>
                    </a:lnTo>
                    <a:lnTo>
                      <a:pt x="46" y="14"/>
                    </a:lnTo>
                    <a:lnTo>
                      <a:pt x="45" y="14"/>
                    </a:lnTo>
                    <a:lnTo>
                      <a:pt x="45" y="15"/>
                    </a:lnTo>
                    <a:lnTo>
                      <a:pt x="44" y="15"/>
                    </a:lnTo>
                    <a:lnTo>
                      <a:pt x="44" y="16"/>
                    </a:lnTo>
                    <a:lnTo>
                      <a:pt x="43" y="16"/>
                    </a:lnTo>
                    <a:lnTo>
                      <a:pt x="43" y="17"/>
                    </a:lnTo>
                    <a:lnTo>
                      <a:pt x="42" y="17"/>
                    </a:lnTo>
                    <a:lnTo>
                      <a:pt x="41" y="18"/>
                    </a:lnTo>
                    <a:lnTo>
                      <a:pt x="40" y="18"/>
                    </a:lnTo>
                    <a:lnTo>
                      <a:pt x="39" y="18"/>
                    </a:lnTo>
                    <a:lnTo>
                      <a:pt x="39" y="19"/>
                    </a:lnTo>
                    <a:lnTo>
                      <a:pt x="38" y="19"/>
                    </a:lnTo>
                    <a:lnTo>
                      <a:pt x="37" y="19"/>
                    </a:lnTo>
                    <a:lnTo>
                      <a:pt x="36" y="19"/>
                    </a:lnTo>
                    <a:lnTo>
                      <a:pt x="35" y="19"/>
                    </a:lnTo>
                    <a:lnTo>
                      <a:pt x="34" y="19"/>
                    </a:lnTo>
                    <a:lnTo>
                      <a:pt x="33" y="19"/>
                    </a:lnTo>
                    <a:lnTo>
                      <a:pt x="32" y="19"/>
                    </a:lnTo>
                    <a:lnTo>
                      <a:pt x="31" y="18"/>
                    </a:lnTo>
                    <a:lnTo>
                      <a:pt x="30" y="18"/>
                    </a:lnTo>
                    <a:lnTo>
                      <a:pt x="29" y="18"/>
                    </a:lnTo>
                    <a:lnTo>
                      <a:pt x="29" y="17"/>
                    </a:lnTo>
                    <a:lnTo>
                      <a:pt x="28" y="17"/>
                    </a:lnTo>
                    <a:lnTo>
                      <a:pt x="27" y="16"/>
                    </a:lnTo>
                    <a:lnTo>
                      <a:pt x="26" y="15"/>
                    </a:lnTo>
                    <a:lnTo>
                      <a:pt x="25" y="15"/>
                    </a:lnTo>
                    <a:lnTo>
                      <a:pt x="25" y="14"/>
                    </a:lnTo>
                    <a:lnTo>
                      <a:pt x="25" y="13"/>
                    </a:lnTo>
                    <a:lnTo>
                      <a:pt x="24" y="13"/>
                    </a:lnTo>
                    <a:lnTo>
                      <a:pt x="24" y="12"/>
                    </a:lnTo>
                    <a:lnTo>
                      <a:pt x="23" y="11"/>
                    </a:lnTo>
                    <a:lnTo>
                      <a:pt x="23" y="10"/>
                    </a:lnTo>
                    <a:lnTo>
                      <a:pt x="23" y="9"/>
                    </a:lnTo>
                    <a:lnTo>
                      <a:pt x="23" y="8"/>
                    </a:lnTo>
                    <a:lnTo>
                      <a:pt x="23" y="7"/>
                    </a:lnTo>
                    <a:lnTo>
                      <a:pt x="23" y="6"/>
                    </a:lnTo>
                    <a:lnTo>
                      <a:pt x="23" y="5"/>
                    </a:lnTo>
                    <a:lnTo>
                      <a:pt x="23" y="4"/>
                    </a:lnTo>
                    <a:lnTo>
                      <a:pt x="23" y="3"/>
                    </a:lnTo>
                    <a:lnTo>
                      <a:pt x="23" y="2"/>
                    </a:lnTo>
                    <a:lnTo>
                      <a:pt x="24" y="1"/>
                    </a:lnTo>
                    <a:lnTo>
                      <a:pt x="24" y="0"/>
                    </a:lnTo>
                    <a:lnTo>
                      <a:pt x="2" y="26"/>
                    </a:lnTo>
                    <a:lnTo>
                      <a:pt x="1" y="27"/>
                    </a:lnTo>
                    <a:lnTo>
                      <a:pt x="1" y="28"/>
                    </a:lnTo>
                    <a:lnTo>
                      <a:pt x="1" y="29"/>
                    </a:lnTo>
                    <a:lnTo>
                      <a:pt x="1" y="30"/>
                    </a:lnTo>
                    <a:lnTo>
                      <a:pt x="0" y="30"/>
                    </a:lnTo>
                    <a:lnTo>
                      <a:pt x="0" y="31"/>
                    </a:lnTo>
                    <a:lnTo>
                      <a:pt x="0" y="32"/>
                    </a:lnTo>
                    <a:lnTo>
                      <a:pt x="0" y="33"/>
                    </a:lnTo>
                    <a:lnTo>
                      <a:pt x="0" y="34"/>
                    </a:lnTo>
                    <a:lnTo>
                      <a:pt x="0" y="35"/>
                    </a:lnTo>
                    <a:lnTo>
                      <a:pt x="0" y="36"/>
                    </a:lnTo>
                    <a:lnTo>
                      <a:pt x="0" y="37"/>
                    </a:lnTo>
                    <a:lnTo>
                      <a:pt x="1" y="37"/>
                    </a:lnTo>
                    <a:lnTo>
                      <a:pt x="1" y="38"/>
                    </a:lnTo>
                    <a:lnTo>
                      <a:pt x="1" y="39"/>
                    </a:lnTo>
                    <a:lnTo>
                      <a:pt x="1" y="40"/>
                    </a:lnTo>
                    <a:lnTo>
                      <a:pt x="2" y="40"/>
                    </a:lnTo>
                    <a:lnTo>
                      <a:pt x="2" y="41"/>
                    </a:lnTo>
                    <a:lnTo>
                      <a:pt x="3" y="42"/>
                    </a:lnTo>
                    <a:lnTo>
                      <a:pt x="3" y="43"/>
                    </a:lnTo>
                    <a:lnTo>
                      <a:pt x="4" y="44"/>
                    </a:lnTo>
                    <a:lnTo>
                      <a:pt x="5" y="44"/>
                    </a:lnTo>
                    <a:lnTo>
                      <a:pt x="5" y="45"/>
                    </a:lnTo>
                    <a:lnTo>
                      <a:pt x="6" y="45"/>
                    </a:lnTo>
                    <a:lnTo>
                      <a:pt x="6" y="46"/>
                    </a:lnTo>
                    <a:lnTo>
                      <a:pt x="7" y="46"/>
                    </a:lnTo>
                    <a:lnTo>
                      <a:pt x="8" y="47"/>
                    </a:lnTo>
                    <a:lnTo>
                      <a:pt x="9" y="48"/>
                    </a:lnTo>
                    <a:lnTo>
                      <a:pt x="10" y="48"/>
                    </a:lnTo>
                    <a:lnTo>
                      <a:pt x="11" y="48"/>
                    </a:lnTo>
                    <a:lnTo>
                      <a:pt x="12" y="49"/>
                    </a:lnTo>
                    <a:lnTo>
                      <a:pt x="13" y="49"/>
                    </a:lnTo>
                    <a:lnTo>
                      <a:pt x="14" y="49"/>
                    </a:lnTo>
                    <a:lnTo>
                      <a:pt x="15" y="49"/>
                    </a:lnTo>
                    <a:lnTo>
                      <a:pt x="16" y="49"/>
                    </a:lnTo>
                    <a:lnTo>
                      <a:pt x="17" y="49"/>
                    </a:lnTo>
                    <a:lnTo>
                      <a:pt x="18" y="49"/>
                    </a:lnTo>
                    <a:lnTo>
                      <a:pt x="19" y="49"/>
                    </a:lnTo>
                    <a:lnTo>
                      <a:pt x="20" y="48"/>
                    </a:lnTo>
                    <a:lnTo>
                      <a:pt x="21" y="48"/>
                    </a:lnTo>
                    <a:lnTo>
                      <a:pt x="22" y="48"/>
                    </a:lnTo>
                    <a:lnTo>
                      <a:pt x="23" y="47"/>
                    </a:lnTo>
                    <a:lnTo>
                      <a:pt x="24" y="47"/>
                    </a:lnTo>
                    <a:lnTo>
                      <a:pt x="25" y="46"/>
                    </a:lnTo>
                    <a:lnTo>
                      <a:pt x="26" y="45"/>
                    </a:lnTo>
                    <a:lnTo>
                      <a:pt x="27" y="45"/>
                    </a:lnTo>
                    <a:lnTo>
                      <a:pt x="27" y="44"/>
                    </a:lnTo>
                    <a:lnTo>
                      <a:pt x="28" y="44"/>
                    </a:lnTo>
                    <a:lnTo>
                      <a:pt x="29" y="43"/>
                    </a:lnTo>
                    <a:lnTo>
                      <a:pt x="29" y="42"/>
                    </a:lnTo>
                    <a:lnTo>
                      <a:pt x="30" y="42"/>
                    </a:lnTo>
                    <a:lnTo>
                      <a:pt x="30" y="41"/>
                    </a:lnTo>
                    <a:lnTo>
                      <a:pt x="31" y="40"/>
                    </a:lnTo>
                    <a:close/>
                  </a:path>
                </a:pathLst>
              </a:custGeom>
              <a:solidFill>
                <a:srgbClr val="DDDDDC"/>
              </a:solidFill>
              <a:ln w="19050">
                <a:solidFill>
                  <a:srgbClr val="24211D"/>
                </a:solidFill>
                <a:bevel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8224" name="Freeform 30"/>
              <p:cNvSpPr>
                <a:spLocks/>
              </p:cNvSpPr>
              <p:nvPr/>
            </p:nvSpPr>
            <p:spPr bwMode="auto">
              <a:xfrm>
                <a:off x="873" y="2790"/>
                <a:ext cx="108" cy="234"/>
              </a:xfrm>
              <a:custGeom>
                <a:avLst/>
                <a:gdLst>
                  <a:gd name="T0" fmla="*/ 12 w 18"/>
                  <a:gd name="T1" fmla="*/ 156 h 39"/>
                  <a:gd name="T2" fmla="*/ 108 w 18"/>
                  <a:gd name="T3" fmla="*/ 0 h 39"/>
                  <a:gd name="T4" fmla="*/ 108 w 18"/>
                  <a:gd name="T5" fmla="*/ 6 h 39"/>
                  <a:gd name="T6" fmla="*/ 108 w 18"/>
                  <a:gd name="T7" fmla="*/ 6 h 39"/>
                  <a:gd name="T8" fmla="*/ 108 w 18"/>
                  <a:gd name="T9" fmla="*/ 12 h 39"/>
                  <a:gd name="T10" fmla="*/ 108 w 18"/>
                  <a:gd name="T11" fmla="*/ 12 h 39"/>
                  <a:gd name="T12" fmla="*/ 108 w 18"/>
                  <a:gd name="T13" fmla="*/ 12 h 39"/>
                  <a:gd name="T14" fmla="*/ 108 w 18"/>
                  <a:gd name="T15" fmla="*/ 18 h 39"/>
                  <a:gd name="T16" fmla="*/ 108 w 18"/>
                  <a:gd name="T17" fmla="*/ 18 h 39"/>
                  <a:gd name="T18" fmla="*/ 108 w 18"/>
                  <a:gd name="T19" fmla="*/ 24 h 39"/>
                  <a:gd name="T20" fmla="*/ 108 w 18"/>
                  <a:gd name="T21" fmla="*/ 24 h 39"/>
                  <a:gd name="T22" fmla="*/ 108 w 18"/>
                  <a:gd name="T23" fmla="*/ 30 h 39"/>
                  <a:gd name="T24" fmla="*/ 108 w 18"/>
                  <a:gd name="T25" fmla="*/ 30 h 39"/>
                  <a:gd name="T26" fmla="*/ 108 w 18"/>
                  <a:gd name="T27" fmla="*/ 30 h 39"/>
                  <a:gd name="T28" fmla="*/ 108 w 18"/>
                  <a:gd name="T29" fmla="*/ 36 h 39"/>
                  <a:gd name="T30" fmla="*/ 108 w 18"/>
                  <a:gd name="T31" fmla="*/ 36 h 39"/>
                  <a:gd name="T32" fmla="*/ 108 w 18"/>
                  <a:gd name="T33" fmla="*/ 42 h 39"/>
                  <a:gd name="T34" fmla="*/ 108 w 18"/>
                  <a:gd name="T35" fmla="*/ 42 h 39"/>
                  <a:gd name="T36" fmla="*/ 108 w 18"/>
                  <a:gd name="T37" fmla="*/ 48 h 39"/>
                  <a:gd name="T38" fmla="*/ 108 w 18"/>
                  <a:gd name="T39" fmla="*/ 48 h 39"/>
                  <a:gd name="T40" fmla="*/ 102 w 18"/>
                  <a:gd name="T41" fmla="*/ 48 h 39"/>
                  <a:gd name="T42" fmla="*/ 102 w 18"/>
                  <a:gd name="T43" fmla="*/ 54 h 39"/>
                  <a:gd name="T44" fmla="*/ 102 w 18"/>
                  <a:gd name="T45" fmla="*/ 54 h 39"/>
                  <a:gd name="T46" fmla="*/ 102 w 18"/>
                  <a:gd name="T47" fmla="*/ 60 h 39"/>
                  <a:gd name="T48" fmla="*/ 102 w 18"/>
                  <a:gd name="T49" fmla="*/ 60 h 39"/>
                  <a:gd name="T50" fmla="*/ 102 w 18"/>
                  <a:gd name="T51" fmla="*/ 60 h 39"/>
                  <a:gd name="T52" fmla="*/ 96 w 18"/>
                  <a:gd name="T53" fmla="*/ 66 h 39"/>
                  <a:gd name="T54" fmla="*/ 0 w 18"/>
                  <a:gd name="T55" fmla="*/ 234 h 39"/>
                  <a:gd name="T56" fmla="*/ 0 w 18"/>
                  <a:gd name="T57" fmla="*/ 228 h 39"/>
                  <a:gd name="T58" fmla="*/ 0 w 18"/>
                  <a:gd name="T59" fmla="*/ 228 h 39"/>
                  <a:gd name="T60" fmla="*/ 6 w 18"/>
                  <a:gd name="T61" fmla="*/ 222 h 39"/>
                  <a:gd name="T62" fmla="*/ 6 w 18"/>
                  <a:gd name="T63" fmla="*/ 222 h 39"/>
                  <a:gd name="T64" fmla="*/ 6 w 18"/>
                  <a:gd name="T65" fmla="*/ 216 h 39"/>
                  <a:gd name="T66" fmla="*/ 6 w 18"/>
                  <a:gd name="T67" fmla="*/ 216 h 39"/>
                  <a:gd name="T68" fmla="*/ 12 w 18"/>
                  <a:gd name="T69" fmla="*/ 210 h 39"/>
                  <a:gd name="T70" fmla="*/ 12 w 18"/>
                  <a:gd name="T71" fmla="*/ 210 h 39"/>
                  <a:gd name="T72" fmla="*/ 12 w 18"/>
                  <a:gd name="T73" fmla="*/ 204 h 39"/>
                  <a:gd name="T74" fmla="*/ 12 w 18"/>
                  <a:gd name="T75" fmla="*/ 204 h 39"/>
                  <a:gd name="T76" fmla="*/ 12 w 18"/>
                  <a:gd name="T77" fmla="*/ 198 h 39"/>
                  <a:gd name="T78" fmla="*/ 12 w 18"/>
                  <a:gd name="T79" fmla="*/ 198 h 39"/>
                  <a:gd name="T80" fmla="*/ 12 w 18"/>
                  <a:gd name="T81" fmla="*/ 192 h 39"/>
                  <a:gd name="T82" fmla="*/ 12 w 18"/>
                  <a:gd name="T83" fmla="*/ 192 h 39"/>
                  <a:gd name="T84" fmla="*/ 12 w 18"/>
                  <a:gd name="T85" fmla="*/ 186 h 39"/>
                  <a:gd name="T86" fmla="*/ 12 w 18"/>
                  <a:gd name="T87" fmla="*/ 186 h 39"/>
                  <a:gd name="T88" fmla="*/ 12 w 18"/>
                  <a:gd name="T89" fmla="*/ 180 h 39"/>
                  <a:gd name="T90" fmla="*/ 12 w 18"/>
                  <a:gd name="T91" fmla="*/ 180 h 39"/>
                  <a:gd name="T92" fmla="*/ 12 w 18"/>
                  <a:gd name="T93" fmla="*/ 174 h 39"/>
                  <a:gd name="T94" fmla="*/ 12 w 18"/>
                  <a:gd name="T95" fmla="*/ 168 h 39"/>
                  <a:gd name="T96" fmla="*/ 12 w 18"/>
                  <a:gd name="T97" fmla="*/ 168 h 39"/>
                  <a:gd name="T98" fmla="*/ 12 w 18"/>
                  <a:gd name="T99" fmla="*/ 162 h 39"/>
                  <a:gd name="T100" fmla="*/ 12 w 18"/>
                  <a:gd name="T101" fmla="*/ 162 h 39"/>
                  <a:gd name="T102" fmla="*/ 12 w 18"/>
                  <a:gd name="T103" fmla="*/ 156 h 39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18"/>
                  <a:gd name="T157" fmla="*/ 0 h 39"/>
                  <a:gd name="T158" fmla="*/ 18 w 18"/>
                  <a:gd name="T159" fmla="*/ 39 h 39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18" h="39">
                    <a:moveTo>
                      <a:pt x="2" y="26"/>
                    </a:moveTo>
                    <a:lnTo>
                      <a:pt x="18" y="0"/>
                    </a:lnTo>
                    <a:lnTo>
                      <a:pt x="18" y="1"/>
                    </a:lnTo>
                    <a:lnTo>
                      <a:pt x="18" y="2"/>
                    </a:lnTo>
                    <a:lnTo>
                      <a:pt x="18" y="3"/>
                    </a:lnTo>
                    <a:lnTo>
                      <a:pt x="18" y="4"/>
                    </a:lnTo>
                    <a:lnTo>
                      <a:pt x="18" y="5"/>
                    </a:lnTo>
                    <a:lnTo>
                      <a:pt x="18" y="6"/>
                    </a:lnTo>
                    <a:lnTo>
                      <a:pt x="18" y="7"/>
                    </a:lnTo>
                    <a:lnTo>
                      <a:pt x="18" y="8"/>
                    </a:lnTo>
                    <a:lnTo>
                      <a:pt x="17" y="8"/>
                    </a:lnTo>
                    <a:lnTo>
                      <a:pt x="17" y="9"/>
                    </a:lnTo>
                    <a:lnTo>
                      <a:pt x="17" y="10"/>
                    </a:lnTo>
                    <a:lnTo>
                      <a:pt x="16" y="11"/>
                    </a:lnTo>
                    <a:lnTo>
                      <a:pt x="0" y="39"/>
                    </a:lnTo>
                    <a:lnTo>
                      <a:pt x="0" y="38"/>
                    </a:lnTo>
                    <a:lnTo>
                      <a:pt x="1" y="37"/>
                    </a:lnTo>
                    <a:lnTo>
                      <a:pt x="1" y="36"/>
                    </a:lnTo>
                    <a:lnTo>
                      <a:pt x="2" y="35"/>
                    </a:lnTo>
                    <a:lnTo>
                      <a:pt x="2" y="34"/>
                    </a:lnTo>
                    <a:lnTo>
                      <a:pt x="2" y="33"/>
                    </a:lnTo>
                    <a:lnTo>
                      <a:pt x="2" y="32"/>
                    </a:lnTo>
                    <a:lnTo>
                      <a:pt x="2" y="31"/>
                    </a:lnTo>
                    <a:lnTo>
                      <a:pt x="2" y="30"/>
                    </a:lnTo>
                    <a:lnTo>
                      <a:pt x="2" y="29"/>
                    </a:lnTo>
                    <a:lnTo>
                      <a:pt x="2" y="28"/>
                    </a:lnTo>
                    <a:lnTo>
                      <a:pt x="2" y="27"/>
                    </a:lnTo>
                    <a:lnTo>
                      <a:pt x="2" y="26"/>
                    </a:lnTo>
                    <a:close/>
                  </a:path>
                </a:pathLst>
              </a:custGeom>
              <a:solidFill>
                <a:srgbClr val="DDDDDC"/>
              </a:solidFill>
              <a:ln w="19050">
                <a:solidFill>
                  <a:srgbClr val="24211D"/>
                </a:solidFill>
                <a:bevel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8225" name="Freeform 31"/>
              <p:cNvSpPr>
                <a:spLocks/>
              </p:cNvSpPr>
              <p:nvPr/>
            </p:nvSpPr>
            <p:spPr bwMode="auto">
              <a:xfrm>
                <a:off x="687" y="2784"/>
                <a:ext cx="282" cy="294"/>
              </a:xfrm>
              <a:custGeom>
                <a:avLst/>
                <a:gdLst>
                  <a:gd name="T0" fmla="*/ 282 w 47"/>
                  <a:gd name="T1" fmla="*/ 72 h 49"/>
                  <a:gd name="T2" fmla="*/ 276 w 47"/>
                  <a:gd name="T3" fmla="*/ 78 h 49"/>
                  <a:gd name="T4" fmla="*/ 270 w 47"/>
                  <a:gd name="T5" fmla="*/ 84 h 49"/>
                  <a:gd name="T6" fmla="*/ 264 w 47"/>
                  <a:gd name="T7" fmla="*/ 96 h 49"/>
                  <a:gd name="T8" fmla="*/ 252 w 47"/>
                  <a:gd name="T9" fmla="*/ 102 h 49"/>
                  <a:gd name="T10" fmla="*/ 240 w 47"/>
                  <a:gd name="T11" fmla="*/ 108 h 49"/>
                  <a:gd name="T12" fmla="*/ 234 w 47"/>
                  <a:gd name="T13" fmla="*/ 114 h 49"/>
                  <a:gd name="T14" fmla="*/ 222 w 47"/>
                  <a:gd name="T15" fmla="*/ 114 h 49"/>
                  <a:gd name="T16" fmla="*/ 210 w 47"/>
                  <a:gd name="T17" fmla="*/ 114 h 49"/>
                  <a:gd name="T18" fmla="*/ 198 w 47"/>
                  <a:gd name="T19" fmla="*/ 114 h 49"/>
                  <a:gd name="T20" fmla="*/ 186 w 47"/>
                  <a:gd name="T21" fmla="*/ 108 h 49"/>
                  <a:gd name="T22" fmla="*/ 174 w 47"/>
                  <a:gd name="T23" fmla="*/ 108 h 49"/>
                  <a:gd name="T24" fmla="*/ 168 w 47"/>
                  <a:gd name="T25" fmla="*/ 102 h 49"/>
                  <a:gd name="T26" fmla="*/ 156 w 47"/>
                  <a:gd name="T27" fmla="*/ 90 h 49"/>
                  <a:gd name="T28" fmla="*/ 150 w 47"/>
                  <a:gd name="T29" fmla="*/ 84 h 49"/>
                  <a:gd name="T30" fmla="*/ 144 w 47"/>
                  <a:gd name="T31" fmla="*/ 78 h 49"/>
                  <a:gd name="T32" fmla="*/ 144 w 47"/>
                  <a:gd name="T33" fmla="*/ 72 h 49"/>
                  <a:gd name="T34" fmla="*/ 138 w 47"/>
                  <a:gd name="T35" fmla="*/ 60 h 49"/>
                  <a:gd name="T36" fmla="*/ 138 w 47"/>
                  <a:gd name="T37" fmla="*/ 54 h 49"/>
                  <a:gd name="T38" fmla="*/ 138 w 47"/>
                  <a:gd name="T39" fmla="*/ 42 h 49"/>
                  <a:gd name="T40" fmla="*/ 138 w 47"/>
                  <a:gd name="T41" fmla="*/ 36 h 49"/>
                  <a:gd name="T42" fmla="*/ 138 w 47"/>
                  <a:gd name="T43" fmla="*/ 24 h 49"/>
                  <a:gd name="T44" fmla="*/ 138 w 47"/>
                  <a:gd name="T45" fmla="*/ 12 h 49"/>
                  <a:gd name="T46" fmla="*/ 144 w 47"/>
                  <a:gd name="T47" fmla="*/ 6 h 49"/>
                  <a:gd name="T48" fmla="*/ 12 w 47"/>
                  <a:gd name="T49" fmla="*/ 156 h 49"/>
                  <a:gd name="T50" fmla="*/ 6 w 47"/>
                  <a:gd name="T51" fmla="*/ 168 h 49"/>
                  <a:gd name="T52" fmla="*/ 0 w 47"/>
                  <a:gd name="T53" fmla="*/ 180 h 49"/>
                  <a:gd name="T54" fmla="*/ 0 w 47"/>
                  <a:gd name="T55" fmla="*/ 192 h 49"/>
                  <a:gd name="T56" fmla="*/ 0 w 47"/>
                  <a:gd name="T57" fmla="*/ 204 h 49"/>
                  <a:gd name="T58" fmla="*/ 0 w 47"/>
                  <a:gd name="T59" fmla="*/ 216 h 49"/>
                  <a:gd name="T60" fmla="*/ 6 w 47"/>
                  <a:gd name="T61" fmla="*/ 228 h 49"/>
                  <a:gd name="T62" fmla="*/ 6 w 47"/>
                  <a:gd name="T63" fmla="*/ 240 h 49"/>
                  <a:gd name="T64" fmla="*/ 12 w 47"/>
                  <a:gd name="T65" fmla="*/ 246 h 49"/>
                  <a:gd name="T66" fmla="*/ 18 w 47"/>
                  <a:gd name="T67" fmla="*/ 258 h 49"/>
                  <a:gd name="T68" fmla="*/ 30 w 47"/>
                  <a:gd name="T69" fmla="*/ 264 h 49"/>
                  <a:gd name="T70" fmla="*/ 36 w 47"/>
                  <a:gd name="T71" fmla="*/ 276 h 49"/>
                  <a:gd name="T72" fmla="*/ 48 w 47"/>
                  <a:gd name="T73" fmla="*/ 282 h 49"/>
                  <a:gd name="T74" fmla="*/ 66 w 47"/>
                  <a:gd name="T75" fmla="*/ 288 h 49"/>
                  <a:gd name="T76" fmla="*/ 78 w 47"/>
                  <a:gd name="T77" fmla="*/ 294 h 49"/>
                  <a:gd name="T78" fmla="*/ 90 w 47"/>
                  <a:gd name="T79" fmla="*/ 294 h 49"/>
                  <a:gd name="T80" fmla="*/ 108 w 47"/>
                  <a:gd name="T81" fmla="*/ 294 h 49"/>
                  <a:gd name="T82" fmla="*/ 120 w 47"/>
                  <a:gd name="T83" fmla="*/ 288 h 49"/>
                  <a:gd name="T84" fmla="*/ 132 w 47"/>
                  <a:gd name="T85" fmla="*/ 288 h 49"/>
                  <a:gd name="T86" fmla="*/ 150 w 47"/>
                  <a:gd name="T87" fmla="*/ 276 h 49"/>
                  <a:gd name="T88" fmla="*/ 162 w 47"/>
                  <a:gd name="T89" fmla="*/ 270 h 49"/>
                  <a:gd name="T90" fmla="*/ 174 w 47"/>
                  <a:gd name="T91" fmla="*/ 258 h 49"/>
                  <a:gd name="T92" fmla="*/ 180 w 47"/>
                  <a:gd name="T93" fmla="*/ 252 h 49"/>
                  <a:gd name="T94" fmla="*/ 186 w 47"/>
                  <a:gd name="T95" fmla="*/ 240 h 49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47"/>
                  <a:gd name="T145" fmla="*/ 0 h 49"/>
                  <a:gd name="T146" fmla="*/ 47 w 47"/>
                  <a:gd name="T147" fmla="*/ 49 h 49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47" h="49">
                    <a:moveTo>
                      <a:pt x="31" y="40"/>
                    </a:moveTo>
                    <a:lnTo>
                      <a:pt x="47" y="12"/>
                    </a:lnTo>
                    <a:lnTo>
                      <a:pt x="47" y="13"/>
                    </a:lnTo>
                    <a:lnTo>
                      <a:pt x="46" y="13"/>
                    </a:lnTo>
                    <a:lnTo>
                      <a:pt x="46" y="14"/>
                    </a:lnTo>
                    <a:lnTo>
                      <a:pt x="45" y="14"/>
                    </a:lnTo>
                    <a:lnTo>
                      <a:pt x="45" y="15"/>
                    </a:lnTo>
                    <a:lnTo>
                      <a:pt x="44" y="15"/>
                    </a:lnTo>
                    <a:lnTo>
                      <a:pt x="44" y="16"/>
                    </a:lnTo>
                    <a:lnTo>
                      <a:pt x="43" y="16"/>
                    </a:lnTo>
                    <a:lnTo>
                      <a:pt x="43" y="17"/>
                    </a:lnTo>
                    <a:lnTo>
                      <a:pt x="42" y="17"/>
                    </a:lnTo>
                    <a:lnTo>
                      <a:pt x="41" y="18"/>
                    </a:lnTo>
                    <a:lnTo>
                      <a:pt x="40" y="18"/>
                    </a:lnTo>
                    <a:lnTo>
                      <a:pt x="39" y="18"/>
                    </a:lnTo>
                    <a:lnTo>
                      <a:pt x="39" y="19"/>
                    </a:lnTo>
                    <a:lnTo>
                      <a:pt x="38" y="19"/>
                    </a:lnTo>
                    <a:lnTo>
                      <a:pt x="37" y="19"/>
                    </a:lnTo>
                    <a:lnTo>
                      <a:pt x="36" y="19"/>
                    </a:lnTo>
                    <a:lnTo>
                      <a:pt x="35" y="19"/>
                    </a:lnTo>
                    <a:lnTo>
                      <a:pt x="34" y="19"/>
                    </a:lnTo>
                    <a:lnTo>
                      <a:pt x="33" y="19"/>
                    </a:lnTo>
                    <a:lnTo>
                      <a:pt x="32" y="19"/>
                    </a:lnTo>
                    <a:lnTo>
                      <a:pt x="31" y="18"/>
                    </a:lnTo>
                    <a:lnTo>
                      <a:pt x="30" y="18"/>
                    </a:lnTo>
                    <a:lnTo>
                      <a:pt x="29" y="18"/>
                    </a:lnTo>
                    <a:lnTo>
                      <a:pt x="29" y="17"/>
                    </a:lnTo>
                    <a:lnTo>
                      <a:pt x="28" y="17"/>
                    </a:lnTo>
                    <a:lnTo>
                      <a:pt x="27" y="16"/>
                    </a:lnTo>
                    <a:lnTo>
                      <a:pt x="26" y="15"/>
                    </a:lnTo>
                    <a:lnTo>
                      <a:pt x="25" y="15"/>
                    </a:lnTo>
                    <a:lnTo>
                      <a:pt x="25" y="14"/>
                    </a:lnTo>
                    <a:lnTo>
                      <a:pt x="25" y="13"/>
                    </a:lnTo>
                    <a:lnTo>
                      <a:pt x="24" y="13"/>
                    </a:lnTo>
                    <a:lnTo>
                      <a:pt x="24" y="12"/>
                    </a:lnTo>
                    <a:lnTo>
                      <a:pt x="23" y="11"/>
                    </a:lnTo>
                    <a:lnTo>
                      <a:pt x="23" y="10"/>
                    </a:lnTo>
                    <a:lnTo>
                      <a:pt x="23" y="9"/>
                    </a:lnTo>
                    <a:lnTo>
                      <a:pt x="23" y="8"/>
                    </a:lnTo>
                    <a:lnTo>
                      <a:pt x="23" y="7"/>
                    </a:lnTo>
                    <a:lnTo>
                      <a:pt x="23" y="6"/>
                    </a:lnTo>
                    <a:lnTo>
                      <a:pt x="23" y="5"/>
                    </a:lnTo>
                    <a:lnTo>
                      <a:pt x="23" y="4"/>
                    </a:lnTo>
                    <a:lnTo>
                      <a:pt x="23" y="3"/>
                    </a:lnTo>
                    <a:lnTo>
                      <a:pt x="23" y="2"/>
                    </a:lnTo>
                    <a:lnTo>
                      <a:pt x="24" y="1"/>
                    </a:lnTo>
                    <a:lnTo>
                      <a:pt x="24" y="0"/>
                    </a:lnTo>
                    <a:lnTo>
                      <a:pt x="2" y="26"/>
                    </a:lnTo>
                    <a:lnTo>
                      <a:pt x="1" y="27"/>
                    </a:lnTo>
                    <a:lnTo>
                      <a:pt x="1" y="28"/>
                    </a:lnTo>
                    <a:lnTo>
                      <a:pt x="1" y="29"/>
                    </a:lnTo>
                    <a:lnTo>
                      <a:pt x="1" y="30"/>
                    </a:lnTo>
                    <a:lnTo>
                      <a:pt x="0" y="30"/>
                    </a:lnTo>
                    <a:lnTo>
                      <a:pt x="0" y="31"/>
                    </a:lnTo>
                    <a:lnTo>
                      <a:pt x="0" y="32"/>
                    </a:lnTo>
                    <a:lnTo>
                      <a:pt x="0" y="33"/>
                    </a:lnTo>
                    <a:lnTo>
                      <a:pt x="0" y="34"/>
                    </a:lnTo>
                    <a:lnTo>
                      <a:pt x="0" y="35"/>
                    </a:lnTo>
                    <a:lnTo>
                      <a:pt x="0" y="36"/>
                    </a:lnTo>
                    <a:lnTo>
                      <a:pt x="0" y="37"/>
                    </a:lnTo>
                    <a:lnTo>
                      <a:pt x="1" y="37"/>
                    </a:lnTo>
                    <a:lnTo>
                      <a:pt x="1" y="38"/>
                    </a:lnTo>
                    <a:lnTo>
                      <a:pt x="1" y="39"/>
                    </a:lnTo>
                    <a:lnTo>
                      <a:pt x="1" y="40"/>
                    </a:lnTo>
                    <a:lnTo>
                      <a:pt x="2" y="40"/>
                    </a:lnTo>
                    <a:lnTo>
                      <a:pt x="2" y="41"/>
                    </a:lnTo>
                    <a:lnTo>
                      <a:pt x="3" y="42"/>
                    </a:lnTo>
                    <a:lnTo>
                      <a:pt x="3" y="43"/>
                    </a:lnTo>
                    <a:lnTo>
                      <a:pt x="4" y="44"/>
                    </a:lnTo>
                    <a:lnTo>
                      <a:pt x="5" y="44"/>
                    </a:lnTo>
                    <a:lnTo>
                      <a:pt x="5" y="45"/>
                    </a:lnTo>
                    <a:lnTo>
                      <a:pt x="6" y="45"/>
                    </a:lnTo>
                    <a:lnTo>
                      <a:pt x="6" y="46"/>
                    </a:lnTo>
                    <a:lnTo>
                      <a:pt x="7" y="46"/>
                    </a:lnTo>
                    <a:lnTo>
                      <a:pt x="8" y="47"/>
                    </a:lnTo>
                    <a:lnTo>
                      <a:pt x="9" y="48"/>
                    </a:lnTo>
                    <a:lnTo>
                      <a:pt x="10" y="48"/>
                    </a:lnTo>
                    <a:lnTo>
                      <a:pt x="11" y="48"/>
                    </a:lnTo>
                    <a:lnTo>
                      <a:pt x="12" y="49"/>
                    </a:lnTo>
                    <a:lnTo>
                      <a:pt x="13" y="49"/>
                    </a:lnTo>
                    <a:lnTo>
                      <a:pt x="14" y="49"/>
                    </a:lnTo>
                    <a:lnTo>
                      <a:pt x="15" y="49"/>
                    </a:lnTo>
                    <a:lnTo>
                      <a:pt x="16" y="49"/>
                    </a:lnTo>
                    <a:lnTo>
                      <a:pt x="17" y="49"/>
                    </a:lnTo>
                    <a:lnTo>
                      <a:pt x="18" y="49"/>
                    </a:lnTo>
                    <a:lnTo>
                      <a:pt x="19" y="49"/>
                    </a:lnTo>
                    <a:lnTo>
                      <a:pt x="20" y="48"/>
                    </a:lnTo>
                    <a:lnTo>
                      <a:pt x="21" y="48"/>
                    </a:lnTo>
                    <a:lnTo>
                      <a:pt x="22" y="48"/>
                    </a:lnTo>
                    <a:lnTo>
                      <a:pt x="23" y="47"/>
                    </a:lnTo>
                    <a:lnTo>
                      <a:pt x="24" y="47"/>
                    </a:lnTo>
                    <a:lnTo>
                      <a:pt x="25" y="46"/>
                    </a:lnTo>
                    <a:lnTo>
                      <a:pt x="26" y="45"/>
                    </a:lnTo>
                    <a:lnTo>
                      <a:pt x="27" y="45"/>
                    </a:lnTo>
                    <a:lnTo>
                      <a:pt x="27" y="44"/>
                    </a:lnTo>
                    <a:lnTo>
                      <a:pt x="28" y="44"/>
                    </a:lnTo>
                    <a:lnTo>
                      <a:pt x="29" y="43"/>
                    </a:lnTo>
                    <a:lnTo>
                      <a:pt x="29" y="42"/>
                    </a:lnTo>
                    <a:lnTo>
                      <a:pt x="30" y="42"/>
                    </a:lnTo>
                    <a:lnTo>
                      <a:pt x="30" y="41"/>
                    </a:lnTo>
                    <a:lnTo>
                      <a:pt x="31" y="40"/>
                    </a:lnTo>
                    <a:close/>
                  </a:path>
                </a:pathLst>
              </a:custGeom>
              <a:solidFill>
                <a:srgbClr val="DDDDDC"/>
              </a:solidFill>
              <a:ln w="19050">
                <a:solidFill>
                  <a:srgbClr val="24211D"/>
                </a:solidFill>
                <a:bevel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8226" name="Freeform 32"/>
              <p:cNvSpPr>
                <a:spLocks/>
              </p:cNvSpPr>
              <p:nvPr/>
            </p:nvSpPr>
            <p:spPr bwMode="auto">
              <a:xfrm>
                <a:off x="873" y="2790"/>
                <a:ext cx="108" cy="234"/>
              </a:xfrm>
              <a:custGeom>
                <a:avLst/>
                <a:gdLst>
                  <a:gd name="T0" fmla="*/ 12 w 18"/>
                  <a:gd name="T1" fmla="*/ 156 h 39"/>
                  <a:gd name="T2" fmla="*/ 108 w 18"/>
                  <a:gd name="T3" fmla="*/ 0 h 39"/>
                  <a:gd name="T4" fmla="*/ 108 w 18"/>
                  <a:gd name="T5" fmla="*/ 6 h 39"/>
                  <a:gd name="T6" fmla="*/ 108 w 18"/>
                  <a:gd name="T7" fmla="*/ 6 h 39"/>
                  <a:gd name="T8" fmla="*/ 108 w 18"/>
                  <a:gd name="T9" fmla="*/ 12 h 39"/>
                  <a:gd name="T10" fmla="*/ 108 w 18"/>
                  <a:gd name="T11" fmla="*/ 12 h 39"/>
                  <a:gd name="T12" fmla="*/ 108 w 18"/>
                  <a:gd name="T13" fmla="*/ 12 h 39"/>
                  <a:gd name="T14" fmla="*/ 108 w 18"/>
                  <a:gd name="T15" fmla="*/ 18 h 39"/>
                  <a:gd name="T16" fmla="*/ 108 w 18"/>
                  <a:gd name="T17" fmla="*/ 18 h 39"/>
                  <a:gd name="T18" fmla="*/ 108 w 18"/>
                  <a:gd name="T19" fmla="*/ 24 h 39"/>
                  <a:gd name="T20" fmla="*/ 108 w 18"/>
                  <a:gd name="T21" fmla="*/ 24 h 39"/>
                  <a:gd name="T22" fmla="*/ 108 w 18"/>
                  <a:gd name="T23" fmla="*/ 30 h 39"/>
                  <a:gd name="T24" fmla="*/ 108 w 18"/>
                  <a:gd name="T25" fmla="*/ 30 h 39"/>
                  <a:gd name="T26" fmla="*/ 108 w 18"/>
                  <a:gd name="T27" fmla="*/ 30 h 39"/>
                  <a:gd name="T28" fmla="*/ 108 w 18"/>
                  <a:gd name="T29" fmla="*/ 36 h 39"/>
                  <a:gd name="T30" fmla="*/ 108 w 18"/>
                  <a:gd name="T31" fmla="*/ 36 h 39"/>
                  <a:gd name="T32" fmla="*/ 108 w 18"/>
                  <a:gd name="T33" fmla="*/ 42 h 39"/>
                  <a:gd name="T34" fmla="*/ 108 w 18"/>
                  <a:gd name="T35" fmla="*/ 42 h 39"/>
                  <a:gd name="T36" fmla="*/ 108 w 18"/>
                  <a:gd name="T37" fmla="*/ 48 h 39"/>
                  <a:gd name="T38" fmla="*/ 108 w 18"/>
                  <a:gd name="T39" fmla="*/ 48 h 39"/>
                  <a:gd name="T40" fmla="*/ 102 w 18"/>
                  <a:gd name="T41" fmla="*/ 48 h 39"/>
                  <a:gd name="T42" fmla="*/ 102 w 18"/>
                  <a:gd name="T43" fmla="*/ 54 h 39"/>
                  <a:gd name="T44" fmla="*/ 102 w 18"/>
                  <a:gd name="T45" fmla="*/ 54 h 39"/>
                  <a:gd name="T46" fmla="*/ 102 w 18"/>
                  <a:gd name="T47" fmla="*/ 60 h 39"/>
                  <a:gd name="T48" fmla="*/ 102 w 18"/>
                  <a:gd name="T49" fmla="*/ 60 h 39"/>
                  <a:gd name="T50" fmla="*/ 102 w 18"/>
                  <a:gd name="T51" fmla="*/ 60 h 39"/>
                  <a:gd name="T52" fmla="*/ 96 w 18"/>
                  <a:gd name="T53" fmla="*/ 66 h 39"/>
                  <a:gd name="T54" fmla="*/ 0 w 18"/>
                  <a:gd name="T55" fmla="*/ 234 h 39"/>
                  <a:gd name="T56" fmla="*/ 0 w 18"/>
                  <a:gd name="T57" fmla="*/ 228 h 39"/>
                  <a:gd name="T58" fmla="*/ 0 w 18"/>
                  <a:gd name="T59" fmla="*/ 228 h 39"/>
                  <a:gd name="T60" fmla="*/ 6 w 18"/>
                  <a:gd name="T61" fmla="*/ 222 h 39"/>
                  <a:gd name="T62" fmla="*/ 6 w 18"/>
                  <a:gd name="T63" fmla="*/ 222 h 39"/>
                  <a:gd name="T64" fmla="*/ 6 w 18"/>
                  <a:gd name="T65" fmla="*/ 216 h 39"/>
                  <a:gd name="T66" fmla="*/ 6 w 18"/>
                  <a:gd name="T67" fmla="*/ 216 h 39"/>
                  <a:gd name="T68" fmla="*/ 12 w 18"/>
                  <a:gd name="T69" fmla="*/ 210 h 39"/>
                  <a:gd name="T70" fmla="*/ 12 w 18"/>
                  <a:gd name="T71" fmla="*/ 210 h 39"/>
                  <a:gd name="T72" fmla="*/ 12 w 18"/>
                  <a:gd name="T73" fmla="*/ 204 h 39"/>
                  <a:gd name="T74" fmla="*/ 12 w 18"/>
                  <a:gd name="T75" fmla="*/ 204 h 39"/>
                  <a:gd name="T76" fmla="*/ 12 w 18"/>
                  <a:gd name="T77" fmla="*/ 198 h 39"/>
                  <a:gd name="T78" fmla="*/ 12 w 18"/>
                  <a:gd name="T79" fmla="*/ 198 h 39"/>
                  <a:gd name="T80" fmla="*/ 12 w 18"/>
                  <a:gd name="T81" fmla="*/ 192 h 39"/>
                  <a:gd name="T82" fmla="*/ 12 w 18"/>
                  <a:gd name="T83" fmla="*/ 192 h 39"/>
                  <a:gd name="T84" fmla="*/ 12 w 18"/>
                  <a:gd name="T85" fmla="*/ 186 h 39"/>
                  <a:gd name="T86" fmla="*/ 12 w 18"/>
                  <a:gd name="T87" fmla="*/ 186 h 39"/>
                  <a:gd name="T88" fmla="*/ 12 w 18"/>
                  <a:gd name="T89" fmla="*/ 180 h 39"/>
                  <a:gd name="T90" fmla="*/ 12 w 18"/>
                  <a:gd name="T91" fmla="*/ 180 h 39"/>
                  <a:gd name="T92" fmla="*/ 12 w 18"/>
                  <a:gd name="T93" fmla="*/ 174 h 39"/>
                  <a:gd name="T94" fmla="*/ 12 w 18"/>
                  <a:gd name="T95" fmla="*/ 168 h 39"/>
                  <a:gd name="T96" fmla="*/ 12 w 18"/>
                  <a:gd name="T97" fmla="*/ 168 h 39"/>
                  <a:gd name="T98" fmla="*/ 12 w 18"/>
                  <a:gd name="T99" fmla="*/ 162 h 39"/>
                  <a:gd name="T100" fmla="*/ 12 w 18"/>
                  <a:gd name="T101" fmla="*/ 162 h 39"/>
                  <a:gd name="T102" fmla="*/ 12 w 18"/>
                  <a:gd name="T103" fmla="*/ 156 h 39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18"/>
                  <a:gd name="T157" fmla="*/ 0 h 39"/>
                  <a:gd name="T158" fmla="*/ 18 w 18"/>
                  <a:gd name="T159" fmla="*/ 39 h 39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18" h="39">
                    <a:moveTo>
                      <a:pt x="2" y="26"/>
                    </a:moveTo>
                    <a:lnTo>
                      <a:pt x="18" y="0"/>
                    </a:lnTo>
                    <a:lnTo>
                      <a:pt x="18" y="1"/>
                    </a:lnTo>
                    <a:lnTo>
                      <a:pt x="18" y="2"/>
                    </a:lnTo>
                    <a:lnTo>
                      <a:pt x="18" y="3"/>
                    </a:lnTo>
                    <a:lnTo>
                      <a:pt x="18" y="4"/>
                    </a:lnTo>
                    <a:lnTo>
                      <a:pt x="18" y="5"/>
                    </a:lnTo>
                    <a:lnTo>
                      <a:pt x="18" y="6"/>
                    </a:lnTo>
                    <a:lnTo>
                      <a:pt x="18" y="7"/>
                    </a:lnTo>
                    <a:lnTo>
                      <a:pt x="18" y="8"/>
                    </a:lnTo>
                    <a:lnTo>
                      <a:pt x="17" y="8"/>
                    </a:lnTo>
                    <a:lnTo>
                      <a:pt x="17" y="9"/>
                    </a:lnTo>
                    <a:lnTo>
                      <a:pt x="17" y="10"/>
                    </a:lnTo>
                    <a:lnTo>
                      <a:pt x="16" y="11"/>
                    </a:lnTo>
                    <a:lnTo>
                      <a:pt x="0" y="39"/>
                    </a:lnTo>
                    <a:lnTo>
                      <a:pt x="0" y="38"/>
                    </a:lnTo>
                    <a:lnTo>
                      <a:pt x="1" y="37"/>
                    </a:lnTo>
                    <a:lnTo>
                      <a:pt x="1" y="36"/>
                    </a:lnTo>
                    <a:lnTo>
                      <a:pt x="2" y="35"/>
                    </a:lnTo>
                    <a:lnTo>
                      <a:pt x="2" y="34"/>
                    </a:lnTo>
                    <a:lnTo>
                      <a:pt x="2" y="33"/>
                    </a:lnTo>
                    <a:lnTo>
                      <a:pt x="2" y="32"/>
                    </a:lnTo>
                    <a:lnTo>
                      <a:pt x="2" y="31"/>
                    </a:lnTo>
                    <a:lnTo>
                      <a:pt x="2" y="30"/>
                    </a:lnTo>
                    <a:lnTo>
                      <a:pt x="2" y="29"/>
                    </a:lnTo>
                    <a:lnTo>
                      <a:pt x="2" y="28"/>
                    </a:lnTo>
                    <a:lnTo>
                      <a:pt x="2" y="27"/>
                    </a:lnTo>
                    <a:lnTo>
                      <a:pt x="2" y="26"/>
                    </a:lnTo>
                    <a:close/>
                  </a:path>
                </a:pathLst>
              </a:custGeom>
              <a:solidFill>
                <a:srgbClr val="DDDDDC"/>
              </a:solidFill>
              <a:ln w="19050">
                <a:solidFill>
                  <a:srgbClr val="24211D"/>
                </a:solidFill>
                <a:bevel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8227" name="Freeform 33"/>
              <p:cNvSpPr>
                <a:spLocks/>
              </p:cNvSpPr>
              <p:nvPr/>
            </p:nvSpPr>
            <p:spPr bwMode="auto">
              <a:xfrm>
                <a:off x="681" y="2940"/>
                <a:ext cx="210" cy="150"/>
              </a:xfrm>
              <a:custGeom>
                <a:avLst/>
                <a:gdLst>
                  <a:gd name="T0" fmla="*/ 204 w 35"/>
                  <a:gd name="T1" fmla="*/ 6 h 25"/>
                  <a:gd name="T2" fmla="*/ 180 w 35"/>
                  <a:gd name="T3" fmla="*/ 102 h 25"/>
                  <a:gd name="T4" fmla="*/ 36 w 35"/>
                  <a:gd name="T5" fmla="*/ 114 h 25"/>
                  <a:gd name="T6" fmla="*/ 18 w 35"/>
                  <a:gd name="T7" fmla="*/ 0 h 25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5"/>
                  <a:gd name="T13" fmla="*/ 0 h 25"/>
                  <a:gd name="T14" fmla="*/ 35 w 35"/>
                  <a:gd name="T15" fmla="*/ 25 h 25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5" h="25">
                    <a:moveTo>
                      <a:pt x="34" y="1"/>
                    </a:moveTo>
                    <a:cubicBezTo>
                      <a:pt x="35" y="6"/>
                      <a:pt x="34" y="13"/>
                      <a:pt x="30" y="17"/>
                    </a:cubicBezTo>
                    <a:cubicBezTo>
                      <a:pt x="23" y="24"/>
                      <a:pt x="13" y="25"/>
                      <a:pt x="6" y="19"/>
                    </a:cubicBezTo>
                    <a:cubicBezTo>
                      <a:pt x="1" y="14"/>
                      <a:pt x="0" y="6"/>
                      <a:pt x="3" y="0"/>
                    </a:cubicBezTo>
                  </a:path>
                </a:pathLst>
              </a:custGeom>
              <a:noFill/>
              <a:ln w="19050">
                <a:solidFill>
                  <a:srgbClr val="24211D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</p:grpSp>
        <p:pic>
          <p:nvPicPr>
            <p:cNvPr id="8202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726215" y="4929198"/>
              <a:ext cx="419100" cy="906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200" name="AutoShape 44"/>
          <p:cNvSpPr>
            <a:spLocks noChangeAspect="1" noChangeArrowheads="1"/>
          </p:cNvSpPr>
          <p:nvPr/>
        </p:nvSpPr>
        <p:spPr bwMode="auto">
          <a:xfrm>
            <a:off x="3779838" y="1844675"/>
            <a:ext cx="1287462" cy="64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graphicFrame>
        <p:nvGraphicFramePr>
          <p:cNvPr id="44" name="Tabelle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513304"/>
              </p:ext>
            </p:extLst>
          </p:nvPr>
        </p:nvGraphicFramePr>
        <p:xfrm>
          <a:off x="3131840" y="1100335"/>
          <a:ext cx="5797880" cy="1152129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449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94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94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94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4043">
                <a:tc>
                  <a:txBody>
                    <a:bodyPr/>
                    <a:lstStyle/>
                    <a:p>
                      <a:pPr algn="r"/>
                      <a:r>
                        <a:rPr lang="de-DE" sz="10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Forstwirt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0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Forstwirtin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000" b="0" dirty="0" err="1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Rückepferd</a:t>
                      </a:r>
                      <a:endParaRPr lang="de-DE" sz="1000" b="0" dirty="0">
                        <a:ln>
                          <a:solidFill>
                            <a:srgbClr val="395D61"/>
                          </a:solidFill>
                        </a:ln>
                        <a:solidFill>
                          <a:srgbClr val="395D6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0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043">
                <a:tc>
                  <a:txBody>
                    <a:bodyPr/>
                    <a:lstStyle/>
                    <a:p>
                      <a:pPr algn="r"/>
                      <a:r>
                        <a:rPr lang="de-DE" sz="10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Riese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0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0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0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043">
                <a:tc>
                  <a:txBody>
                    <a:bodyPr/>
                    <a:lstStyle/>
                    <a:p>
                      <a:pPr algn="r"/>
                      <a:r>
                        <a:rPr lang="de-DE" sz="10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leichte/mittlere MS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0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starke MS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0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0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46" name="Group 12"/>
          <p:cNvGrpSpPr>
            <a:grpSpLocks noChangeAspect="1"/>
          </p:cNvGrpSpPr>
          <p:nvPr/>
        </p:nvGrpSpPr>
        <p:grpSpPr bwMode="auto">
          <a:xfrm>
            <a:off x="2863811" y="5720546"/>
            <a:ext cx="1107852" cy="295275"/>
            <a:chOff x="3079" y="1317"/>
            <a:chExt cx="639" cy="186"/>
          </a:xfrm>
        </p:grpSpPr>
        <p:sp>
          <p:nvSpPr>
            <p:cNvPr id="47" name="Freeform 13"/>
            <p:cNvSpPr>
              <a:spLocks/>
            </p:cNvSpPr>
            <p:nvPr/>
          </p:nvSpPr>
          <p:spPr bwMode="auto">
            <a:xfrm>
              <a:off x="3444" y="1367"/>
              <a:ext cx="185" cy="136"/>
            </a:xfrm>
            <a:custGeom>
              <a:avLst/>
              <a:gdLst>
                <a:gd name="T0" fmla="*/ 0 w 29"/>
                <a:gd name="T1" fmla="*/ 126 h 21"/>
                <a:gd name="T2" fmla="*/ 162 w 29"/>
                <a:gd name="T3" fmla="*/ 126 h 21"/>
                <a:gd name="T4" fmla="*/ 174 w 29"/>
                <a:gd name="T5" fmla="*/ 42 h 21"/>
                <a:gd name="T6" fmla="*/ 150 w 29"/>
                <a:gd name="T7" fmla="*/ 0 h 21"/>
                <a:gd name="T8" fmla="*/ 12 w 29"/>
                <a:gd name="T9" fmla="*/ 12 h 21"/>
                <a:gd name="T10" fmla="*/ 0 w 29"/>
                <a:gd name="T11" fmla="*/ 126 h 2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9"/>
                <a:gd name="T19" fmla="*/ 0 h 21"/>
                <a:gd name="T20" fmla="*/ 29 w 29"/>
                <a:gd name="T21" fmla="*/ 21 h 21"/>
                <a:gd name="connsiteX0" fmla="*/ 0 w 10000"/>
                <a:gd name="connsiteY0" fmla="*/ 10833 h 10833"/>
                <a:gd name="connsiteX1" fmla="*/ 9310 w 10000"/>
                <a:gd name="connsiteY1" fmla="*/ 10833 h 10833"/>
                <a:gd name="connsiteX2" fmla="*/ 10000 w 10000"/>
                <a:gd name="connsiteY2" fmla="*/ 4166 h 10833"/>
                <a:gd name="connsiteX3" fmla="*/ 8937 w 10000"/>
                <a:gd name="connsiteY3" fmla="*/ 0 h 10833"/>
                <a:gd name="connsiteX4" fmla="*/ 690 w 10000"/>
                <a:gd name="connsiteY4" fmla="*/ 1785 h 10833"/>
                <a:gd name="connsiteX5" fmla="*/ 0 w 10000"/>
                <a:gd name="connsiteY5" fmla="*/ 10833 h 10833"/>
                <a:gd name="connsiteX0" fmla="*/ 0 w 10631"/>
                <a:gd name="connsiteY0" fmla="*/ 10833 h 10833"/>
                <a:gd name="connsiteX1" fmla="*/ 9310 w 10631"/>
                <a:gd name="connsiteY1" fmla="*/ 10833 h 10833"/>
                <a:gd name="connsiteX2" fmla="*/ 10631 w 10631"/>
                <a:gd name="connsiteY2" fmla="*/ 4166 h 10833"/>
                <a:gd name="connsiteX3" fmla="*/ 8937 w 10631"/>
                <a:gd name="connsiteY3" fmla="*/ 0 h 10833"/>
                <a:gd name="connsiteX4" fmla="*/ 690 w 10631"/>
                <a:gd name="connsiteY4" fmla="*/ 1785 h 10833"/>
                <a:gd name="connsiteX5" fmla="*/ 0 w 10631"/>
                <a:gd name="connsiteY5" fmla="*/ 10833 h 108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631" h="10833">
                  <a:moveTo>
                    <a:pt x="0" y="10833"/>
                  </a:moveTo>
                  <a:lnTo>
                    <a:pt x="9310" y="10833"/>
                  </a:lnTo>
                  <a:lnTo>
                    <a:pt x="10631" y="4166"/>
                  </a:lnTo>
                  <a:cubicBezTo>
                    <a:pt x="10171" y="3055"/>
                    <a:pt x="9397" y="1111"/>
                    <a:pt x="8937" y="0"/>
                  </a:cubicBezTo>
                  <a:cubicBezTo>
                    <a:pt x="5833" y="0"/>
                    <a:pt x="3103" y="833"/>
                    <a:pt x="690" y="1785"/>
                  </a:cubicBezTo>
                  <a:cubicBezTo>
                    <a:pt x="0" y="4643"/>
                    <a:pt x="0" y="7500"/>
                    <a:pt x="0" y="10833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48" name="Freeform 14"/>
            <p:cNvSpPr>
              <a:spLocks/>
            </p:cNvSpPr>
            <p:nvPr/>
          </p:nvSpPr>
          <p:spPr bwMode="auto">
            <a:xfrm>
              <a:off x="3606" y="1419"/>
              <a:ext cx="112" cy="84"/>
            </a:xfrm>
            <a:custGeom>
              <a:avLst/>
              <a:gdLst>
                <a:gd name="T0" fmla="*/ 0 w 21"/>
                <a:gd name="T1" fmla="*/ 78 h 13"/>
                <a:gd name="T2" fmla="*/ 108 w 21"/>
                <a:gd name="T3" fmla="*/ 72 h 13"/>
                <a:gd name="T4" fmla="*/ 12 w 21"/>
                <a:gd name="T5" fmla="*/ 0 h 13"/>
                <a:gd name="T6" fmla="*/ 0 w 21"/>
                <a:gd name="T7" fmla="*/ 78 h 1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"/>
                <a:gd name="T13" fmla="*/ 0 h 13"/>
                <a:gd name="T14" fmla="*/ 21 w 21"/>
                <a:gd name="T15" fmla="*/ 13 h 13"/>
                <a:gd name="connsiteX0" fmla="*/ 0 w 8915"/>
                <a:gd name="connsiteY0" fmla="*/ 10769 h 10769"/>
                <a:gd name="connsiteX1" fmla="*/ 8571 w 8915"/>
                <a:gd name="connsiteY1" fmla="*/ 10000 h 10769"/>
                <a:gd name="connsiteX2" fmla="*/ 1606 w 8915"/>
                <a:gd name="connsiteY2" fmla="*/ 0 h 10769"/>
                <a:gd name="connsiteX3" fmla="*/ 0 w 8915"/>
                <a:gd name="connsiteY3" fmla="*/ 10769 h 107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915" h="10769">
                  <a:moveTo>
                    <a:pt x="0" y="10769"/>
                  </a:moveTo>
                  <a:lnTo>
                    <a:pt x="8571" y="10000"/>
                  </a:lnTo>
                  <a:cubicBezTo>
                    <a:pt x="10000" y="4615"/>
                    <a:pt x="6844" y="2308"/>
                    <a:pt x="1606" y="0"/>
                  </a:cubicBezTo>
                  <a:lnTo>
                    <a:pt x="0" y="10769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49" name="Freeform 15"/>
            <p:cNvSpPr>
              <a:spLocks/>
            </p:cNvSpPr>
            <p:nvPr/>
          </p:nvSpPr>
          <p:spPr bwMode="auto">
            <a:xfrm>
              <a:off x="3480" y="1322"/>
              <a:ext cx="74" cy="157"/>
            </a:xfrm>
            <a:custGeom>
              <a:avLst/>
              <a:gdLst>
                <a:gd name="T0" fmla="*/ 54 w 9"/>
                <a:gd name="T1" fmla="*/ 84 h 31"/>
                <a:gd name="T2" fmla="*/ 0 w 9"/>
                <a:gd name="T3" fmla="*/ 186 h 31"/>
                <a:gd name="T4" fmla="*/ 0 60000 65536"/>
                <a:gd name="T5" fmla="*/ 0 60000 65536"/>
                <a:gd name="T6" fmla="*/ 0 w 9"/>
                <a:gd name="T7" fmla="*/ 0 h 31"/>
                <a:gd name="T8" fmla="*/ 9 w 9"/>
                <a:gd name="T9" fmla="*/ 31 h 31"/>
                <a:gd name="connsiteX0" fmla="*/ 14324 w 14324"/>
                <a:gd name="connsiteY0" fmla="*/ 2062 h 7949"/>
                <a:gd name="connsiteX1" fmla="*/ 0 w 14324"/>
                <a:gd name="connsiteY1" fmla="*/ 7949 h 7949"/>
                <a:gd name="connsiteX0" fmla="*/ 9643 w 9643"/>
                <a:gd name="connsiteY0" fmla="*/ 2594 h 10000"/>
                <a:gd name="connsiteX1" fmla="*/ 0 w 9643"/>
                <a:gd name="connsiteY1" fmla="*/ 10000 h 10000"/>
                <a:gd name="connsiteX0" fmla="*/ 10000 w 10000"/>
                <a:gd name="connsiteY0" fmla="*/ 3076 h 10482"/>
                <a:gd name="connsiteX1" fmla="*/ 0 w 10000"/>
                <a:gd name="connsiteY1" fmla="*/ 10482 h 10482"/>
                <a:gd name="connsiteX0" fmla="*/ 10000 w 10000"/>
                <a:gd name="connsiteY0" fmla="*/ 3208 h 10614"/>
                <a:gd name="connsiteX1" fmla="*/ 0 w 10000"/>
                <a:gd name="connsiteY1" fmla="*/ 10614 h 106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000" h="10614">
                  <a:moveTo>
                    <a:pt x="10000" y="3208"/>
                  </a:moveTo>
                  <a:cubicBezTo>
                    <a:pt x="595" y="-1863"/>
                    <a:pt x="1608" y="-1966"/>
                    <a:pt x="0" y="10614"/>
                  </a:cubicBezTo>
                </a:path>
              </a:pathLst>
            </a:custGeom>
            <a:noFill/>
            <a:ln w="19050" cap="rnd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50" name="Freeform 16"/>
            <p:cNvSpPr>
              <a:spLocks/>
            </p:cNvSpPr>
            <p:nvPr/>
          </p:nvSpPr>
          <p:spPr bwMode="auto">
            <a:xfrm>
              <a:off x="3444" y="1317"/>
              <a:ext cx="30" cy="66"/>
            </a:xfrm>
            <a:custGeom>
              <a:avLst/>
              <a:gdLst>
                <a:gd name="T0" fmla="*/ 30 w 5"/>
                <a:gd name="T1" fmla="*/ 66 h 11"/>
                <a:gd name="T2" fmla="*/ 0 w 5"/>
                <a:gd name="T3" fmla="*/ 0 h 11"/>
                <a:gd name="T4" fmla="*/ 0 60000 65536"/>
                <a:gd name="T5" fmla="*/ 0 60000 65536"/>
                <a:gd name="T6" fmla="*/ 0 w 5"/>
                <a:gd name="T7" fmla="*/ 0 h 11"/>
                <a:gd name="T8" fmla="*/ 5 w 5"/>
                <a:gd name="T9" fmla="*/ 11 h 1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" h="11">
                  <a:moveTo>
                    <a:pt x="5" y="11"/>
                  </a:moveTo>
                  <a:cubicBezTo>
                    <a:pt x="0" y="6"/>
                    <a:pt x="0" y="3"/>
                    <a:pt x="0" y="0"/>
                  </a:cubicBezTo>
                </a:path>
              </a:pathLst>
            </a:custGeom>
            <a:noFill/>
            <a:ln w="19050" cap="rnd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51" name="Freeform 17"/>
            <p:cNvSpPr>
              <a:spLocks/>
            </p:cNvSpPr>
            <p:nvPr/>
          </p:nvSpPr>
          <p:spPr bwMode="auto">
            <a:xfrm>
              <a:off x="3079" y="1420"/>
              <a:ext cx="371" cy="83"/>
            </a:xfrm>
            <a:custGeom>
              <a:avLst/>
              <a:gdLst>
                <a:gd name="T0" fmla="*/ 282 w 48"/>
                <a:gd name="T1" fmla="*/ 84 h 14"/>
                <a:gd name="T2" fmla="*/ 0 w 48"/>
                <a:gd name="T3" fmla="*/ 42 h 14"/>
                <a:gd name="T4" fmla="*/ 288 w 48"/>
                <a:gd name="T5" fmla="*/ 18 h 14"/>
                <a:gd name="T6" fmla="*/ 282 w 48"/>
                <a:gd name="T7" fmla="*/ 84 h 1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8"/>
                <a:gd name="T13" fmla="*/ 0 h 14"/>
                <a:gd name="T14" fmla="*/ 48 w 48"/>
                <a:gd name="T15" fmla="*/ 14 h 14"/>
                <a:gd name="connsiteX0" fmla="*/ 8539 w 8747"/>
                <a:gd name="connsiteY0" fmla="*/ 8693 h 8693"/>
                <a:gd name="connsiteX1" fmla="*/ 0 w 8747"/>
                <a:gd name="connsiteY1" fmla="*/ 3485 h 8693"/>
                <a:gd name="connsiteX2" fmla="*/ 8747 w 8747"/>
                <a:gd name="connsiteY2" fmla="*/ 836 h 8693"/>
                <a:gd name="connsiteX3" fmla="*/ 8539 w 8747"/>
                <a:gd name="connsiteY3" fmla="*/ 8693 h 8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747" h="8693">
                  <a:moveTo>
                    <a:pt x="8539" y="8693"/>
                  </a:moveTo>
                  <a:cubicBezTo>
                    <a:pt x="1872" y="8693"/>
                    <a:pt x="0" y="8485"/>
                    <a:pt x="0" y="3485"/>
                  </a:cubicBezTo>
                  <a:cubicBezTo>
                    <a:pt x="0" y="-1515"/>
                    <a:pt x="2080" y="122"/>
                    <a:pt x="8747" y="836"/>
                  </a:cubicBezTo>
                  <a:cubicBezTo>
                    <a:pt x="8678" y="3455"/>
                    <a:pt x="8608" y="6074"/>
                    <a:pt x="8539" y="8693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sp>
        <p:nvSpPr>
          <p:cNvPr id="52" name="Titel 11"/>
          <p:cNvSpPr txBox="1">
            <a:spLocks/>
          </p:cNvSpPr>
          <p:nvPr/>
        </p:nvSpPr>
        <p:spPr bwMode="auto">
          <a:xfrm>
            <a:off x="388275" y="404664"/>
            <a:ext cx="7568101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  <a:ea typeface="+mj-ea"/>
                <a:cs typeface="Arial" charset="0"/>
              </a:rPr>
              <a:t>Piktogramme</a:t>
            </a:r>
            <a:endParaRPr kumimoji="0" lang="de-DE" sz="2800" b="1" i="0" u="none" strike="noStrike" kern="0" cap="none" spc="0" normalizeH="0" baseline="0" noProof="0" dirty="0">
              <a:ln>
                <a:noFill/>
              </a:ln>
              <a:uLnTx/>
              <a:uFillTx/>
              <a:latin typeface="Arial" charset="0"/>
              <a:ea typeface="+mj-ea"/>
              <a:cs typeface="Arial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113"/>
          <p:cNvGrpSpPr>
            <a:grpSpLocks noChangeAspect="1"/>
          </p:cNvGrpSpPr>
          <p:nvPr/>
        </p:nvGrpSpPr>
        <p:grpSpPr bwMode="auto">
          <a:xfrm>
            <a:off x="406400" y="2932113"/>
            <a:ext cx="1463675" cy="647700"/>
            <a:chOff x="173" y="1092"/>
            <a:chExt cx="922" cy="408"/>
          </a:xfrm>
        </p:grpSpPr>
        <p:sp>
          <p:nvSpPr>
            <p:cNvPr id="9408" name="Oval 114"/>
            <p:cNvSpPr>
              <a:spLocks noChangeArrowheads="1"/>
            </p:cNvSpPr>
            <p:nvPr/>
          </p:nvSpPr>
          <p:spPr bwMode="auto">
            <a:xfrm>
              <a:off x="597" y="1248"/>
              <a:ext cx="132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409" name="Freeform 115"/>
            <p:cNvSpPr>
              <a:spLocks/>
            </p:cNvSpPr>
            <p:nvPr/>
          </p:nvSpPr>
          <p:spPr bwMode="auto">
            <a:xfrm>
              <a:off x="693" y="1254"/>
              <a:ext cx="396" cy="144"/>
            </a:xfrm>
            <a:custGeom>
              <a:avLst/>
              <a:gdLst>
                <a:gd name="T0" fmla="*/ 0 w 66"/>
                <a:gd name="T1" fmla="*/ 0 h 24"/>
                <a:gd name="T2" fmla="*/ 348 w 66"/>
                <a:gd name="T3" fmla="*/ 0 h 24"/>
                <a:gd name="T4" fmla="*/ 396 w 66"/>
                <a:gd name="T5" fmla="*/ 144 h 24"/>
                <a:gd name="T6" fmla="*/ 0 w 66"/>
                <a:gd name="T7" fmla="*/ 144 h 24"/>
                <a:gd name="T8" fmla="*/ 0 w 66"/>
                <a:gd name="T9" fmla="*/ 0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6"/>
                <a:gd name="T16" fmla="*/ 0 h 24"/>
                <a:gd name="T17" fmla="*/ 66 w 66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6" h="24">
                  <a:moveTo>
                    <a:pt x="0" y="0"/>
                  </a:moveTo>
                  <a:lnTo>
                    <a:pt x="58" y="0"/>
                  </a:lnTo>
                  <a:lnTo>
                    <a:pt x="66" y="24"/>
                  </a:lnTo>
                  <a:lnTo>
                    <a:pt x="0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410" name="Freeform 116"/>
            <p:cNvSpPr>
              <a:spLocks/>
            </p:cNvSpPr>
            <p:nvPr/>
          </p:nvSpPr>
          <p:spPr bwMode="auto">
            <a:xfrm>
              <a:off x="627" y="1092"/>
              <a:ext cx="240" cy="306"/>
            </a:xfrm>
            <a:custGeom>
              <a:avLst/>
              <a:gdLst>
                <a:gd name="T0" fmla="*/ 30 w 40"/>
                <a:gd name="T1" fmla="*/ 0 h 51"/>
                <a:gd name="T2" fmla="*/ 0 w 40"/>
                <a:gd name="T3" fmla="*/ 138 h 51"/>
                <a:gd name="T4" fmla="*/ 36 w 40"/>
                <a:gd name="T5" fmla="*/ 198 h 51"/>
                <a:gd name="T6" fmla="*/ 66 w 40"/>
                <a:gd name="T7" fmla="*/ 306 h 51"/>
                <a:gd name="T8" fmla="*/ 210 w 40"/>
                <a:gd name="T9" fmla="*/ 306 h 51"/>
                <a:gd name="T10" fmla="*/ 240 w 40"/>
                <a:gd name="T11" fmla="*/ 162 h 51"/>
                <a:gd name="T12" fmla="*/ 144 w 40"/>
                <a:gd name="T13" fmla="*/ 0 h 51"/>
                <a:gd name="T14" fmla="*/ 30 w 40"/>
                <a:gd name="T15" fmla="*/ 0 h 5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0"/>
                <a:gd name="T25" fmla="*/ 0 h 51"/>
                <a:gd name="T26" fmla="*/ 40 w 40"/>
                <a:gd name="T27" fmla="*/ 51 h 51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0" h="51">
                  <a:moveTo>
                    <a:pt x="5" y="0"/>
                  </a:moveTo>
                  <a:lnTo>
                    <a:pt x="0" y="23"/>
                  </a:lnTo>
                  <a:lnTo>
                    <a:pt x="6" y="33"/>
                  </a:lnTo>
                  <a:lnTo>
                    <a:pt x="11" y="51"/>
                  </a:lnTo>
                  <a:lnTo>
                    <a:pt x="35" y="51"/>
                  </a:lnTo>
                  <a:lnTo>
                    <a:pt x="40" y="27"/>
                  </a:lnTo>
                  <a:cubicBezTo>
                    <a:pt x="38" y="17"/>
                    <a:pt x="32" y="2"/>
                    <a:pt x="24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411" name="Line 117"/>
            <p:cNvSpPr>
              <a:spLocks noChangeShapeType="1"/>
            </p:cNvSpPr>
            <p:nvPr/>
          </p:nvSpPr>
          <p:spPr bwMode="auto">
            <a:xfrm flipH="1">
              <a:off x="501" y="1416"/>
              <a:ext cx="96" cy="30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412" name="Line 118"/>
            <p:cNvSpPr>
              <a:spLocks noChangeShapeType="1"/>
            </p:cNvSpPr>
            <p:nvPr/>
          </p:nvSpPr>
          <p:spPr bwMode="auto">
            <a:xfrm>
              <a:off x="597" y="1236"/>
              <a:ext cx="1" cy="180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413" name="Freeform 119"/>
            <p:cNvSpPr>
              <a:spLocks/>
            </p:cNvSpPr>
            <p:nvPr/>
          </p:nvSpPr>
          <p:spPr bwMode="auto">
            <a:xfrm>
              <a:off x="651" y="1116"/>
              <a:ext cx="180" cy="138"/>
            </a:xfrm>
            <a:custGeom>
              <a:avLst/>
              <a:gdLst>
                <a:gd name="T0" fmla="*/ 24 w 30"/>
                <a:gd name="T1" fmla="*/ 0 h 23"/>
                <a:gd name="T2" fmla="*/ 0 w 30"/>
                <a:gd name="T3" fmla="*/ 102 h 23"/>
                <a:gd name="T4" fmla="*/ 48 w 30"/>
                <a:gd name="T5" fmla="*/ 138 h 23"/>
                <a:gd name="T6" fmla="*/ 144 w 30"/>
                <a:gd name="T7" fmla="*/ 138 h 23"/>
                <a:gd name="T8" fmla="*/ 180 w 30"/>
                <a:gd name="T9" fmla="*/ 138 h 23"/>
                <a:gd name="T10" fmla="*/ 114 w 30"/>
                <a:gd name="T11" fmla="*/ 0 h 23"/>
                <a:gd name="T12" fmla="*/ 24 w 30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0"/>
                <a:gd name="T22" fmla="*/ 0 h 23"/>
                <a:gd name="T23" fmla="*/ 30 w 30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0" h="23">
                  <a:moveTo>
                    <a:pt x="4" y="0"/>
                  </a:moveTo>
                  <a:lnTo>
                    <a:pt x="0" y="17"/>
                  </a:lnTo>
                  <a:lnTo>
                    <a:pt x="8" y="23"/>
                  </a:lnTo>
                  <a:lnTo>
                    <a:pt x="24" y="23"/>
                  </a:lnTo>
                  <a:lnTo>
                    <a:pt x="30" y="23"/>
                  </a:lnTo>
                  <a:cubicBezTo>
                    <a:pt x="27" y="13"/>
                    <a:pt x="23" y="2"/>
                    <a:pt x="19" y="0"/>
                  </a:cubicBezTo>
                  <a:lnTo>
                    <a:pt x="4" y="0"/>
                  </a:lnTo>
                  <a:close/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414" name="Oval 120"/>
            <p:cNvSpPr>
              <a:spLocks noChangeArrowheads="1"/>
            </p:cNvSpPr>
            <p:nvPr/>
          </p:nvSpPr>
          <p:spPr bwMode="auto">
            <a:xfrm>
              <a:off x="915" y="1326"/>
              <a:ext cx="180" cy="174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415" name="Line 121"/>
            <p:cNvSpPr>
              <a:spLocks noChangeShapeType="1"/>
            </p:cNvSpPr>
            <p:nvPr/>
          </p:nvSpPr>
          <p:spPr bwMode="auto">
            <a:xfrm flipH="1">
              <a:off x="173" y="1260"/>
              <a:ext cx="454" cy="139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416" name="Oval 122"/>
            <p:cNvSpPr>
              <a:spLocks noChangeArrowheads="1"/>
            </p:cNvSpPr>
            <p:nvPr/>
          </p:nvSpPr>
          <p:spPr bwMode="auto">
            <a:xfrm>
              <a:off x="573" y="1284"/>
              <a:ext cx="210" cy="216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grpSp>
        <p:nvGrpSpPr>
          <p:cNvPr id="9219" name="Group 88"/>
          <p:cNvGrpSpPr>
            <a:grpSpLocks noChangeAspect="1"/>
          </p:cNvGrpSpPr>
          <p:nvPr/>
        </p:nvGrpSpPr>
        <p:grpSpPr bwMode="auto">
          <a:xfrm>
            <a:off x="4654550" y="3000375"/>
            <a:ext cx="1846263" cy="600075"/>
            <a:chOff x="2206" y="1047"/>
            <a:chExt cx="1163" cy="378"/>
          </a:xfrm>
        </p:grpSpPr>
        <p:sp>
          <p:nvSpPr>
            <p:cNvPr id="9394" name="Oval 89"/>
            <p:cNvSpPr>
              <a:spLocks noChangeArrowheads="1"/>
            </p:cNvSpPr>
            <p:nvPr/>
          </p:nvSpPr>
          <p:spPr bwMode="auto">
            <a:xfrm>
              <a:off x="2709" y="1191"/>
              <a:ext cx="120" cy="114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95" name="Rectangle 90"/>
            <p:cNvSpPr>
              <a:spLocks noChangeArrowheads="1"/>
            </p:cNvSpPr>
            <p:nvPr/>
          </p:nvSpPr>
          <p:spPr bwMode="auto">
            <a:xfrm>
              <a:off x="2691" y="1293"/>
              <a:ext cx="246" cy="78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96" name="Freeform 91"/>
            <p:cNvSpPr>
              <a:spLocks/>
            </p:cNvSpPr>
            <p:nvPr/>
          </p:nvSpPr>
          <p:spPr bwMode="auto">
            <a:xfrm>
              <a:off x="2973" y="1191"/>
              <a:ext cx="312" cy="180"/>
            </a:xfrm>
            <a:custGeom>
              <a:avLst/>
              <a:gdLst>
                <a:gd name="T0" fmla="*/ 0 w 52"/>
                <a:gd name="T1" fmla="*/ 0 h 30"/>
                <a:gd name="T2" fmla="*/ 0 w 52"/>
                <a:gd name="T3" fmla="*/ 180 h 30"/>
                <a:gd name="T4" fmla="*/ 234 w 52"/>
                <a:gd name="T5" fmla="*/ 180 h 30"/>
                <a:gd name="T6" fmla="*/ 312 w 52"/>
                <a:gd name="T7" fmla="*/ 132 h 30"/>
                <a:gd name="T8" fmla="*/ 312 w 52"/>
                <a:gd name="T9" fmla="*/ 42 h 30"/>
                <a:gd name="T10" fmla="*/ 78 w 52"/>
                <a:gd name="T11" fmla="*/ 0 h 30"/>
                <a:gd name="T12" fmla="*/ 0 w 52"/>
                <a:gd name="T13" fmla="*/ 0 h 3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2"/>
                <a:gd name="T22" fmla="*/ 0 h 30"/>
                <a:gd name="T23" fmla="*/ 52 w 52"/>
                <a:gd name="T24" fmla="*/ 30 h 3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2" h="30">
                  <a:moveTo>
                    <a:pt x="0" y="0"/>
                  </a:moveTo>
                  <a:lnTo>
                    <a:pt x="0" y="30"/>
                  </a:lnTo>
                  <a:lnTo>
                    <a:pt x="39" y="30"/>
                  </a:lnTo>
                  <a:lnTo>
                    <a:pt x="52" y="22"/>
                  </a:lnTo>
                  <a:lnTo>
                    <a:pt x="52" y="7"/>
                  </a:lnTo>
                  <a:lnTo>
                    <a:pt x="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97" name="Oval 92"/>
            <p:cNvSpPr>
              <a:spLocks noChangeArrowheads="1"/>
            </p:cNvSpPr>
            <p:nvPr/>
          </p:nvSpPr>
          <p:spPr bwMode="auto">
            <a:xfrm>
              <a:off x="3051" y="1227"/>
              <a:ext cx="198" cy="19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98" name="Oval 93"/>
            <p:cNvSpPr>
              <a:spLocks noChangeArrowheads="1"/>
            </p:cNvSpPr>
            <p:nvPr/>
          </p:nvSpPr>
          <p:spPr bwMode="auto">
            <a:xfrm>
              <a:off x="2661" y="1227"/>
              <a:ext cx="192" cy="19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99" name="Freeform 94"/>
            <p:cNvSpPr>
              <a:spLocks/>
            </p:cNvSpPr>
            <p:nvPr/>
          </p:nvSpPr>
          <p:spPr bwMode="auto">
            <a:xfrm>
              <a:off x="2865" y="1047"/>
              <a:ext cx="228" cy="216"/>
            </a:xfrm>
            <a:custGeom>
              <a:avLst/>
              <a:gdLst>
                <a:gd name="T0" fmla="*/ 6 w 38"/>
                <a:gd name="T1" fmla="*/ 24 h 36"/>
                <a:gd name="T2" fmla="*/ 6 w 38"/>
                <a:gd name="T3" fmla="*/ 144 h 36"/>
                <a:gd name="T4" fmla="*/ 66 w 38"/>
                <a:gd name="T5" fmla="*/ 216 h 36"/>
                <a:gd name="T6" fmla="*/ 168 w 38"/>
                <a:gd name="T7" fmla="*/ 216 h 36"/>
                <a:gd name="T8" fmla="*/ 228 w 38"/>
                <a:gd name="T9" fmla="*/ 150 h 36"/>
                <a:gd name="T10" fmla="*/ 156 w 38"/>
                <a:gd name="T11" fmla="*/ 0 h 36"/>
                <a:gd name="T12" fmla="*/ 0 w 38"/>
                <a:gd name="T13" fmla="*/ 0 h 36"/>
                <a:gd name="T14" fmla="*/ 6 w 38"/>
                <a:gd name="T15" fmla="*/ 24 h 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8"/>
                <a:gd name="T25" fmla="*/ 0 h 36"/>
                <a:gd name="T26" fmla="*/ 38 w 38"/>
                <a:gd name="T27" fmla="*/ 36 h 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8" h="36">
                  <a:moveTo>
                    <a:pt x="1" y="4"/>
                  </a:moveTo>
                  <a:lnTo>
                    <a:pt x="1" y="24"/>
                  </a:lnTo>
                  <a:lnTo>
                    <a:pt x="11" y="36"/>
                  </a:lnTo>
                  <a:lnTo>
                    <a:pt x="28" y="36"/>
                  </a:lnTo>
                  <a:lnTo>
                    <a:pt x="38" y="25"/>
                  </a:lnTo>
                  <a:lnTo>
                    <a:pt x="26" y="0"/>
                  </a:lnTo>
                  <a:lnTo>
                    <a:pt x="0" y="0"/>
                  </a:lnTo>
                  <a:lnTo>
                    <a:pt x="1" y="4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400" name="Freeform 95"/>
            <p:cNvSpPr>
              <a:spLocks/>
            </p:cNvSpPr>
            <p:nvPr/>
          </p:nvSpPr>
          <p:spPr bwMode="auto">
            <a:xfrm>
              <a:off x="2895" y="1077"/>
              <a:ext cx="144" cy="114"/>
            </a:xfrm>
            <a:custGeom>
              <a:avLst/>
              <a:gdLst>
                <a:gd name="T0" fmla="*/ 0 w 24"/>
                <a:gd name="T1" fmla="*/ 0 h 19"/>
                <a:gd name="T2" fmla="*/ 6 w 24"/>
                <a:gd name="T3" fmla="*/ 114 h 19"/>
                <a:gd name="T4" fmla="*/ 144 w 24"/>
                <a:gd name="T5" fmla="*/ 114 h 19"/>
                <a:gd name="T6" fmla="*/ 102 w 24"/>
                <a:gd name="T7" fmla="*/ 0 h 19"/>
                <a:gd name="T8" fmla="*/ 0 w 24"/>
                <a:gd name="T9" fmla="*/ 0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9"/>
                <a:gd name="T17" fmla="*/ 24 w 24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9">
                  <a:moveTo>
                    <a:pt x="0" y="0"/>
                  </a:moveTo>
                  <a:lnTo>
                    <a:pt x="1" y="19"/>
                  </a:lnTo>
                  <a:lnTo>
                    <a:pt x="24" y="19"/>
                  </a:lnTo>
                  <a:lnTo>
                    <a:pt x="1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401" name="Line 96"/>
            <p:cNvSpPr>
              <a:spLocks noChangeShapeType="1"/>
            </p:cNvSpPr>
            <p:nvPr/>
          </p:nvSpPr>
          <p:spPr bwMode="auto">
            <a:xfrm>
              <a:off x="3021" y="1047"/>
              <a:ext cx="264" cy="186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402" name="Line 97"/>
            <p:cNvSpPr>
              <a:spLocks noChangeShapeType="1"/>
            </p:cNvSpPr>
            <p:nvPr/>
          </p:nvSpPr>
          <p:spPr bwMode="auto">
            <a:xfrm flipH="1">
              <a:off x="2577" y="1347"/>
              <a:ext cx="78" cy="36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403" name="Line 98"/>
            <p:cNvSpPr>
              <a:spLocks noChangeShapeType="1"/>
            </p:cNvSpPr>
            <p:nvPr/>
          </p:nvSpPr>
          <p:spPr bwMode="auto">
            <a:xfrm flipH="1">
              <a:off x="2206" y="1191"/>
              <a:ext cx="449" cy="171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404" name="Line 99"/>
            <p:cNvSpPr>
              <a:spLocks noChangeShapeType="1"/>
            </p:cNvSpPr>
            <p:nvPr/>
          </p:nvSpPr>
          <p:spPr bwMode="auto">
            <a:xfrm>
              <a:off x="2655" y="1149"/>
              <a:ext cx="1" cy="198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405" name="Line 100"/>
            <p:cNvSpPr>
              <a:spLocks noChangeShapeType="1"/>
            </p:cNvSpPr>
            <p:nvPr/>
          </p:nvSpPr>
          <p:spPr bwMode="auto">
            <a:xfrm flipH="1">
              <a:off x="2661" y="1191"/>
              <a:ext cx="108" cy="1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406" name="Line 101"/>
            <p:cNvSpPr>
              <a:spLocks noChangeShapeType="1"/>
            </p:cNvSpPr>
            <p:nvPr/>
          </p:nvSpPr>
          <p:spPr bwMode="auto">
            <a:xfrm>
              <a:off x="3285" y="1323"/>
              <a:ext cx="48" cy="1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407" name="Freeform 102"/>
            <p:cNvSpPr>
              <a:spLocks/>
            </p:cNvSpPr>
            <p:nvPr/>
          </p:nvSpPr>
          <p:spPr bwMode="auto">
            <a:xfrm>
              <a:off x="3303" y="1239"/>
              <a:ext cx="66" cy="108"/>
            </a:xfrm>
            <a:custGeom>
              <a:avLst/>
              <a:gdLst>
                <a:gd name="T0" fmla="*/ 60 w 11"/>
                <a:gd name="T1" fmla="*/ 0 h 18"/>
                <a:gd name="T2" fmla="*/ 66 w 11"/>
                <a:gd name="T3" fmla="*/ 102 h 18"/>
                <a:gd name="T4" fmla="*/ 0 60000 65536"/>
                <a:gd name="T5" fmla="*/ 0 60000 65536"/>
                <a:gd name="T6" fmla="*/ 0 w 11"/>
                <a:gd name="T7" fmla="*/ 0 h 18"/>
                <a:gd name="T8" fmla="*/ 11 w 11"/>
                <a:gd name="T9" fmla="*/ 18 h 1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" h="18">
                  <a:moveTo>
                    <a:pt x="10" y="0"/>
                  </a:moveTo>
                  <a:cubicBezTo>
                    <a:pt x="0" y="15"/>
                    <a:pt x="7" y="18"/>
                    <a:pt x="11" y="17"/>
                  </a:cubicBezTo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grpSp>
        <p:nvGrpSpPr>
          <p:cNvPr id="9220" name="Group 125"/>
          <p:cNvGrpSpPr>
            <a:grpSpLocks noChangeAspect="1"/>
          </p:cNvGrpSpPr>
          <p:nvPr/>
        </p:nvGrpSpPr>
        <p:grpSpPr bwMode="auto">
          <a:xfrm>
            <a:off x="2428875" y="2786063"/>
            <a:ext cx="1438275" cy="800100"/>
            <a:chOff x="1287" y="1008"/>
            <a:chExt cx="906" cy="504"/>
          </a:xfrm>
        </p:grpSpPr>
        <p:sp>
          <p:nvSpPr>
            <p:cNvPr id="9382" name="Freeform 126"/>
            <p:cNvSpPr>
              <a:spLocks/>
            </p:cNvSpPr>
            <p:nvPr/>
          </p:nvSpPr>
          <p:spPr bwMode="auto">
            <a:xfrm>
              <a:off x="1455" y="1224"/>
              <a:ext cx="36" cy="36"/>
            </a:xfrm>
            <a:custGeom>
              <a:avLst/>
              <a:gdLst>
                <a:gd name="T0" fmla="*/ 18 w 6"/>
                <a:gd name="T1" fmla="*/ 0 h 6"/>
                <a:gd name="T2" fmla="*/ 36 w 6"/>
                <a:gd name="T3" fmla="*/ 12 h 6"/>
                <a:gd name="T4" fmla="*/ 24 w 6"/>
                <a:gd name="T5" fmla="*/ 36 h 6"/>
                <a:gd name="T6" fmla="*/ 0 w 6"/>
                <a:gd name="T7" fmla="*/ 30 h 6"/>
                <a:gd name="T8" fmla="*/ 18 w 6"/>
                <a:gd name="T9" fmla="*/ 0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"/>
                <a:gd name="T16" fmla="*/ 0 h 6"/>
                <a:gd name="T17" fmla="*/ 6 w 6"/>
                <a:gd name="T18" fmla="*/ 6 h 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" h="6">
                  <a:moveTo>
                    <a:pt x="3" y="0"/>
                  </a:moveTo>
                  <a:lnTo>
                    <a:pt x="6" y="2"/>
                  </a:lnTo>
                  <a:lnTo>
                    <a:pt x="4" y="6"/>
                  </a:lnTo>
                  <a:lnTo>
                    <a:pt x="0" y="5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83" name="Freeform 127"/>
            <p:cNvSpPr>
              <a:spLocks/>
            </p:cNvSpPr>
            <p:nvPr/>
          </p:nvSpPr>
          <p:spPr bwMode="auto">
            <a:xfrm>
              <a:off x="1455" y="1008"/>
              <a:ext cx="306" cy="306"/>
            </a:xfrm>
            <a:custGeom>
              <a:avLst/>
              <a:gdLst>
                <a:gd name="T0" fmla="*/ 306 w 51"/>
                <a:gd name="T1" fmla="*/ 288 h 51"/>
                <a:gd name="T2" fmla="*/ 126 w 51"/>
                <a:gd name="T3" fmla="*/ 0 h 51"/>
                <a:gd name="T4" fmla="*/ 0 w 51"/>
                <a:gd name="T5" fmla="*/ 228 h 51"/>
                <a:gd name="T6" fmla="*/ 36 w 51"/>
                <a:gd name="T7" fmla="*/ 246 h 51"/>
                <a:gd name="T8" fmla="*/ 126 w 51"/>
                <a:gd name="T9" fmla="*/ 84 h 51"/>
                <a:gd name="T10" fmla="*/ 270 w 51"/>
                <a:gd name="T11" fmla="*/ 306 h 51"/>
                <a:gd name="T12" fmla="*/ 306 w 51"/>
                <a:gd name="T13" fmla="*/ 288 h 5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1"/>
                <a:gd name="T22" fmla="*/ 0 h 51"/>
                <a:gd name="T23" fmla="*/ 51 w 51"/>
                <a:gd name="T24" fmla="*/ 51 h 5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1" h="51">
                  <a:moveTo>
                    <a:pt x="51" y="48"/>
                  </a:moveTo>
                  <a:lnTo>
                    <a:pt x="21" y="0"/>
                  </a:lnTo>
                  <a:lnTo>
                    <a:pt x="0" y="38"/>
                  </a:lnTo>
                  <a:lnTo>
                    <a:pt x="6" y="41"/>
                  </a:lnTo>
                  <a:lnTo>
                    <a:pt x="21" y="14"/>
                  </a:lnTo>
                  <a:lnTo>
                    <a:pt x="45" y="51"/>
                  </a:lnTo>
                  <a:lnTo>
                    <a:pt x="51" y="48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84" name="Freeform 128"/>
            <p:cNvSpPr>
              <a:spLocks/>
            </p:cNvSpPr>
            <p:nvPr/>
          </p:nvSpPr>
          <p:spPr bwMode="auto">
            <a:xfrm>
              <a:off x="1377" y="1224"/>
              <a:ext cx="156" cy="144"/>
            </a:xfrm>
            <a:custGeom>
              <a:avLst/>
              <a:gdLst>
                <a:gd name="T0" fmla="*/ 36 w 26"/>
                <a:gd name="T1" fmla="*/ 144 h 24"/>
                <a:gd name="T2" fmla="*/ 132 w 26"/>
                <a:gd name="T3" fmla="*/ 144 h 24"/>
                <a:gd name="T4" fmla="*/ 0 60000 65536"/>
                <a:gd name="T5" fmla="*/ 0 60000 65536"/>
                <a:gd name="T6" fmla="*/ 0 w 26"/>
                <a:gd name="T7" fmla="*/ 0 h 24"/>
                <a:gd name="T8" fmla="*/ 26 w 26"/>
                <a:gd name="T9" fmla="*/ 24 h 2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6" h="24">
                  <a:moveTo>
                    <a:pt x="6" y="24"/>
                  </a:moveTo>
                  <a:cubicBezTo>
                    <a:pt x="0" y="1"/>
                    <a:pt x="26" y="0"/>
                    <a:pt x="22" y="24"/>
                  </a:cubicBezTo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85" name="Oval 129"/>
            <p:cNvSpPr>
              <a:spLocks noChangeArrowheads="1"/>
            </p:cNvSpPr>
            <p:nvPr/>
          </p:nvSpPr>
          <p:spPr bwMode="auto">
            <a:xfrm>
              <a:off x="1701" y="1260"/>
              <a:ext cx="132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86" name="Freeform 130"/>
            <p:cNvSpPr>
              <a:spLocks/>
            </p:cNvSpPr>
            <p:nvPr/>
          </p:nvSpPr>
          <p:spPr bwMode="auto">
            <a:xfrm>
              <a:off x="1797" y="1266"/>
              <a:ext cx="390" cy="144"/>
            </a:xfrm>
            <a:custGeom>
              <a:avLst/>
              <a:gdLst>
                <a:gd name="T0" fmla="*/ 0 w 65"/>
                <a:gd name="T1" fmla="*/ 0 h 24"/>
                <a:gd name="T2" fmla="*/ 342 w 65"/>
                <a:gd name="T3" fmla="*/ 0 h 24"/>
                <a:gd name="T4" fmla="*/ 390 w 65"/>
                <a:gd name="T5" fmla="*/ 144 h 24"/>
                <a:gd name="T6" fmla="*/ 0 w 65"/>
                <a:gd name="T7" fmla="*/ 144 h 24"/>
                <a:gd name="T8" fmla="*/ 0 w 65"/>
                <a:gd name="T9" fmla="*/ 0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5"/>
                <a:gd name="T16" fmla="*/ 0 h 24"/>
                <a:gd name="T17" fmla="*/ 65 w 65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5" h="24">
                  <a:moveTo>
                    <a:pt x="0" y="0"/>
                  </a:moveTo>
                  <a:lnTo>
                    <a:pt x="57" y="0"/>
                  </a:lnTo>
                  <a:lnTo>
                    <a:pt x="65" y="24"/>
                  </a:lnTo>
                  <a:lnTo>
                    <a:pt x="0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87" name="Freeform 131"/>
            <p:cNvSpPr>
              <a:spLocks/>
            </p:cNvSpPr>
            <p:nvPr/>
          </p:nvSpPr>
          <p:spPr bwMode="auto">
            <a:xfrm>
              <a:off x="1731" y="1110"/>
              <a:ext cx="240" cy="300"/>
            </a:xfrm>
            <a:custGeom>
              <a:avLst/>
              <a:gdLst>
                <a:gd name="T0" fmla="*/ 30 w 40"/>
                <a:gd name="T1" fmla="*/ 0 h 50"/>
                <a:gd name="T2" fmla="*/ 0 w 40"/>
                <a:gd name="T3" fmla="*/ 132 h 50"/>
                <a:gd name="T4" fmla="*/ 42 w 40"/>
                <a:gd name="T5" fmla="*/ 192 h 50"/>
                <a:gd name="T6" fmla="*/ 66 w 40"/>
                <a:gd name="T7" fmla="*/ 300 h 50"/>
                <a:gd name="T8" fmla="*/ 210 w 40"/>
                <a:gd name="T9" fmla="*/ 300 h 50"/>
                <a:gd name="T10" fmla="*/ 240 w 40"/>
                <a:gd name="T11" fmla="*/ 156 h 50"/>
                <a:gd name="T12" fmla="*/ 144 w 40"/>
                <a:gd name="T13" fmla="*/ 0 h 50"/>
                <a:gd name="T14" fmla="*/ 30 w 40"/>
                <a:gd name="T15" fmla="*/ 0 h 5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0"/>
                <a:gd name="T25" fmla="*/ 0 h 50"/>
                <a:gd name="T26" fmla="*/ 40 w 40"/>
                <a:gd name="T27" fmla="*/ 50 h 5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0" h="50">
                  <a:moveTo>
                    <a:pt x="5" y="0"/>
                  </a:moveTo>
                  <a:lnTo>
                    <a:pt x="0" y="22"/>
                  </a:lnTo>
                  <a:lnTo>
                    <a:pt x="7" y="32"/>
                  </a:lnTo>
                  <a:lnTo>
                    <a:pt x="11" y="50"/>
                  </a:lnTo>
                  <a:lnTo>
                    <a:pt x="35" y="50"/>
                  </a:lnTo>
                  <a:lnTo>
                    <a:pt x="40" y="26"/>
                  </a:lnTo>
                  <a:cubicBezTo>
                    <a:pt x="37" y="16"/>
                    <a:pt x="31" y="2"/>
                    <a:pt x="24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88" name="Line 132"/>
            <p:cNvSpPr>
              <a:spLocks noChangeShapeType="1"/>
            </p:cNvSpPr>
            <p:nvPr/>
          </p:nvSpPr>
          <p:spPr bwMode="auto">
            <a:xfrm flipH="1">
              <a:off x="1611" y="1428"/>
              <a:ext cx="90" cy="36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389" name="Line 133"/>
            <p:cNvSpPr>
              <a:spLocks noChangeShapeType="1"/>
            </p:cNvSpPr>
            <p:nvPr/>
          </p:nvSpPr>
          <p:spPr bwMode="auto">
            <a:xfrm>
              <a:off x="1701" y="1248"/>
              <a:ext cx="1" cy="180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390" name="Freeform 134"/>
            <p:cNvSpPr>
              <a:spLocks/>
            </p:cNvSpPr>
            <p:nvPr/>
          </p:nvSpPr>
          <p:spPr bwMode="auto">
            <a:xfrm>
              <a:off x="1755" y="1128"/>
              <a:ext cx="180" cy="138"/>
            </a:xfrm>
            <a:custGeom>
              <a:avLst/>
              <a:gdLst>
                <a:gd name="T0" fmla="*/ 30 w 30"/>
                <a:gd name="T1" fmla="*/ 0 h 23"/>
                <a:gd name="T2" fmla="*/ 0 w 30"/>
                <a:gd name="T3" fmla="*/ 108 h 23"/>
                <a:gd name="T4" fmla="*/ 48 w 30"/>
                <a:gd name="T5" fmla="*/ 138 h 23"/>
                <a:gd name="T6" fmla="*/ 144 w 30"/>
                <a:gd name="T7" fmla="*/ 138 h 23"/>
                <a:gd name="T8" fmla="*/ 180 w 30"/>
                <a:gd name="T9" fmla="*/ 138 h 23"/>
                <a:gd name="T10" fmla="*/ 114 w 30"/>
                <a:gd name="T11" fmla="*/ 0 h 23"/>
                <a:gd name="T12" fmla="*/ 30 w 30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0"/>
                <a:gd name="T22" fmla="*/ 0 h 23"/>
                <a:gd name="T23" fmla="*/ 30 w 30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0" h="23">
                  <a:moveTo>
                    <a:pt x="5" y="0"/>
                  </a:moveTo>
                  <a:lnTo>
                    <a:pt x="0" y="18"/>
                  </a:lnTo>
                  <a:lnTo>
                    <a:pt x="8" y="23"/>
                  </a:lnTo>
                  <a:lnTo>
                    <a:pt x="24" y="23"/>
                  </a:lnTo>
                  <a:lnTo>
                    <a:pt x="30" y="23"/>
                  </a:lnTo>
                  <a:cubicBezTo>
                    <a:pt x="27" y="14"/>
                    <a:pt x="23" y="2"/>
                    <a:pt x="19" y="0"/>
                  </a:cubicBezTo>
                  <a:lnTo>
                    <a:pt x="5" y="0"/>
                  </a:lnTo>
                  <a:close/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91" name="Oval 135"/>
            <p:cNvSpPr>
              <a:spLocks noChangeArrowheads="1"/>
            </p:cNvSpPr>
            <p:nvPr/>
          </p:nvSpPr>
          <p:spPr bwMode="auto">
            <a:xfrm>
              <a:off x="2019" y="1338"/>
              <a:ext cx="174" cy="174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92" name="Line 136"/>
            <p:cNvSpPr>
              <a:spLocks noChangeShapeType="1"/>
            </p:cNvSpPr>
            <p:nvPr/>
          </p:nvSpPr>
          <p:spPr bwMode="auto">
            <a:xfrm flipH="1">
              <a:off x="1287" y="1272"/>
              <a:ext cx="450" cy="141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393" name="Oval 137"/>
            <p:cNvSpPr>
              <a:spLocks noChangeArrowheads="1"/>
            </p:cNvSpPr>
            <p:nvPr/>
          </p:nvSpPr>
          <p:spPr bwMode="auto">
            <a:xfrm>
              <a:off x="1677" y="1302"/>
              <a:ext cx="210" cy="210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grpSp>
        <p:nvGrpSpPr>
          <p:cNvPr id="9221" name="Group 140"/>
          <p:cNvGrpSpPr>
            <a:grpSpLocks noChangeAspect="1"/>
          </p:cNvGrpSpPr>
          <p:nvPr/>
        </p:nvGrpSpPr>
        <p:grpSpPr bwMode="auto">
          <a:xfrm>
            <a:off x="571500" y="4143375"/>
            <a:ext cx="1524000" cy="800100"/>
            <a:chOff x="393" y="1728"/>
            <a:chExt cx="960" cy="504"/>
          </a:xfrm>
        </p:grpSpPr>
        <p:sp>
          <p:nvSpPr>
            <p:cNvPr id="9365" name="Freeform 141"/>
            <p:cNvSpPr>
              <a:spLocks/>
            </p:cNvSpPr>
            <p:nvPr/>
          </p:nvSpPr>
          <p:spPr bwMode="auto">
            <a:xfrm>
              <a:off x="873" y="1956"/>
              <a:ext cx="396" cy="204"/>
            </a:xfrm>
            <a:custGeom>
              <a:avLst/>
              <a:gdLst>
                <a:gd name="T0" fmla="*/ 18 w 66"/>
                <a:gd name="T1" fmla="*/ 6 h 34"/>
                <a:gd name="T2" fmla="*/ 30 w 66"/>
                <a:gd name="T3" fmla="*/ 96 h 34"/>
                <a:gd name="T4" fmla="*/ 0 w 66"/>
                <a:gd name="T5" fmla="*/ 102 h 34"/>
                <a:gd name="T6" fmla="*/ 0 w 66"/>
                <a:gd name="T7" fmla="*/ 204 h 34"/>
                <a:gd name="T8" fmla="*/ 294 w 66"/>
                <a:gd name="T9" fmla="*/ 204 h 34"/>
                <a:gd name="T10" fmla="*/ 396 w 66"/>
                <a:gd name="T11" fmla="*/ 150 h 34"/>
                <a:gd name="T12" fmla="*/ 372 w 66"/>
                <a:gd name="T13" fmla="*/ 30 h 34"/>
                <a:gd name="T14" fmla="*/ 210 w 66"/>
                <a:gd name="T15" fmla="*/ 6 h 34"/>
                <a:gd name="T16" fmla="*/ 132 w 66"/>
                <a:gd name="T17" fmla="*/ 0 h 34"/>
                <a:gd name="T18" fmla="*/ 18 w 66"/>
                <a:gd name="T19" fmla="*/ 6 h 3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6"/>
                <a:gd name="T31" fmla="*/ 0 h 34"/>
                <a:gd name="T32" fmla="*/ 66 w 66"/>
                <a:gd name="T33" fmla="*/ 34 h 3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6" h="34">
                  <a:moveTo>
                    <a:pt x="3" y="1"/>
                  </a:moveTo>
                  <a:lnTo>
                    <a:pt x="5" y="16"/>
                  </a:lnTo>
                  <a:lnTo>
                    <a:pt x="0" y="17"/>
                  </a:lnTo>
                  <a:lnTo>
                    <a:pt x="0" y="34"/>
                  </a:lnTo>
                  <a:lnTo>
                    <a:pt x="49" y="34"/>
                  </a:lnTo>
                  <a:lnTo>
                    <a:pt x="66" y="25"/>
                  </a:lnTo>
                  <a:lnTo>
                    <a:pt x="62" y="5"/>
                  </a:lnTo>
                  <a:lnTo>
                    <a:pt x="35" y="1"/>
                  </a:lnTo>
                  <a:lnTo>
                    <a:pt x="22" y="0"/>
                  </a:lnTo>
                  <a:lnTo>
                    <a:pt x="3" y="1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66" name="Oval 142"/>
            <p:cNvSpPr>
              <a:spLocks noChangeArrowheads="1"/>
            </p:cNvSpPr>
            <p:nvPr/>
          </p:nvSpPr>
          <p:spPr bwMode="auto">
            <a:xfrm>
              <a:off x="975" y="2034"/>
              <a:ext cx="198" cy="19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67" name="Freeform 143"/>
            <p:cNvSpPr>
              <a:spLocks/>
            </p:cNvSpPr>
            <p:nvPr/>
          </p:nvSpPr>
          <p:spPr bwMode="auto">
            <a:xfrm>
              <a:off x="849" y="1806"/>
              <a:ext cx="222" cy="216"/>
            </a:xfrm>
            <a:custGeom>
              <a:avLst/>
              <a:gdLst>
                <a:gd name="T0" fmla="*/ 0 w 37"/>
                <a:gd name="T1" fmla="*/ 0 h 36"/>
                <a:gd name="T2" fmla="*/ 6 w 37"/>
                <a:gd name="T3" fmla="*/ 30 h 36"/>
                <a:gd name="T4" fmla="*/ 0 w 37"/>
                <a:gd name="T5" fmla="*/ 150 h 36"/>
                <a:gd name="T6" fmla="*/ 30 w 37"/>
                <a:gd name="T7" fmla="*/ 216 h 36"/>
                <a:gd name="T8" fmla="*/ 102 w 37"/>
                <a:gd name="T9" fmla="*/ 216 h 36"/>
                <a:gd name="T10" fmla="*/ 222 w 37"/>
                <a:gd name="T11" fmla="*/ 156 h 36"/>
                <a:gd name="T12" fmla="*/ 168 w 37"/>
                <a:gd name="T13" fmla="*/ 24 h 36"/>
                <a:gd name="T14" fmla="*/ 168 w 37"/>
                <a:gd name="T15" fmla="*/ 0 h 36"/>
                <a:gd name="T16" fmla="*/ 0 w 37"/>
                <a:gd name="T17" fmla="*/ 0 h 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7"/>
                <a:gd name="T28" fmla="*/ 0 h 36"/>
                <a:gd name="T29" fmla="*/ 37 w 37"/>
                <a:gd name="T30" fmla="*/ 36 h 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7" h="36">
                  <a:moveTo>
                    <a:pt x="0" y="0"/>
                  </a:moveTo>
                  <a:lnTo>
                    <a:pt x="1" y="5"/>
                  </a:lnTo>
                  <a:lnTo>
                    <a:pt x="0" y="25"/>
                  </a:lnTo>
                  <a:lnTo>
                    <a:pt x="5" y="36"/>
                  </a:lnTo>
                  <a:lnTo>
                    <a:pt x="17" y="36"/>
                  </a:lnTo>
                  <a:lnTo>
                    <a:pt x="37" y="26"/>
                  </a:lnTo>
                  <a:lnTo>
                    <a:pt x="28" y="4"/>
                  </a:lnTo>
                  <a:lnTo>
                    <a:pt x="2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68" name="Freeform 144"/>
            <p:cNvSpPr>
              <a:spLocks/>
            </p:cNvSpPr>
            <p:nvPr/>
          </p:nvSpPr>
          <p:spPr bwMode="auto">
            <a:xfrm>
              <a:off x="873" y="1842"/>
              <a:ext cx="156" cy="108"/>
            </a:xfrm>
            <a:custGeom>
              <a:avLst/>
              <a:gdLst>
                <a:gd name="T0" fmla="*/ 6 w 26"/>
                <a:gd name="T1" fmla="*/ 0 h 18"/>
                <a:gd name="T2" fmla="*/ 0 w 26"/>
                <a:gd name="T3" fmla="*/ 108 h 18"/>
                <a:gd name="T4" fmla="*/ 156 w 26"/>
                <a:gd name="T5" fmla="*/ 108 h 18"/>
                <a:gd name="T6" fmla="*/ 120 w 26"/>
                <a:gd name="T7" fmla="*/ 0 h 18"/>
                <a:gd name="T8" fmla="*/ 6 w 26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"/>
                <a:gd name="T16" fmla="*/ 0 h 18"/>
                <a:gd name="T17" fmla="*/ 26 w 26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" h="18">
                  <a:moveTo>
                    <a:pt x="1" y="0"/>
                  </a:moveTo>
                  <a:lnTo>
                    <a:pt x="0" y="18"/>
                  </a:lnTo>
                  <a:lnTo>
                    <a:pt x="26" y="18"/>
                  </a:lnTo>
                  <a:lnTo>
                    <a:pt x="20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69" name="Line 145"/>
            <p:cNvSpPr>
              <a:spLocks noChangeShapeType="1"/>
            </p:cNvSpPr>
            <p:nvPr/>
          </p:nvSpPr>
          <p:spPr bwMode="auto">
            <a:xfrm>
              <a:off x="1017" y="1806"/>
              <a:ext cx="222" cy="180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370" name="Line 146"/>
            <p:cNvSpPr>
              <a:spLocks noChangeShapeType="1"/>
            </p:cNvSpPr>
            <p:nvPr/>
          </p:nvSpPr>
          <p:spPr bwMode="auto">
            <a:xfrm>
              <a:off x="1269" y="2100"/>
              <a:ext cx="48" cy="1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371" name="Freeform 147"/>
            <p:cNvSpPr>
              <a:spLocks/>
            </p:cNvSpPr>
            <p:nvPr/>
          </p:nvSpPr>
          <p:spPr bwMode="auto">
            <a:xfrm>
              <a:off x="1287" y="2016"/>
              <a:ext cx="66" cy="108"/>
            </a:xfrm>
            <a:custGeom>
              <a:avLst/>
              <a:gdLst>
                <a:gd name="T0" fmla="*/ 60 w 11"/>
                <a:gd name="T1" fmla="*/ 0 h 18"/>
                <a:gd name="T2" fmla="*/ 66 w 11"/>
                <a:gd name="T3" fmla="*/ 102 h 18"/>
                <a:gd name="T4" fmla="*/ 0 60000 65536"/>
                <a:gd name="T5" fmla="*/ 0 60000 65536"/>
                <a:gd name="T6" fmla="*/ 0 w 11"/>
                <a:gd name="T7" fmla="*/ 0 h 18"/>
                <a:gd name="T8" fmla="*/ 11 w 11"/>
                <a:gd name="T9" fmla="*/ 18 h 1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" h="18">
                  <a:moveTo>
                    <a:pt x="10" y="0"/>
                  </a:moveTo>
                  <a:cubicBezTo>
                    <a:pt x="0" y="15"/>
                    <a:pt x="7" y="18"/>
                    <a:pt x="11" y="17"/>
                  </a:cubicBezTo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72" name="Line 148"/>
            <p:cNvSpPr>
              <a:spLocks noChangeShapeType="1"/>
            </p:cNvSpPr>
            <p:nvPr/>
          </p:nvSpPr>
          <p:spPr bwMode="auto">
            <a:xfrm flipH="1">
              <a:off x="543" y="1992"/>
              <a:ext cx="90" cy="1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373" name="Line 149"/>
            <p:cNvSpPr>
              <a:spLocks noChangeShapeType="1"/>
            </p:cNvSpPr>
            <p:nvPr/>
          </p:nvSpPr>
          <p:spPr bwMode="auto">
            <a:xfrm flipH="1">
              <a:off x="465" y="1992"/>
              <a:ext cx="78" cy="42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374" name="Oval 150"/>
            <p:cNvSpPr>
              <a:spLocks noChangeArrowheads="1"/>
            </p:cNvSpPr>
            <p:nvPr/>
          </p:nvSpPr>
          <p:spPr bwMode="auto">
            <a:xfrm>
              <a:off x="573" y="1992"/>
              <a:ext cx="114" cy="120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75" name="Freeform 151"/>
            <p:cNvSpPr>
              <a:spLocks/>
            </p:cNvSpPr>
            <p:nvPr/>
          </p:nvSpPr>
          <p:spPr bwMode="auto">
            <a:xfrm>
              <a:off x="393" y="1974"/>
              <a:ext cx="138" cy="126"/>
            </a:xfrm>
            <a:custGeom>
              <a:avLst/>
              <a:gdLst>
                <a:gd name="T0" fmla="*/ 30 w 23"/>
                <a:gd name="T1" fmla="*/ 126 h 21"/>
                <a:gd name="T2" fmla="*/ 108 w 23"/>
                <a:gd name="T3" fmla="*/ 126 h 21"/>
                <a:gd name="T4" fmla="*/ 0 60000 65536"/>
                <a:gd name="T5" fmla="*/ 0 60000 65536"/>
                <a:gd name="T6" fmla="*/ 0 w 23"/>
                <a:gd name="T7" fmla="*/ 0 h 21"/>
                <a:gd name="T8" fmla="*/ 23 w 23"/>
                <a:gd name="T9" fmla="*/ 21 h 2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3" h="21">
                  <a:moveTo>
                    <a:pt x="5" y="21"/>
                  </a:moveTo>
                  <a:cubicBezTo>
                    <a:pt x="0" y="0"/>
                    <a:pt x="23" y="0"/>
                    <a:pt x="18" y="21"/>
                  </a:cubicBezTo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76" name="Rectangle 152"/>
            <p:cNvSpPr>
              <a:spLocks noChangeArrowheads="1"/>
            </p:cNvSpPr>
            <p:nvPr/>
          </p:nvSpPr>
          <p:spPr bwMode="auto">
            <a:xfrm>
              <a:off x="573" y="2052"/>
              <a:ext cx="270" cy="108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77" name="Oval 153"/>
            <p:cNvSpPr>
              <a:spLocks noChangeArrowheads="1"/>
            </p:cNvSpPr>
            <p:nvPr/>
          </p:nvSpPr>
          <p:spPr bwMode="auto">
            <a:xfrm>
              <a:off x="543" y="2034"/>
              <a:ext cx="198" cy="19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78" name="Line 154"/>
            <p:cNvSpPr>
              <a:spLocks noChangeShapeType="1"/>
            </p:cNvSpPr>
            <p:nvPr/>
          </p:nvSpPr>
          <p:spPr bwMode="auto">
            <a:xfrm flipH="1">
              <a:off x="483" y="2136"/>
              <a:ext cx="60" cy="42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379" name="Line 155"/>
            <p:cNvSpPr>
              <a:spLocks noChangeShapeType="1"/>
            </p:cNvSpPr>
            <p:nvPr/>
          </p:nvSpPr>
          <p:spPr bwMode="auto">
            <a:xfrm>
              <a:off x="543" y="1980"/>
              <a:ext cx="1" cy="162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380" name="Freeform 156"/>
            <p:cNvSpPr>
              <a:spLocks/>
            </p:cNvSpPr>
            <p:nvPr/>
          </p:nvSpPr>
          <p:spPr bwMode="auto">
            <a:xfrm>
              <a:off x="459" y="1962"/>
              <a:ext cx="18" cy="42"/>
            </a:xfrm>
            <a:custGeom>
              <a:avLst/>
              <a:gdLst>
                <a:gd name="T0" fmla="*/ 6 w 3"/>
                <a:gd name="T1" fmla="*/ 0 h 7"/>
                <a:gd name="T2" fmla="*/ 18 w 3"/>
                <a:gd name="T3" fmla="*/ 0 h 7"/>
                <a:gd name="T4" fmla="*/ 12 w 3"/>
                <a:gd name="T5" fmla="*/ 42 h 7"/>
                <a:gd name="T6" fmla="*/ 0 w 3"/>
                <a:gd name="T7" fmla="*/ 42 h 7"/>
                <a:gd name="T8" fmla="*/ 6 w 3"/>
                <a:gd name="T9" fmla="*/ 0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"/>
                <a:gd name="T16" fmla="*/ 0 h 7"/>
                <a:gd name="T17" fmla="*/ 3 w 3"/>
                <a:gd name="T18" fmla="*/ 7 h 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" h="7">
                  <a:moveTo>
                    <a:pt x="1" y="0"/>
                  </a:moveTo>
                  <a:lnTo>
                    <a:pt x="3" y="0"/>
                  </a:lnTo>
                  <a:lnTo>
                    <a:pt x="2" y="7"/>
                  </a:lnTo>
                  <a:lnTo>
                    <a:pt x="0" y="7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81" name="Freeform 157"/>
            <p:cNvSpPr>
              <a:spLocks/>
            </p:cNvSpPr>
            <p:nvPr/>
          </p:nvSpPr>
          <p:spPr bwMode="auto">
            <a:xfrm>
              <a:off x="459" y="1728"/>
              <a:ext cx="342" cy="318"/>
            </a:xfrm>
            <a:custGeom>
              <a:avLst/>
              <a:gdLst>
                <a:gd name="T0" fmla="*/ 342 w 57"/>
                <a:gd name="T1" fmla="*/ 318 h 53"/>
                <a:gd name="T2" fmla="*/ 330 w 57"/>
                <a:gd name="T3" fmla="*/ 168 h 53"/>
                <a:gd name="T4" fmla="*/ 36 w 57"/>
                <a:gd name="T5" fmla="*/ 0 h 53"/>
                <a:gd name="T6" fmla="*/ 0 w 57"/>
                <a:gd name="T7" fmla="*/ 252 h 53"/>
                <a:gd name="T8" fmla="*/ 24 w 57"/>
                <a:gd name="T9" fmla="*/ 258 h 53"/>
                <a:gd name="T10" fmla="*/ 54 w 57"/>
                <a:gd name="T11" fmla="*/ 42 h 53"/>
                <a:gd name="T12" fmla="*/ 300 w 57"/>
                <a:gd name="T13" fmla="*/ 186 h 53"/>
                <a:gd name="T14" fmla="*/ 294 w 57"/>
                <a:gd name="T15" fmla="*/ 318 h 53"/>
                <a:gd name="T16" fmla="*/ 342 w 57"/>
                <a:gd name="T17" fmla="*/ 318 h 5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7"/>
                <a:gd name="T28" fmla="*/ 0 h 53"/>
                <a:gd name="T29" fmla="*/ 57 w 57"/>
                <a:gd name="T30" fmla="*/ 53 h 5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7" h="53">
                  <a:moveTo>
                    <a:pt x="57" y="53"/>
                  </a:moveTo>
                  <a:lnTo>
                    <a:pt x="55" y="28"/>
                  </a:lnTo>
                  <a:lnTo>
                    <a:pt x="6" y="0"/>
                  </a:lnTo>
                  <a:lnTo>
                    <a:pt x="0" y="42"/>
                  </a:lnTo>
                  <a:lnTo>
                    <a:pt x="4" y="43"/>
                  </a:lnTo>
                  <a:lnTo>
                    <a:pt x="9" y="7"/>
                  </a:lnTo>
                  <a:lnTo>
                    <a:pt x="50" y="31"/>
                  </a:lnTo>
                  <a:lnTo>
                    <a:pt x="49" y="53"/>
                  </a:lnTo>
                  <a:lnTo>
                    <a:pt x="57" y="53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grpSp>
        <p:nvGrpSpPr>
          <p:cNvPr id="9222" name="Group 160"/>
          <p:cNvGrpSpPr>
            <a:grpSpLocks noChangeAspect="1"/>
          </p:cNvGrpSpPr>
          <p:nvPr/>
        </p:nvGrpSpPr>
        <p:grpSpPr bwMode="auto">
          <a:xfrm>
            <a:off x="2643188" y="4143375"/>
            <a:ext cx="1628775" cy="809625"/>
            <a:chOff x="1743" y="1683"/>
            <a:chExt cx="1026" cy="510"/>
          </a:xfrm>
        </p:grpSpPr>
        <p:sp>
          <p:nvSpPr>
            <p:cNvPr id="9347" name="Freeform 161"/>
            <p:cNvSpPr>
              <a:spLocks/>
            </p:cNvSpPr>
            <p:nvPr/>
          </p:nvSpPr>
          <p:spPr bwMode="auto">
            <a:xfrm>
              <a:off x="2289" y="1911"/>
              <a:ext cx="396" cy="204"/>
            </a:xfrm>
            <a:custGeom>
              <a:avLst/>
              <a:gdLst>
                <a:gd name="T0" fmla="*/ 18 w 66"/>
                <a:gd name="T1" fmla="*/ 6 h 34"/>
                <a:gd name="T2" fmla="*/ 30 w 66"/>
                <a:gd name="T3" fmla="*/ 102 h 34"/>
                <a:gd name="T4" fmla="*/ 0 w 66"/>
                <a:gd name="T5" fmla="*/ 108 h 34"/>
                <a:gd name="T6" fmla="*/ 0 w 66"/>
                <a:gd name="T7" fmla="*/ 204 h 34"/>
                <a:gd name="T8" fmla="*/ 294 w 66"/>
                <a:gd name="T9" fmla="*/ 204 h 34"/>
                <a:gd name="T10" fmla="*/ 396 w 66"/>
                <a:gd name="T11" fmla="*/ 150 h 34"/>
                <a:gd name="T12" fmla="*/ 372 w 66"/>
                <a:gd name="T13" fmla="*/ 30 h 34"/>
                <a:gd name="T14" fmla="*/ 210 w 66"/>
                <a:gd name="T15" fmla="*/ 6 h 34"/>
                <a:gd name="T16" fmla="*/ 132 w 66"/>
                <a:gd name="T17" fmla="*/ 0 h 34"/>
                <a:gd name="T18" fmla="*/ 18 w 66"/>
                <a:gd name="T19" fmla="*/ 6 h 3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6"/>
                <a:gd name="T31" fmla="*/ 0 h 34"/>
                <a:gd name="T32" fmla="*/ 66 w 66"/>
                <a:gd name="T33" fmla="*/ 34 h 3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6" h="34">
                  <a:moveTo>
                    <a:pt x="3" y="1"/>
                  </a:moveTo>
                  <a:lnTo>
                    <a:pt x="5" y="17"/>
                  </a:lnTo>
                  <a:lnTo>
                    <a:pt x="0" y="18"/>
                  </a:lnTo>
                  <a:lnTo>
                    <a:pt x="0" y="34"/>
                  </a:lnTo>
                  <a:lnTo>
                    <a:pt x="49" y="34"/>
                  </a:lnTo>
                  <a:lnTo>
                    <a:pt x="66" y="25"/>
                  </a:lnTo>
                  <a:lnTo>
                    <a:pt x="62" y="5"/>
                  </a:lnTo>
                  <a:lnTo>
                    <a:pt x="35" y="1"/>
                  </a:lnTo>
                  <a:lnTo>
                    <a:pt x="22" y="0"/>
                  </a:lnTo>
                  <a:lnTo>
                    <a:pt x="3" y="1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48" name="Oval 162"/>
            <p:cNvSpPr>
              <a:spLocks noChangeArrowheads="1"/>
            </p:cNvSpPr>
            <p:nvPr/>
          </p:nvSpPr>
          <p:spPr bwMode="auto">
            <a:xfrm>
              <a:off x="2391" y="1989"/>
              <a:ext cx="198" cy="19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49" name="Freeform 163"/>
            <p:cNvSpPr>
              <a:spLocks/>
            </p:cNvSpPr>
            <p:nvPr/>
          </p:nvSpPr>
          <p:spPr bwMode="auto">
            <a:xfrm>
              <a:off x="2265" y="1761"/>
              <a:ext cx="222" cy="216"/>
            </a:xfrm>
            <a:custGeom>
              <a:avLst/>
              <a:gdLst>
                <a:gd name="T0" fmla="*/ 0 w 37"/>
                <a:gd name="T1" fmla="*/ 0 h 36"/>
                <a:gd name="T2" fmla="*/ 6 w 37"/>
                <a:gd name="T3" fmla="*/ 30 h 36"/>
                <a:gd name="T4" fmla="*/ 0 w 37"/>
                <a:gd name="T5" fmla="*/ 150 h 36"/>
                <a:gd name="T6" fmla="*/ 30 w 37"/>
                <a:gd name="T7" fmla="*/ 216 h 36"/>
                <a:gd name="T8" fmla="*/ 102 w 37"/>
                <a:gd name="T9" fmla="*/ 216 h 36"/>
                <a:gd name="T10" fmla="*/ 222 w 37"/>
                <a:gd name="T11" fmla="*/ 156 h 36"/>
                <a:gd name="T12" fmla="*/ 168 w 37"/>
                <a:gd name="T13" fmla="*/ 24 h 36"/>
                <a:gd name="T14" fmla="*/ 168 w 37"/>
                <a:gd name="T15" fmla="*/ 0 h 36"/>
                <a:gd name="T16" fmla="*/ 0 w 37"/>
                <a:gd name="T17" fmla="*/ 0 h 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7"/>
                <a:gd name="T28" fmla="*/ 0 h 36"/>
                <a:gd name="T29" fmla="*/ 37 w 37"/>
                <a:gd name="T30" fmla="*/ 36 h 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7" h="36">
                  <a:moveTo>
                    <a:pt x="0" y="0"/>
                  </a:moveTo>
                  <a:lnTo>
                    <a:pt x="1" y="5"/>
                  </a:lnTo>
                  <a:lnTo>
                    <a:pt x="0" y="25"/>
                  </a:lnTo>
                  <a:lnTo>
                    <a:pt x="5" y="36"/>
                  </a:lnTo>
                  <a:lnTo>
                    <a:pt x="17" y="36"/>
                  </a:lnTo>
                  <a:lnTo>
                    <a:pt x="37" y="26"/>
                  </a:lnTo>
                  <a:lnTo>
                    <a:pt x="28" y="4"/>
                  </a:lnTo>
                  <a:lnTo>
                    <a:pt x="2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50" name="Freeform 164"/>
            <p:cNvSpPr>
              <a:spLocks/>
            </p:cNvSpPr>
            <p:nvPr/>
          </p:nvSpPr>
          <p:spPr bwMode="auto">
            <a:xfrm>
              <a:off x="2289" y="1797"/>
              <a:ext cx="156" cy="108"/>
            </a:xfrm>
            <a:custGeom>
              <a:avLst/>
              <a:gdLst>
                <a:gd name="T0" fmla="*/ 6 w 26"/>
                <a:gd name="T1" fmla="*/ 0 h 18"/>
                <a:gd name="T2" fmla="*/ 0 w 26"/>
                <a:gd name="T3" fmla="*/ 108 h 18"/>
                <a:gd name="T4" fmla="*/ 156 w 26"/>
                <a:gd name="T5" fmla="*/ 108 h 18"/>
                <a:gd name="T6" fmla="*/ 120 w 26"/>
                <a:gd name="T7" fmla="*/ 0 h 18"/>
                <a:gd name="T8" fmla="*/ 6 w 26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"/>
                <a:gd name="T16" fmla="*/ 0 h 18"/>
                <a:gd name="T17" fmla="*/ 26 w 26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" h="18">
                  <a:moveTo>
                    <a:pt x="1" y="0"/>
                  </a:moveTo>
                  <a:lnTo>
                    <a:pt x="0" y="18"/>
                  </a:lnTo>
                  <a:lnTo>
                    <a:pt x="26" y="18"/>
                  </a:lnTo>
                  <a:lnTo>
                    <a:pt x="20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51" name="Line 165"/>
            <p:cNvSpPr>
              <a:spLocks noChangeShapeType="1"/>
            </p:cNvSpPr>
            <p:nvPr/>
          </p:nvSpPr>
          <p:spPr bwMode="auto">
            <a:xfrm>
              <a:off x="2433" y="1761"/>
              <a:ext cx="222" cy="180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352" name="Line 166"/>
            <p:cNvSpPr>
              <a:spLocks noChangeShapeType="1"/>
            </p:cNvSpPr>
            <p:nvPr/>
          </p:nvSpPr>
          <p:spPr bwMode="auto">
            <a:xfrm>
              <a:off x="2685" y="2055"/>
              <a:ext cx="48" cy="1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353" name="Freeform 167"/>
            <p:cNvSpPr>
              <a:spLocks/>
            </p:cNvSpPr>
            <p:nvPr/>
          </p:nvSpPr>
          <p:spPr bwMode="auto">
            <a:xfrm>
              <a:off x="2703" y="1971"/>
              <a:ext cx="66" cy="108"/>
            </a:xfrm>
            <a:custGeom>
              <a:avLst/>
              <a:gdLst>
                <a:gd name="T0" fmla="*/ 60 w 11"/>
                <a:gd name="T1" fmla="*/ 0 h 18"/>
                <a:gd name="T2" fmla="*/ 66 w 11"/>
                <a:gd name="T3" fmla="*/ 102 h 18"/>
                <a:gd name="T4" fmla="*/ 0 60000 65536"/>
                <a:gd name="T5" fmla="*/ 0 60000 65536"/>
                <a:gd name="T6" fmla="*/ 0 w 11"/>
                <a:gd name="T7" fmla="*/ 0 h 18"/>
                <a:gd name="T8" fmla="*/ 11 w 11"/>
                <a:gd name="T9" fmla="*/ 18 h 1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" h="18">
                  <a:moveTo>
                    <a:pt x="10" y="0"/>
                  </a:moveTo>
                  <a:cubicBezTo>
                    <a:pt x="0" y="15"/>
                    <a:pt x="7" y="18"/>
                    <a:pt x="11" y="17"/>
                  </a:cubicBezTo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54" name="Line 168"/>
            <p:cNvSpPr>
              <a:spLocks noChangeShapeType="1"/>
            </p:cNvSpPr>
            <p:nvPr/>
          </p:nvSpPr>
          <p:spPr bwMode="auto">
            <a:xfrm flipH="1">
              <a:off x="1893" y="1947"/>
              <a:ext cx="90" cy="1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355" name="Line 169"/>
            <p:cNvSpPr>
              <a:spLocks noChangeShapeType="1"/>
            </p:cNvSpPr>
            <p:nvPr/>
          </p:nvSpPr>
          <p:spPr bwMode="auto">
            <a:xfrm flipH="1">
              <a:off x="1815" y="1947"/>
              <a:ext cx="78" cy="42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356" name="Oval 170"/>
            <p:cNvSpPr>
              <a:spLocks noChangeArrowheads="1"/>
            </p:cNvSpPr>
            <p:nvPr/>
          </p:nvSpPr>
          <p:spPr bwMode="auto">
            <a:xfrm>
              <a:off x="1923" y="1947"/>
              <a:ext cx="114" cy="120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57" name="Freeform 171"/>
            <p:cNvSpPr>
              <a:spLocks/>
            </p:cNvSpPr>
            <p:nvPr/>
          </p:nvSpPr>
          <p:spPr bwMode="auto">
            <a:xfrm>
              <a:off x="1743" y="1929"/>
              <a:ext cx="138" cy="126"/>
            </a:xfrm>
            <a:custGeom>
              <a:avLst/>
              <a:gdLst>
                <a:gd name="T0" fmla="*/ 30 w 23"/>
                <a:gd name="T1" fmla="*/ 126 h 21"/>
                <a:gd name="T2" fmla="*/ 108 w 23"/>
                <a:gd name="T3" fmla="*/ 126 h 21"/>
                <a:gd name="T4" fmla="*/ 0 60000 65536"/>
                <a:gd name="T5" fmla="*/ 0 60000 65536"/>
                <a:gd name="T6" fmla="*/ 0 w 23"/>
                <a:gd name="T7" fmla="*/ 0 h 21"/>
                <a:gd name="T8" fmla="*/ 23 w 23"/>
                <a:gd name="T9" fmla="*/ 21 h 2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3" h="21">
                  <a:moveTo>
                    <a:pt x="5" y="21"/>
                  </a:moveTo>
                  <a:cubicBezTo>
                    <a:pt x="0" y="0"/>
                    <a:pt x="23" y="0"/>
                    <a:pt x="18" y="21"/>
                  </a:cubicBezTo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58" name="Line 172"/>
            <p:cNvSpPr>
              <a:spLocks noChangeShapeType="1"/>
            </p:cNvSpPr>
            <p:nvPr/>
          </p:nvSpPr>
          <p:spPr bwMode="auto">
            <a:xfrm flipH="1">
              <a:off x="1833" y="2097"/>
              <a:ext cx="60" cy="36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359" name="Line 173"/>
            <p:cNvSpPr>
              <a:spLocks noChangeShapeType="1"/>
            </p:cNvSpPr>
            <p:nvPr/>
          </p:nvSpPr>
          <p:spPr bwMode="auto">
            <a:xfrm>
              <a:off x="1893" y="1941"/>
              <a:ext cx="1" cy="156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360" name="Freeform 174"/>
            <p:cNvSpPr>
              <a:spLocks/>
            </p:cNvSpPr>
            <p:nvPr/>
          </p:nvSpPr>
          <p:spPr bwMode="auto">
            <a:xfrm>
              <a:off x="1809" y="1917"/>
              <a:ext cx="18" cy="42"/>
            </a:xfrm>
            <a:custGeom>
              <a:avLst/>
              <a:gdLst>
                <a:gd name="T0" fmla="*/ 6 w 3"/>
                <a:gd name="T1" fmla="*/ 0 h 7"/>
                <a:gd name="T2" fmla="*/ 18 w 3"/>
                <a:gd name="T3" fmla="*/ 6 h 7"/>
                <a:gd name="T4" fmla="*/ 12 w 3"/>
                <a:gd name="T5" fmla="*/ 42 h 7"/>
                <a:gd name="T6" fmla="*/ 0 w 3"/>
                <a:gd name="T7" fmla="*/ 42 h 7"/>
                <a:gd name="T8" fmla="*/ 6 w 3"/>
                <a:gd name="T9" fmla="*/ 0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"/>
                <a:gd name="T16" fmla="*/ 0 h 7"/>
                <a:gd name="T17" fmla="*/ 3 w 3"/>
                <a:gd name="T18" fmla="*/ 7 h 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" h="7">
                  <a:moveTo>
                    <a:pt x="1" y="0"/>
                  </a:moveTo>
                  <a:lnTo>
                    <a:pt x="3" y="1"/>
                  </a:lnTo>
                  <a:lnTo>
                    <a:pt x="2" y="7"/>
                  </a:lnTo>
                  <a:lnTo>
                    <a:pt x="0" y="7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61" name="Rectangle 175"/>
            <p:cNvSpPr>
              <a:spLocks noChangeArrowheads="1"/>
            </p:cNvSpPr>
            <p:nvPr/>
          </p:nvSpPr>
          <p:spPr bwMode="auto">
            <a:xfrm>
              <a:off x="1893" y="2007"/>
              <a:ext cx="360" cy="108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62" name="Oval 176"/>
            <p:cNvSpPr>
              <a:spLocks noChangeArrowheads="1"/>
            </p:cNvSpPr>
            <p:nvPr/>
          </p:nvSpPr>
          <p:spPr bwMode="auto">
            <a:xfrm>
              <a:off x="2067" y="2043"/>
              <a:ext cx="150" cy="150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63" name="Oval 177"/>
            <p:cNvSpPr>
              <a:spLocks noChangeArrowheads="1"/>
            </p:cNvSpPr>
            <p:nvPr/>
          </p:nvSpPr>
          <p:spPr bwMode="auto">
            <a:xfrm>
              <a:off x="1887" y="2043"/>
              <a:ext cx="150" cy="150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64" name="Freeform 178"/>
            <p:cNvSpPr>
              <a:spLocks/>
            </p:cNvSpPr>
            <p:nvPr/>
          </p:nvSpPr>
          <p:spPr bwMode="auto">
            <a:xfrm>
              <a:off x="1809" y="1683"/>
              <a:ext cx="342" cy="318"/>
            </a:xfrm>
            <a:custGeom>
              <a:avLst/>
              <a:gdLst>
                <a:gd name="T0" fmla="*/ 342 w 57"/>
                <a:gd name="T1" fmla="*/ 318 h 53"/>
                <a:gd name="T2" fmla="*/ 330 w 57"/>
                <a:gd name="T3" fmla="*/ 168 h 53"/>
                <a:gd name="T4" fmla="*/ 36 w 57"/>
                <a:gd name="T5" fmla="*/ 0 h 53"/>
                <a:gd name="T6" fmla="*/ 0 w 57"/>
                <a:gd name="T7" fmla="*/ 252 h 53"/>
                <a:gd name="T8" fmla="*/ 24 w 57"/>
                <a:gd name="T9" fmla="*/ 258 h 53"/>
                <a:gd name="T10" fmla="*/ 54 w 57"/>
                <a:gd name="T11" fmla="*/ 48 h 53"/>
                <a:gd name="T12" fmla="*/ 300 w 57"/>
                <a:gd name="T13" fmla="*/ 186 h 53"/>
                <a:gd name="T14" fmla="*/ 294 w 57"/>
                <a:gd name="T15" fmla="*/ 318 h 53"/>
                <a:gd name="T16" fmla="*/ 342 w 57"/>
                <a:gd name="T17" fmla="*/ 318 h 5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7"/>
                <a:gd name="T28" fmla="*/ 0 h 53"/>
                <a:gd name="T29" fmla="*/ 57 w 57"/>
                <a:gd name="T30" fmla="*/ 53 h 5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7" h="53">
                  <a:moveTo>
                    <a:pt x="57" y="53"/>
                  </a:moveTo>
                  <a:lnTo>
                    <a:pt x="55" y="28"/>
                  </a:lnTo>
                  <a:lnTo>
                    <a:pt x="6" y="0"/>
                  </a:lnTo>
                  <a:lnTo>
                    <a:pt x="0" y="42"/>
                  </a:lnTo>
                  <a:lnTo>
                    <a:pt x="4" y="43"/>
                  </a:lnTo>
                  <a:lnTo>
                    <a:pt x="9" y="8"/>
                  </a:lnTo>
                  <a:lnTo>
                    <a:pt x="50" y="31"/>
                  </a:lnTo>
                  <a:lnTo>
                    <a:pt x="49" y="53"/>
                  </a:lnTo>
                  <a:lnTo>
                    <a:pt x="57" y="53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grpSp>
        <p:nvGrpSpPr>
          <p:cNvPr id="9223" name="Group 181"/>
          <p:cNvGrpSpPr>
            <a:grpSpLocks noChangeAspect="1"/>
          </p:cNvGrpSpPr>
          <p:nvPr/>
        </p:nvGrpSpPr>
        <p:grpSpPr bwMode="auto">
          <a:xfrm>
            <a:off x="4714875" y="4214813"/>
            <a:ext cx="1762125" cy="781050"/>
            <a:chOff x="2925" y="1677"/>
            <a:chExt cx="1110" cy="492"/>
          </a:xfrm>
        </p:grpSpPr>
        <p:sp>
          <p:nvSpPr>
            <p:cNvPr id="9329" name="Rectangle 182"/>
            <p:cNvSpPr>
              <a:spLocks noChangeArrowheads="1"/>
            </p:cNvSpPr>
            <p:nvPr/>
          </p:nvSpPr>
          <p:spPr bwMode="auto">
            <a:xfrm>
              <a:off x="3033" y="1905"/>
              <a:ext cx="12" cy="36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30" name="Freeform 183"/>
            <p:cNvSpPr>
              <a:spLocks/>
            </p:cNvSpPr>
            <p:nvPr/>
          </p:nvSpPr>
          <p:spPr bwMode="auto">
            <a:xfrm>
              <a:off x="3021" y="1677"/>
              <a:ext cx="420" cy="312"/>
            </a:xfrm>
            <a:custGeom>
              <a:avLst/>
              <a:gdLst>
                <a:gd name="T0" fmla="*/ 420 w 70"/>
                <a:gd name="T1" fmla="*/ 312 h 52"/>
                <a:gd name="T2" fmla="*/ 402 w 70"/>
                <a:gd name="T3" fmla="*/ 198 h 52"/>
                <a:gd name="T4" fmla="*/ 306 w 70"/>
                <a:gd name="T5" fmla="*/ 66 h 52"/>
                <a:gd name="T6" fmla="*/ 354 w 70"/>
                <a:gd name="T7" fmla="*/ 36 h 52"/>
                <a:gd name="T8" fmla="*/ 336 w 70"/>
                <a:gd name="T9" fmla="*/ 0 h 52"/>
                <a:gd name="T10" fmla="*/ 0 w 70"/>
                <a:gd name="T11" fmla="*/ 210 h 52"/>
                <a:gd name="T12" fmla="*/ 24 w 70"/>
                <a:gd name="T13" fmla="*/ 240 h 52"/>
                <a:gd name="T14" fmla="*/ 270 w 70"/>
                <a:gd name="T15" fmla="*/ 90 h 52"/>
                <a:gd name="T16" fmla="*/ 360 w 70"/>
                <a:gd name="T17" fmla="*/ 204 h 52"/>
                <a:gd name="T18" fmla="*/ 342 w 70"/>
                <a:gd name="T19" fmla="*/ 306 h 52"/>
                <a:gd name="T20" fmla="*/ 420 w 70"/>
                <a:gd name="T21" fmla="*/ 312 h 5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0"/>
                <a:gd name="T34" fmla="*/ 0 h 52"/>
                <a:gd name="T35" fmla="*/ 70 w 70"/>
                <a:gd name="T36" fmla="*/ 52 h 5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0" h="52">
                  <a:moveTo>
                    <a:pt x="70" y="52"/>
                  </a:moveTo>
                  <a:lnTo>
                    <a:pt x="67" y="33"/>
                  </a:lnTo>
                  <a:lnTo>
                    <a:pt x="51" y="11"/>
                  </a:lnTo>
                  <a:lnTo>
                    <a:pt x="59" y="6"/>
                  </a:lnTo>
                  <a:lnTo>
                    <a:pt x="56" y="0"/>
                  </a:lnTo>
                  <a:lnTo>
                    <a:pt x="0" y="35"/>
                  </a:lnTo>
                  <a:lnTo>
                    <a:pt x="4" y="40"/>
                  </a:lnTo>
                  <a:lnTo>
                    <a:pt x="45" y="15"/>
                  </a:lnTo>
                  <a:lnTo>
                    <a:pt x="60" y="34"/>
                  </a:lnTo>
                  <a:lnTo>
                    <a:pt x="57" y="51"/>
                  </a:lnTo>
                  <a:lnTo>
                    <a:pt x="70" y="52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31" name="Line 184"/>
            <p:cNvSpPr>
              <a:spLocks noChangeShapeType="1"/>
            </p:cNvSpPr>
            <p:nvPr/>
          </p:nvSpPr>
          <p:spPr bwMode="auto">
            <a:xfrm flipH="1">
              <a:off x="3243" y="1929"/>
              <a:ext cx="84" cy="1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332" name="Freeform 185"/>
            <p:cNvSpPr>
              <a:spLocks/>
            </p:cNvSpPr>
            <p:nvPr/>
          </p:nvSpPr>
          <p:spPr bwMode="auto">
            <a:xfrm>
              <a:off x="2925" y="1929"/>
              <a:ext cx="216" cy="198"/>
            </a:xfrm>
            <a:custGeom>
              <a:avLst/>
              <a:gdLst>
                <a:gd name="T0" fmla="*/ 78 w 36"/>
                <a:gd name="T1" fmla="*/ 198 h 33"/>
                <a:gd name="T2" fmla="*/ 30 w 36"/>
                <a:gd name="T3" fmla="*/ 168 h 33"/>
                <a:gd name="T4" fmla="*/ 48 w 36"/>
                <a:gd name="T5" fmla="*/ 36 h 33"/>
                <a:gd name="T6" fmla="*/ 180 w 36"/>
                <a:gd name="T7" fmla="*/ 48 h 33"/>
                <a:gd name="T8" fmla="*/ 168 w 36"/>
                <a:gd name="T9" fmla="*/ 180 h 33"/>
                <a:gd name="T10" fmla="*/ 144 w 36"/>
                <a:gd name="T11" fmla="*/ 192 h 3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6"/>
                <a:gd name="T19" fmla="*/ 0 h 33"/>
                <a:gd name="T20" fmla="*/ 36 w 36"/>
                <a:gd name="T21" fmla="*/ 33 h 3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6" h="33">
                  <a:moveTo>
                    <a:pt x="13" y="33"/>
                  </a:moveTo>
                  <a:cubicBezTo>
                    <a:pt x="10" y="32"/>
                    <a:pt x="7" y="30"/>
                    <a:pt x="5" y="28"/>
                  </a:cubicBezTo>
                  <a:cubicBezTo>
                    <a:pt x="0" y="21"/>
                    <a:pt x="1" y="11"/>
                    <a:pt x="8" y="6"/>
                  </a:cubicBezTo>
                  <a:cubicBezTo>
                    <a:pt x="15" y="0"/>
                    <a:pt x="25" y="1"/>
                    <a:pt x="30" y="8"/>
                  </a:cubicBezTo>
                  <a:cubicBezTo>
                    <a:pt x="36" y="15"/>
                    <a:pt x="35" y="25"/>
                    <a:pt x="28" y="30"/>
                  </a:cubicBezTo>
                  <a:cubicBezTo>
                    <a:pt x="26" y="31"/>
                    <a:pt x="25" y="32"/>
                    <a:pt x="24" y="32"/>
                  </a:cubicBezTo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33" name="Line 186"/>
            <p:cNvSpPr>
              <a:spLocks noChangeShapeType="1"/>
            </p:cNvSpPr>
            <p:nvPr/>
          </p:nvSpPr>
          <p:spPr bwMode="auto">
            <a:xfrm flipH="1">
              <a:off x="2955" y="1977"/>
              <a:ext cx="150" cy="1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334" name="Oval 187"/>
            <p:cNvSpPr>
              <a:spLocks noChangeArrowheads="1"/>
            </p:cNvSpPr>
            <p:nvPr/>
          </p:nvSpPr>
          <p:spPr bwMode="auto">
            <a:xfrm>
              <a:off x="3273" y="1929"/>
              <a:ext cx="114" cy="114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35" name="Rectangle 188"/>
            <p:cNvSpPr>
              <a:spLocks noChangeArrowheads="1"/>
            </p:cNvSpPr>
            <p:nvPr/>
          </p:nvSpPr>
          <p:spPr bwMode="auto">
            <a:xfrm>
              <a:off x="3255" y="1989"/>
              <a:ext cx="270" cy="108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36" name="Freeform 189"/>
            <p:cNvSpPr>
              <a:spLocks/>
            </p:cNvSpPr>
            <p:nvPr/>
          </p:nvSpPr>
          <p:spPr bwMode="auto">
            <a:xfrm>
              <a:off x="3555" y="1893"/>
              <a:ext cx="396" cy="204"/>
            </a:xfrm>
            <a:custGeom>
              <a:avLst/>
              <a:gdLst>
                <a:gd name="T0" fmla="*/ 18 w 66"/>
                <a:gd name="T1" fmla="*/ 6 h 34"/>
                <a:gd name="T2" fmla="*/ 30 w 66"/>
                <a:gd name="T3" fmla="*/ 96 h 34"/>
                <a:gd name="T4" fmla="*/ 0 w 66"/>
                <a:gd name="T5" fmla="*/ 102 h 34"/>
                <a:gd name="T6" fmla="*/ 0 w 66"/>
                <a:gd name="T7" fmla="*/ 204 h 34"/>
                <a:gd name="T8" fmla="*/ 294 w 66"/>
                <a:gd name="T9" fmla="*/ 204 h 34"/>
                <a:gd name="T10" fmla="*/ 396 w 66"/>
                <a:gd name="T11" fmla="*/ 150 h 34"/>
                <a:gd name="T12" fmla="*/ 372 w 66"/>
                <a:gd name="T13" fmla="*/ 30 h 34"/>
                <a:gd name="T14" fmla="*/ 210 w 66"/>
                <a:gd name="T15" fmla="*/ 6 h 34"/>
                <a:gd name="T16" fmla="*/ 132 w 66"/>
                <a:gd name="T17" fmla="*/ 0 h 34"/>
                <a:gd name="T18" fmla="*/ 18 w 66"/>
                <a:gd name="T19" fmla="*/ 6 h 3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6"/>
                <a:gd name="T31" fmla="*/ 0 h 34"/>
                <a:gd name="T32" fmla="*/ 66 w 66"/>
                <a:gd name="T33" fmla="*/ 34 h 3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6" h="34">
                  <a:moveTo>
                    <a:pt x="3" y="1"/>
                  </a:moveTo>
                  <a:lnTo>
                    <a:pt x="5" y="16"/>
                  </a:lnTo>
                  <a:lnTo>
                    <a:pt x="0" y="17"/>
                  </a:lnTo>
                  <a:lnTo>
                    <a:pt x="0" y="34"/>
                  </a:lnTo>
                  <a:lnTo>
                    <a:pt x="49" y="34"/>
                  </a:lnTo>
                  <a:lnTo>
                    <a:pt x="66" y="25"/>
                  </a:lnTo>
                  <a:lnTo>
                    <a:pt x="62" y="5"/>
                  </a:lnTo>
                  <a:lnTo>
                    <a:pt x="35" y="1"/>
                  </a:lnTo>
                  <a:lnTo>
                    <a:pt x="22" y="0"/>
                  </a:lnTo>
                  <a:lnTo>
                    <a:pt x="3" y="1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37" name="Oval 190"/>
            <p:cNvSpPr>
              <a:spLocks noChangeArrowheads="1"/>
            </p:cNvSpPr>
            <p:nvPr/>
          </p:nvSpPr>
          <p:spPr bwMode="auto">
            <a:xfrm>
              <a:off x="3657" y="1971"/>
              <a:ext cx="198" cy="19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38" name="Oval 191"/>
            <p:cNvSpPr>
              <a:spLocks noChangeArrowheads="1"/>
            </p:cNvSpPr>
            <p:nvPr/>
          </p:nvSpPr>
          <p:spPr bwMode="auto">
            <a:xfrm>
              <a:off x="3267" y="1965"/>
              <a:ext cx="198" cy="19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39" name="Freeform 192"/>
            <p:cNvSpPr>
              <a:spLocks/>
            </p:cNvSpPr>
            <p:nvPr/>
          </p:nvSpPr>
          <p:spPr bwMode="auto">
            <a:xfrm>
              <a:off x="3531" y="1743"/>
              <a:ext cx="222" cy="216"/>
            </a:xfrm>
            <a:custGeom>
              <a:avLst/>
              <a:gdLst>
                <a:gd name="T0" fmla="*/ 0 w 37"/>
                <a:gd name="T1" fmla="*/ 0 h 36"/>
                <a:gd name="T2" fmla="*/ 6 w 37"/>
                <a:gd name="T3" fmla="*/ 30 h 36"/>
                <a:gd name="T4" fmla="*/ 0 w 37"/>
                <a:gd name="T5" fmla="*/ 144 h 36"/>
                <a:gd name="T6" fmla="*/ 30 w 37"/>
                <a:gd name="T7" fmla="*/ 216 h 36"/>
                <a:gd name="T8" fmla="*/ 102 w 37"/>
                <a:gd name="T9" fmla="*/ 216 h 36"/>
                <a:gd name="T10" fmla="*/ 222 w 37"/>
                <a:gd name="T11" fmla="*/ 156 h 36"/>
                <a:gd name="T12" fmla="*/ 168 w 37"/>
                <a:gd name="T13" fmla="*/ 24 h 36"/>
                <a:gd name="T14" fmla="*/ 168 w 37"/>
                <a:gd name="T15" fmla="*/ 0 h 36"/>
                <a:gd name="T16" fmla="*/ 0 w 37"/>
                <a:gd name="T17" fmla="*/ 0 h 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7"/>
                <a:gd name="T28" fmla="*/ 0 h 36"/>
                <a:gd name="T29" fmla="*/ 37 w 37"/>
                <a:gd name="T30" fmla="*/ 36 h 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7" h="36">
                  <a:moveTo>
                    <a:pt x="0" y="0"/>
                  </a:moveTo>
                  <a:lnTo>
                    <a:pt x="1" y="5"/>
                  </a:lnTo>
                  <a:lnTo>
                    <a:pt x="0" y="24"/>
                  </a:lnTo>
                  <a:lnTo>
                    <a:pt x="5" y="36"/>
                  </a:lnTo>
                  <a:lnTo>
                    <a:pt x="17" y="36"/>
                  </a:lnTo>
                  <a:lnTo>
                    <a:pt x="37" y="26"/>
                  </a:lnTo>
                  <a:lnTo>
                    <a:pt x="28" y="4"/>
                  </a:lnTo>
                  <a:lnTo>
                    <a:pt x="2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40" name="Freeform 193"/>
            <p:cNvSpPr>
              <a:spLocks/>
            </p:cNvSpPr>
            <p:nvPr/>
          </p:nvSpPr>
          <p:spPr bwMode="auto">
            <a:xfrm>
              <a:off x="3555" y="1779"/>
              <a:ext cx="156" cy="108"/>
            </a:xfrm>
            <a:custGeom>
              <a:avLst/>
              <a:gdLst>
                <a:gd name="T0" fmla="*/ 6 w 26"/>
                <a:gd name="T1" fmla="*/ 0 h 18"/>
                <a:gd name="T2" fmla="*/ 0 w 26"/>
                <a:gd name="T3" fmla="*/ 102 h 18"/>
                <a:gd name="T4" fmla="*/ 156 w 26"/>
                <a:gd name="T5" fmla="*/ 108 h 18"/>
                <a:gd name="T6" fmla="*/ 120 w 26"/>
                <a:gd name="T7" fmla="*/ 0 h 18"/>
                <a:gd name="T8" fmla="*/ 6 w 26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"/>
                <a:gd name="T16" fmla="*/ 0 h 18"/>
                <a:gd name="T17" fmla="*/ 26 w 26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" h="18">
                  <a:moveTo>
                    <a:pt x="1" y="0"/>
                  </a:moveTo>
                  <a:lnTo>
                    <a:pt x="0" y="17"/>
                  </a:lnTo>
                  <a:lnTo>
                    <a:pt x="26" y="18"/>
                  </a:lnTo>
                  <a:lnTo>
                    <a:pt x="20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41" name="Line 194"/>
            <p:cNvSpPr>
              <a:spLocks noChangeShapeType="1"/>
            </p:cNvSpPr>
            <p:nvPr/>
          </p:nvSpPr>
          <p:spPr bwMode="auto">
            <a:xfrm>
              <a:off x="3699" y="1743"/>
              <a:ext cx="222" cy="180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342" name="Line 195"/>
            <p:cNvSpPr>
              <a:spLocks noChangeShapeType="1"/>
            </p:cNvSpPr>
            <p:nvPr/>
          </p:nvSpPr>
          <p:spPr bwMode="auto">
            <a:xfrm flipH="1">
              <a:off x="3183" y="2073"/>
              <a:ext cx="60" cy="42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343" name="Line 196"/>
            <p:cNvSpPr>
              <a:spLocks noChangeShapeType="1"/>
            </p:cNvSpPr>
            <p:nvPr/>
          </p:nvSpPr>
          <p:spPr bwMode="auto">
            <a:xfrm flipH="1">
              <a:off x="3183" y="1923"/>
              <a:ext cx="60" cy="42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344" name="Line 197"/>
            <p:cNvSpPr>
              <a:spLocks noChangeShapeType="1"/>
            </p:cNvSpPr>
            <p:nvPr/>
          </p:nvSpPr>
          <p:spPr bwMode="auto">
            <a:xfrm>
              <a:off x="3243" y="1929"/>
              <a:ext cx="1" cy="144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345" name="Line 198"/>
            <p:cNvSpPr>
              <a:spLocks noChangeShapeType="1"/>
            </p:cNvSpPr>
            <p:nvPr/>
          </p:nvSpPr>
          <p:spPr bwMode="auto">
            <a:xfrm>
              <a:off x="3951" y="2037"/>
              <a:ext cx="48" cy="1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346" name="Freeform 199"/>
            <p:cNvSpPr>
              <a:spLocks/>
            </p:cNvSpPr>
            <p:nvPr/>
          </p:nvSpPr>
          <p:spPr bwMode="auto">
            <a:xfrm>
              <a:off x="3969" y="1953"/>
              <a:ext cx="66" cy="108"/>
            </a:xfrm>
            <a:custGeom>
              <a:avLst/>
              <a:gdLst>
                <a:gd name="T0" fmla="*/ 60 w 11"/>
                <a:gd name="T1" fmla="*/ 0 h 18"/>
                <a:gd name="T2" fmla="*/ 66 w 11"/>
                <a:gd name="T3" fmla="*/ 102 h 18"/>
                <a:gd name="T4" fmla="*/ 0 60000 65536"/>
                <a:gd name="T5" fmla="*/ 0 60000 65536"/>
                <a:gd name="T6" fmla="*/ 0 w 11"/>
                <a:gd name="T7" fmla="*/ 0 h 18"/>
                <a:gd name="T8" fmla="*/ 11 w 11"/>
                <a:gd name="T9" fmla="*/ 18 h 1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" h="18">
                  <a:moveTo>
                    <a:pt x="10" y="0"/>
                  </a:moveTo>
                  <a:cubicBezTo>
                    <a:pt x="0" y="15"/>
                    <a:pt x="7" y="18"/>
                    <a:pt x="11" y="17"/>
                  </a:cubicBezTo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grpSp>
        <p:nvGrpSpPr>
          <p:cNvPr id="9224" name="Group 202"/>
          <p:cNvGrpSpPr>
            <a:grpSpLocks noChangeAspect="1"/>
          </p:cNvGrpSpPr>
          <p:nvPr/>
        </p:nvGrpSpPr>
        <p:grpSpPr bwMode="auto">
          <a:xfrm>
            <a:off x="6858000" y="4143375"/>
            <a:ext cx="1962150" cy="819150"/>
            <a:chOff x="4185" y="1677"/>
            <a:chExt cx="1236" cy="516"/>
          </a:xfrm>
        </p:grpSpPr>
        <p:sp>
          <p:nvSpPr>
            <p:cNvPr id="9310" name="Freeform 203"/>
            <p:cNvSpPr>
              <a:spLocks/>
            </p:cNvSpPr>
            <p:nvPr/>
          </p:nvSpPr>
          <p:spPr bwMode="auto">
            <a:xfrm>
              <a:off x="4275" y="1677"/>
              <a:ext cx="450" cy="330"/>
            </a:xfrm>
            <a:custGeom>
              <a:avLst/>
              <a:gdLst>
                <a:gd name="T0" fmla="*/ 450 w 75"/>
                <a:gd name="T1" fmla="*/ 330 h 55"/>
                <a:gd name="T2" fmla="*/ 420 w 75"/>
                <a:gd name="T3" fmla="*/ 186 h 55"/>
                <a:gd name="T4" fmla="*/ 72 w 75"/>
                <a:gd name="T5" fmla="*/ 48 h 55"/>
                <a:gd name="T6" fmla="*/ 78 w 75"/>
                <a:gd name="T7" fmla="*/ 6 h 55"/>
                <a:gd name="T8" fmla="*/ 30 w 75"/>
                <a:gd name="T9" fmla="*/ 0 h 55"/>
                <a:gd name="T10" fmla="*/ 0 w 75"/>
                <a:gd name="T11" fmla="*/ 240 h 55"/>
                <a:gd name="T12" fmla="*/ 42 w 75"/>
                <a:gd name="T13" fmla="*/ 246 h 55"/>
                <a:gd name="T14" fmla="*/ 66 w 75"/>
                <a:gd name="T15" fmla="*/ 102 h 55"/>
                <a:gd name="T16" fmla="*/ 366 w 75"/>
                <a:gd name="T17" fmla="*/ 222 h 55"/>
                <a:gd name="T18" fmla="*/ 360 w 75"/>
                <a:gd name="T19" fmla="*/ 330 h 55"/>
                <a:gd name="T20" fmla="*/ 450 w 75"/>
                <a:gd name="T21" fmla="*/ 330 h 5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5"/>
                <a:gd name="T34" fmla="*/ 0 h 55"/>
                <a:gd name="T35" fmla="*/ 75 w 75"/>
                <a:gd name="T36" fmla="*/ 55 h 55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5" h="55">
                  <a:moveTo>
                    <a:pt x="75" y="55"/>
                  </a:moveTo>
                  <a:lnTo>
                    <a:pt x="70" y="31"/>
                  </a:lnTo>
                  <a:lnTo>
                    <a:pt x="12" y="8"/>
                  </a:lnTo>
                  <a:lnTo>
                    <a:pt x="13" y="1"/>
                  </a:lnTo>
                  <a:lnTo>
                    <a:pt x="5" y="0"/>
                  </a:lnTo>
                  <a:lnTo>
                    <a:pt x="0" y="40"/>
                  </a:lnTo>
                  <a:lnTo>
                    <a:pt x="7" y="41"/>
                  </a:lnTo>
                  <a:lnTo>
                    <a:pt x="11" y="17"/>
                  </a:lnTo>
                  <a:lnTo>
                    <a:pt x="61" y="37"/>
                  </a:lnTo>
                  <a:lnTo>
                    <a:pt x="60" y="55"/>
                  </a:lnTo>
                  <a:lnTo>
                    <a:pt x="75" y="55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11" name="Freeform 204"/>
            <p:cNvSpPr>
              <a:spLocks/>
            </p:cNvSpPr>
            <p:nvPr/>
          </p:nvSpPr>
          <p:spPr bwMode="auto">
            <a:xfrm>
              <a:off x="4941" y="1911"/>
              <a:ext cx="396" cy="204"/>
            </a:xfrm>
            <a:custGeom>
              <a:avLst/>
              <a:gdLst>
                <a:gd name="T0" fmla="*/ 18 w 66"/>
                <a:gd name="T1" fmla="*/ 12 h 34"/>
                <a:gd name="T2" fmla="*/ 30 w 66"/>
                <a:gd name="T3" fmla="*/ 102 h 34"/>
                <a:gd name="T4" fmla="*/ 0 w 66"/>
                <a:gd name="T5" fmla="*/ 108 h 34"/>
                <a:gd name="T6" fmla="*/ 0 w 66"/>
                <a:gd name="T7" fmla="*/ 204 h 34"/>
                <a:gd name="T8" fmla="*/ 294 w 66"/>
                <a:gd name="T9" fmla="*/ 204 h 34"/>
                <a:gd name="T10" fmla="*/ 396 w 66"/>
                <a:gd name="T11" fmla="*/ 156 h 34"/>
                <a:gd name="T12" fmla="*/ 372 w 66"/>
                <a:gd name="T13" fmla="*/ 30 h 34"/>
                <a:gd name="T14" fmla="*/ 210 w 66"/>
                <a:gd name="T15" fmla="*/ 6 h 34"/>
                <a:gd name="T16" fmla="*/ 132 w 66"/>
                <a:gd name="T17" fmla="*/ 0 h 34"/>
                <a:gd name="T18" fmla="*/ 18 w 66"/>
                <a:gd name="T19" fmla="*/ 12 h 3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6"/>
                <a:gd name="T31" fmla="*/ 0 h 34"/>
                <a:gd name="T32" fmla="*/ 66 w 66"/>
                <a:gd name="T33" fmla="*/ 34 h 3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6" h="34">
                  <a:moveTo>
                    <a:pt x="3" y="2"/>
                  </a:moveTo>
                  <a:lnTo>
                    <a:pt x="5" y="17"/>
                  </a:lnTo>
                  <a:lnTo>
                    <a:pt x="0" y="18"/>
                  </a:lnTo>
                  <a:lnTo>
                    <a:pt x="0" y="34"/>
                  </a:lnTo>
                  <a:lnTo>
                    <a:pt x="49" y="34"/>
                  </a:lnTo>
                  <a:lnTo>
                    <a:pt x="66" y="26"/>
                  </a:lnTo>
                  <a:lnTo>
                    <a:pt x="62" y="5"/>
                  </a:lnTo>
                  <a:lnTo>
                    <a:pt x="35" y="1"/>
                  </a:lnTo>
                  <a:lnTo>
                    <a:pt x="22" y="0"/>
                  </a:lnTo>
                  <a:lnTo>
                    <a:pt x="3" y="2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12" name="Oval 205"/>
            <p:cNvSpPr>
              <a:spLocks noChangeArrowheads="1"/>
            </p:cNvSpPr>
            <p:nvPr/>
          </p:nvSpPr>
          <p:spPr bwMode="auto">
            <a:xfrm>
              <a:off x="5043" y="1995"/>
              <a:ext cx="198" cy="19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13" name="Freeform 206"/>
            <p:cNvSpPr>
              <a:spLocks/>
            </p:cNvSpPr>
            <p:nvPr/>
          </p:nvSpPr>
          <p:spPr bwMode="auto">
            <a:xfrm>
              <a:off x="4917" y="1761"/>
              <a:ext cx="222" cy="222"/>
            </a:xfrm>
            <a:custGeom>
              <a:avLst/>
              <a:gdLst>
                <a:gd name="T0" fmla="*/ 0 w 37"/>
                <a:gd name="T1" fmla="*/ 0 h 37"/>
                <a:gd name="T2" fmla="*/ 6 w 37"/>
                <a:gd name="T3" fmla="*/ 30 h 37"/>
                <a:gd name="T4" fmla="*/ 0 w 37"/>
                <a:gd name="T5" fmla="*/ 150 h 37"/>
                <a:gd name="T6" fmla="*/ 30 w 37"/>
                <a:gd name="T7" fmla="*/ 216 h 37"/>
                <a:gd name="T8" fmla="*/ 102 w 37"/>
                <a:gd name="T9" fmla="*/ 222 h 37"/>
                <a:gd name="T10" fmla="*/ 222 w 37"/>
                <a:gd name="T11" fmla="*/ 156 h 37"/>
                <a:gd name="T12" fmla="*/ 168 w 37"/>
                <a:gd name="T13" fmla="*/ 30 h 37"/>
                <a:gd name="T14" fmla="*/ 168 w 37"/>
                <a:gd name="T15" fmla="*/ 0 h 37"/>
                <a:gd name="T16" fmla="*/ 0 w 37"/>
                <a:gd name="T17" fmla="*/ 0 h 3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7"/>
                <a:gd name="T28" fmla="*/ 0 h 37"/>
                <a:gd name="T29" fmla="*/ 37 w 37"/>
                <a:gd name="T30" fmla="*/ 37 h 3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7" h="37">
                  <a:moveTo>
                    <a:pt x="0" y="0"/>
                  </a:moveTo>
                  <a:lnTo>
                    <a:pt x="1" y="5"/>
                  </a:lnTo>
                  <a:lnTo>
                    <a:pt x="0" y="25"/>
                  </a:lnTo>
                  <a:lnTo>
                    <a:pt x="5" y="36"/>
                  </a:lnTo>
                  <a:lnTo>
                    <a:pt x="17" y="37"/>
                  </a:lnTo>
                  <a:lnTo>
                    <a:pt x="37" y="26"/>
                  </a:lnTo>
                  <a:lnTo>
                    <a:pt x="28" y="5"/>
                  </a:lnTo>
                  <a:lnTo>
                    <a:pt x="2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14" name="Freeform 207"/>
            <p:cNvSpPr>
              <a:spLocks/>
            </p:cNvSpPr>
            <p:nvPr/>
          </p:nvSpPr>
          <p:spPr bwMode="auto">
            <a:xfrm>
              <a:off x="4941" y="1797"/>
              <a:ext cx="156" cy="108"/>
            </a:xfrm>
            <a:custGeom>
              <a:avLst/>
              <a:gdLst>
                <a:gd name="T0" fmla="*/ 6 w 26"/>
                <a:gd name="T1" fmla="*/ 0 h 18"/>
                <a:gd name="T2" fmla="*/ 0 w 26"/>
                <a:gd name="T3" fmla="*/ 108 h 18"/>
                <a:gd name="T4" fmla="*/ 156 w 26"/>
                <a:gd name="T5" fmla="*/ 108 h 18"/>
                <a:gd name="T6" fmla="*/ 120 w 26"/>
                <a:gd name="T7" fmla="*/ 0 h 18"/>
                <a:gd name="T8" fmla="*/ 6 w 26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"/>
                <a:gd name="T16" fmla="*/ 0 h 18"/>
                <a:gd name="T17" fmla="*/ 26 w 26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" h="18">
                  <a:moveTo>
                    <a:pt x="1" y="0"/>
                  </a:moveTo>
                  <a:lnTo>
                    <a:pt x="0" y="18"/>
                  </a:lnTo>
                  <a:lnTo>
                    <a:pt x="26" y="18"/>
                  </a:lnTo>
                  <a:lnTo>
                    <a:pt x="20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15" name="Line 208"/>
            <p:cNvSpPr>
              <a:spLocks noChangeShapeType="1"/>
            </p:cNvSpPr>
            <p:nvPr/>
          </p:nvSpPr>
          <p:spPr bwMode="auto">
            <a:xfrm>
              <a:off x="5085" y="1761"/>
              <a:ext cx="222" cy="180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316" name="Line 209"/>
            <p:cNvSpPr>
              <a:spLocks noChangeShapeType="1"/>
            </p:cNvSpPr>
            <p:nvPr/>
          </p:nvSpPr>
          <p:spPr bwMode="auto">
            <a:xfrm>
              <a:off x="5337" y="2061"/>
              <a:ext cx="48" cy="1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317" name="Freeform 210"/>
            <p:cNvSpPr>
              <a:spLocks/>
            </p:cNvSpPr>
            <p:nvPr/>
          </p:nvSpPr>
          <p:spPr bwMode="auto">
            <a:xfrm>
              <a:off x="5355" y="1977"/>
              <a:ext cx="66" cy="102"/>
            </a:xfrm>
            <a:custGeom>
              <a:avLst/>
              <a:gdLst>
                <a:gd name="T0" fmla="*/ 60 w 11"/>
                <a:gd name="T1" fmla="*/ 0 h 17"/>
                <a:gd name="T2" fmla="*/ 66 w 11"/>
                <a:gd name="T3" fmla="*/ 96 h 17"/>
                <a:gd name="T4" fmla="*/ 0 60000 65536"/>
                <a:gd name="T5" fmla="*/ 0 60000 65536"/>
                <a:gd name="T6" fmla="*/ 0 w 11"/>
                <a:gd name="T7" fmla="*/ 0 h 17"/>
                <a:gd name="T8" fmla="*/ 11 w 11"/>
                <a:gd name="T9" fmla="*/ 17 h 1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" h="17">
                  <a:moveTo>
                    <a:pt x="10" y="0"/>
                  </a:moveTo>
                  <a:cubicBezTo>
                    <a:pt x="0" y="15"/>
                    <a:pt x="7" y="17"/>
                    <a:pt x="11" y="16"/>
                  </a:cubicBezTo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18" name="Oval 211"/>
            <p:cNvSpPr>
              <a:spLocks noChangeArrowheads="1"/>
            </p:cNvSpPr>
            <p:nvPr/>
          </p:nvSpPr>
          <p:spPr bwMode="auto">
            <a:xfrm>
              <a:off x="4497" y="1953"/>
              <a:ext cx="120" cy="114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19" name="Line 212"/>
            <p:cNvSpPr>
              <a:spLocks noChangeShapeType="1"/>
            </p:cNvSpPr>
            <p:nvPr/>
          </p:nvSpPr>
          <p:spPr bwMode="auto">
            <a:xfrm flipH="1">
              <a:off x="4425" y="1953"/>
              <a:ext cx="60" cy="36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320" name="Freeform 213"/>
            <p:cNvSpPr>
              <a:spLocks/>
            </p:cNvSpPr>
            <p:nvPr/>
          </p:nvSpPr>
          <p:spPr bwMode="auto">
            <a:xfrm>
              <a:off x="4185" y="1947"/>
              <a:ext cx="216" cy="198"/>
            </a:xfrm>
            <a:custGeom>
              <a:avLst/>
              <a:gdLst>
                <a:gd name="T0" fmla="*/ 78 w 36"/>
                <a:gd name="T1" fmla="*/ 198 h 33"/>
                <a:gd name="T2" fmla="*/ 30 w 36"/>
                <a:gd name="T3" fmla="*/ 168 h 33"/>
                <a:gd name="T4" fmla="*/ 48 w 36"/>
                <a:gd name="T5" fmla="*/ 36 h 33"/>
                <a:gd name="T6" fmla="*/ 186 w 36"/>
                <a:gd name="T7" fmla="*/ 48 h 33"/>
                <a:gd name="T8" fmla="*/ 168 w 36"/>
                <a:gd name="T9" fmla="*/ 180 h 33"/>
                <a:gd name="T10" fmla="*/ 144 w 36"/>
                <a:gd name="T11" fmla="*/ 198 h 3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6"/>
                <a:gd name="T19" fmla="*/ 0 h 33"/>
                <a:gd name="T20" fmla="*/ 36 w 36"/>
                <a:gd name="T21" fmla="*/ 33 h 3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6" h="33">
                  <a:moveTo>
                    <a:pt x="13" y="33"/>
                  </a:moveTo>
                  <a:cubicBezTo>
                    <a:pt x="10" y="32"/>
                    <a:pt x="7" y="30"/>
                    <a:pt x="5" y="28"/>
                  </a:cubicBezTo>
                  <a:cubicBezTo>
                    <a:pt x="0" y="21"/>
                    <a:pt x="1" y="11"/>
                    <a:pt x="8" y="6"/>
                  </a:cubicBezTo>
                  <a:cubicBezTo>
                    <a:pt x="15" y="0"/>
                    <a:pt x="25" y="1"/>
                    <a:pt x="31" y="8"/>
                  </a:cubicBezTo>
                  <a:cubicBezTo>
                    <a:pt x="36" y="15"/>
                    <a:pt x="35" y="25"/>
                    <a:pt x="28" y="30"/>
                  </a:cubicBezTo>
                  <a:cubicBezTo>
                    <a:pt x="26" y="31"/>
                    <a:pt x="25" y="32"/>
                    <a:pt x="24" y="33"/>
                  </a:cubicBezTo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21" name="Line 214"/>
            <p:cNvSpPr>
              <a:spLocks noChangeShapeType="1"/>
            </p:cNvSpPr>
            <p:nvPr/>
          </p:nvSpPr>
          <p:spPr bwMode="auto">
            <a:xfrm flipH="1">
              <a:off x="4221" y="2001"/>
              <a:ext cx="150" cy="1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322" name="Rectangle 215"/>
            <p:cNvSpPr>
              <a:spLocks noChangeArrowheads="1"/>
            </p:cNvSpPr>
            <p:nvPr/>
          </p:nvSpPr>
          <p:spPr bwMode="auto">
            <a:xfrm>
              <a:off x="4293" y="1923"/>
              <a:ext cx="12" cy="36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23" name="Line 216"/>
            <p:cNvSpPr>
              <a:spLocks noChangeShapeType="1"/>
            </p:cNvSpPr>
            <p:nvPr/>
          </p:nvSpPr>
          <p:spPr bwMode="auto">
            <a:xfrm flipH="1">
              <a:off x="4485" y="1953"/>
              <a:ext cx="72" cy="1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324" name="Rectangle 217"/>
            <p:cNvSpPr>
              <a:spLocks noChangeArrowheads="1"/>
            </p:cNvSpPr>
            <p:nvPr/>
          </p:nvSpPr>
          <p:spPr bwMode="auto">
            <a:xfrm>
              <a:off x="4497" y="2007"/>
              <a:ext cx="402" cy="108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25" name="Oval 218"/>
            <p:cNvSpPr>
              <a:spLocks noChangeArrowheads="1"/>
            </p:cNvSpPr>
            <p:nvPr/>
          </p:nvSpPr>
          <p:spPr bwMode="auto">
            <a:xfrm>
              <a:off x="4677" y="2043"/>
              <a:ext cx="150" cy="150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26" name="Line 219"/>
            <p:cNvSpPr>
              <a:spLocks noChangeShapeType="1"/>
            </p:cNvSpPr>
            <p:nvPr/>
          </p:nvSpPr>
          <p:spPr bwMode="auto">
            <a:xfrm flipH="1">
              <a:off x="4425" y="2097"/>
              <a:ext cx="60" cy="36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327" name="Line 220"/>
            <p:cNvSpPr>
              <a:spLocks noChangeShapeType="1"/>
            </p:cNvSpPr>
            <p:nvPr/>
          </p:nvSpPr>
          <p:spPr bwMode="auto">
            <a:xfrm>
              <a:off x="4485" y="1947"/>
              <a:ext cx="1" cy="150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328" name="Oval 221"/>
            <p:cNvSpPr>
              <a:spLocks noChangeArrowheads="1"/>
            </p:cNvSpPr>
            <p:nvPr/>
          </p:nvSpPr>
          <p:spPr bwMode="auto">
            <a:xfrm>
              <a:off x="4497" y="2043"/>
              <a:ext cx="150" cy="150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grpSp>
        <p:nvGrpSpPr>
          <p:cNvPr id="9225" name="Group 224"/>
          <p:cNvGrpSpPr>
            <a:grpSpLocks noChangeAspect="1"/>
          </p:cNvGrpSpPr>
          <p:nvPr/>
        </p:nvGrpSpPr>
        <p:grpSpPr bwMode="auto">
          <a:xfrm>
            <a:off x="571500" y="5500688"/>
            <a:ext cx="1638300" cy="885825"/>
            <a:chOff x="393" y="2487"/>
            <a:chExt cx="1032" cy="558"/>
          </a:xfrm>
        </p:grpSpPr>
        <p:sp>
          <p:nvSpPr>
            <p:cNvPr id="9294" name="Freeform 225"/>
            <p:cNvSpPr>
              <a:spLocks/>
            </p:cNvSpPr>
            <p:nvPr/>
          </p:nvSpPr>
          <p:spPr bwMode="auto">
            <a:xfrm>
              <a:off x="945" y="2769"/>
              <a:ext cx="396" cy="198"/>
            </a:xfrm>
            <a:custGeom>
              <a:avLst/>
              <a:gdLst>
                <a:gd name="T0" fmla="*/ 18 w 66"/>
                <a:gd name="T1" fmla="*/ 6 h 33"/>
                <a:gd name="T2" fmla="*/ 30 w 66"/>
                <a:gd name="T3" fmla="*/ 96 h 33"/>
                <a:gd name="T4" fmla="*/ 0 w 66"/>
                <a:gd name="T5" fmla="*/ 102 h 33"/>
                <a:gd name="T6" fmla="*/ 0 w 66"/>
                <a:gd name="T7" fmla="*/ 198 h 33"/>
                <a:gd name="T8" fmla="*/ 294 w 66"/>
                <a:gd name="T9" fmla="*/ 198 h 33"/>
                <a:gd name="T10" fmla="*/ 396 w 66"/>
                <a:gd name="T11" fmla="*/ 150 h 33"/>
                <a:gd name="T12" fmla="*/ 372 w 66"/>
                <a:gd name="T13" fmla="*/ 30 h 33"/>
                <a:gd name="T14" fmla="*/ 210 w 66"/>
                <a:gd name="T15" fmla="*/ 6 h 33"/>
                <a:gd name="T16" fmla="*/ 132 w 66"/>
                <a:gd name="T17" fmla="*/ 0 h 33"/>
                <a:gd name="T18" fmla="*/ 18 w 66"/>
                <a:gd name="T19" fmla="*/ 6 h 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6"/>
                <a:gd name="T31" fmla="*/ 0 h 33"/>
                <a:gd name="T32" fmla="*/ 66 w 66"/>
                <a:gd name="T33" fmla="*/ 33 h 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6" h="33">
                  <a:moveTo>
                    <a:pt x="3" y="1"/>
                  </a:moveTo>
                  <a:lnTo>
                    <a:pt x="5" y="16"/>
                  </a:lnTo>
                  <a:lnTo>
                    <a:pt x="0" y="17"/>
                  </a:lnTo>
                  <a:lnTo>
                    <a:pt x="0" y="33"/>
                  </a:lnTo>
                  <a:lnTo>
                    <a:pt x="49" y="33"/>
                  </a:lnTo>
                  <a:lnTo>
                    <a:pt x="66" y="25"/>
                  </a:lnTo>
                  <a:lnTo>
                    <a:pt x="62" y="5"/>
                  </a:lnTo>
                  <a:lnTo>
                    <a:pt x="35" y="1"/>
                  </a:lnTo>
                  <a:lnTo>
                    <a:pt x="22" y="0"/>
                  </a:lnTo>
                  <a:lnTo>
                    <a:pt x="3" y="1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295" name="Oval 226"/>
            <p:cNvSpPr>
              <a:spLocks noChangeArrowheads="1"/>
            </p:cNvSpPr>
            <p:nvPr/>
          </p:nvSpPr>
          <p:spPr bwMode="auto">
            <a:xfrm>
              <a:off x="1053" y="2847"/>
              <a:ext cx="192" cy="19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296" name="Freeform 227"/>
            <p:cNvSpPr>
              <a:spLocks/>
            </p:cNvSpPr>
            <p:nvPr/>
          </p:nvSpPr>
          <p:spPr bwMode="auto">
            <a:xfrm>
              <a:off x="921" y="2619"/>
              <a:ext cx="222" cy="216"/>
            </a:xfrm>
            <a:custGeom>
              <a:avLst/>
              <a:gdLst>
                <a:gd name="T0" fmla="*/ 0 w 37"/>
                <a:gd name="T1" fmla="*/ 0 h 36"/>
                <a:gd name="T2" fmla="*/ 6 w 37"/>
                <a:gd name="T3" fmla="*/ 30 h 36"/>
                <a:gd name="T4" fmla="*/ 0 w 37"/>
                <a:gd name="T5" fmla="*/ 150 h 36"/>
                <a:gd name="T6" fmla="*/ 30 w 37"/>
                <a:gd name="T7" fmla="*/ 216 h 36"/>
                <a:gd name="T8" fmla="*/ 102 w 37"/>
                <a:gd name="T9" fmla="*/ 216 h 36"/>
                <a:gd name="T10" fmla="*/ 222 w 37"/>
                <a:gd name="T11" fmla="*/ 156 h 36"/>
                <a:gd name="T12" fmla="*/ 168 w 37"/>
                <a:gd name="T13" fmla="*/ 24 h 36"/>
                <a:gd name="T14" fmla="*/ 168 w 37"/>
                <a:gd name="T15" fmla="*/ 0 h 36"/>
                <a:gd name="T16" fmla="*/ 0 w 37"/>
                <a:gd name="T17" fmla="*/ 0 h 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7"/>
                <a:gd name="T28" fmla="*/ 0 h 36"/>
                <a:gd name="T29" fmla="*/ 37 w 37"/>
                <a:gd name="T30" fmla="*/ 36 h 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7" h="36">
                  <a:moveTo>
                    <a:pt x="0" y="0"/>
                  </a:moveTo>
                  <a:lnTo>
                    <a:pt x="1" y="5"/>
                  </a:lnTo>
                  <a:lnTo>
                    <a:pt x="0" y="25"/>
                  </a:lnTo>
                  <a:lnTo>
                    <a:pt x="5" y="36"/>
                  </a:lnTo>
                  <a:lnTo>
                    <a:pt x="17" y="36"/>
                  </a:lnTo>
                  <a:lnTo>
                    <a:pt x="37" y="26"/>
                  </a:lnTo>
                  <a:lnTo>
                    <a:pt x="28" y="4"/>
                  </a:lnTo>
                  <a:lnTo>
                    <a:pt x="2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297" name="Freeform 228"/>
            <p:cNvSpPr>
              <a:spLocks/>
            </p:cNvSpPr>
            <p:nvPr/>
          </p:nvSpPr>
          <p:spPr bwMode="auto">
            <a:xfrm>
              <a:off x="951" y="2655"/>
              <a:ext cx="150" cy="108"/>
            </a:xfrm>
            <a:custGeom>
              <a:avLst/>
              <a:gdLst>
                <a:gd name="T0" fmla="*/ 0 w 25"/>
                <a:gd name="T1" fmla="*/ 0 h 18"/>
                <a:gd name="T2" fmla="*/ 0 w 25"/>
                <a:gd name="T3" fmla="*/ 102 h 18"/>
                <a:gd name="T4" fmla="*/ 150 w 25"/>
                <a:gd name="T5" fmla="*/ 108 h 18"/>
                <a:gd name="T6" fmla="*/ 114 w 25"/>
                <a:gd name="T7" fmla="*/ 0 h 18"/>
                <a:gd name="T8" fmla="*/ 0 w 25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18"/>
                <a:gd name="T17" fmla="*/ 25 w 25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18">
                  <a:moveTo>
                    <a:pt x="0" y="0"/>
                  </a:moveTo>
                  <a:lnTo>
                    <a:pt x="0" y="17"/>
                  </a:lnTo>
                  <a:lnTo>
                    <a:pt x="25" y="18"/>
                  </a:lnTo>
                  <a:lnTo>
                    <a:pt x="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298" name="Line 229"/>
            <p:cNvSpPr>
              <a:spLocks noChangeShapeType="1"/>
            </p:cNvSpPr>
            <p:nvPr/>
          </p:nvSpPr>
          <p:spPr bwMode="auto">
            <a:xfrm>
              <a:off x="1089" y="2619"/>
              <a:ext cx="222" cy="180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299" name="Line 230"/>
            <p:cNvSpPr>
              <a:spLocks noChangeShapeType="1"/>
            </p:cNvSpPr>
            <p:nvPr/>
          </p:nvSpPr>
          <p:spPr bwMode="auto">
            <a:xfrm>
              <a:off x="1347" y="2913"/>
              <a:ext cx="42" cy="1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300" name="Freeform 231"/>
            <p:cNvSpPr>
              <a:spLocks/>
            </p:cNvSpPr>
            <p:nvPr/>
          </p:nvSpPr>
          <p:spPr bwMode="auto">
            <a:xfrm>
              <a:off x="1359" y="2829"/>
              <a:ext cx="66" cy="108"/>
            </a:xfrm>
            <a:custGeom>
              <a:avLst/>
              <a:gdLst>
                <a:gd name="T0" fmla="*/ 60 w 11"/>
                <a:gd name="T1" fmla="*/ 0 h 18"/>
                <a:gd name="T2" fmla="*/ 66 w 11"/>
                <a:gd name="T3" fmla="*/ 102 h 18"/>
                <a:gd name="T4" fmla="*/ 0 60000 65536"/>
                <a:gd name="T5" fmla="*/ 0 60000 65536"/>
                <a:gd name="T6" fmla="*/ 0 w 11"/>
                <a:gd name="T7" fmla="*/ 0 h 18"/>
                <a:gd name="T8" fmla="*/ 11 w 11"/>
                <a:gd name="T9" fmla="*/ 18 h 1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" h="18">
                  <a:moveTo>
                    <a:pt x="10" y="0"/>
                  </a:moveTo>
                  <a:cubicBezTo>
                    <a:pt x="0" y="15"/>
                    <a:pt x="7" y="18"/>
                    <a:pt x="11" y="17"/>
                  </a:cubicBezTo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01" name="Freeform 232"/>
            <p:cNvSpPr>
              <a:spLocks/>
            </p:cNvSpPr>
            <p:nvPr/>
          </p:nvSpPr>
          <p:spPr bwMode="auto">
            <a:xfrm>
              <a:off x="393" y="2697"/>
              <a:ext cx="138" cy="126"/>
            </a:xfrm>
            <a:custGeom>
              <a:avLst/>
              <a:gdLst>
                <a:gd name="T0" fmla="*/ 30 w 23"/>
                <a:gd name="T1" fmla="*/ 126 h 21"/>
                <a:gd name="T2" fmla="*/ 108 w 23"/>
                <a:gd name="T3" fmla="*/ 126 h 21"/>
                <a:gd name="T4" fmla="*/ 0 60000 65536"/>
                <a:gd name="T5" fmla="*/ 0 60000 65536"/>
                <a:gd name="T6" fmla="*/ 0 w 23"/>
                <a:gd name="T7" fmla="*/ 0 h 21"/>
                <a:gd name="T8" fmla="*/ 23 w 23"/>
                <a:gd name="T9" fmla="*/ 21 h 2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3" h="21">
                  <a:moveTo>
                    <a:pt x="5" y="21"/>
                  </a:moveTo>
                  <a:cubicBezTo>
                    <a:pt x="0" y="0"/>
                    <a:pt x="23" y="0"/>
                    <a:pt x="18" y="21"/>
                  </a:cubicBezTo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02" name="Freeform 233"/>
            <p:cNvSpPr>
              <a:spLocks/>
            </p:cNvSpPr>
            <p:nvPr/>
          </p:nvSpPr>
          <p:spPr bwMode="auto">
            <a:xfrm>
              <a:off x="459" y="2685"/>
              <a:ext cx="18" cy="42"/>
            </a:xfrm>
            <a:custGeom>
              <a:avLst/>
              <a:gdLst>
                <a:gd name="T0" fmla="*/ 6 w 3"/>
                <a:gd name="T1" fmla="*/ 0 h 7"/>
                <a:gd name="T2" fmla="*/ 18 w 3"/>
                <a:gd name="T3" fmla="*/ 0 h 7"/>
                <a:gd name="T4" fmla="*/ 12 w 3"/>
                <a:gd name="T5" fmla="*/ 42 h 7"/>
                <a:gd name="T6" fmla="*/ 0 w 3"/>
                <a:gd name="T7" fmla="*/ 36 h 7"/>
                <a:gd name="T8" fmla="*/ 6 w 3"/>
                <a:gd name="T9" fmla="*/ 0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"/>
                <a:gd name="T16" fmla="*/ 0 h 7"/>
                <a:gd name="T17" fmla="*/ 3 w 3"/>
                <a:gd name="T18" fmla="*/ 7 h 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" h="7">
                  <a:moveTo>
                    <a:pt x="1" y="0"/>
                  </a:moveTo>
                  <a:lnTo>
                    <a:pt x="3" y="0"/>
                  </a:lnTo>
                  <a:lnTo>
                    <a:pt x="2" y="7"/>
                  </a:lnTo>
                  <a:lnTo>
                    <a:pt x="0" y="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03" name="Freeform 234"/>
            <p:cNvSpPr>
              <a:spLocks/>
            </p:cNvSpPr>
            <p:nvPr/>
          </p:nvSpPr>
          <p:spPr bwMode="auto">
            <a:xfrm>
              <a:off x="543" y="2661"/>
              <a:ext cx="240" cy="204"/>
            </a:xfrm>
            <a:custGeom>
              <a:avLst/>
              <a:gdLst>
                <a:gd name="T0" fmla="*/ 192 w 40"/>
                <a:gd name="T1" fmla="*/ 0 h 34"/>
                <a:gd name="T2" fmla="*/ 204 w 40"/>
                <a:gd name="T3" fmla="*/ 18 h 34"/>
                <a:gd name="T4" fmla="*/ 186 w 40"/>
                <a:gd name="T5" fmla="*/ 162 h 34"/>
                <a:gd name="T6" fmla="*/ 36 w 40"/>
                <a:gd name="T7" fmla="*/ 150 h 34"/>
                <a:gd name="T8" fmla="*/ 54 w 40"/>
                <a:gd name="T9" fmla="*/ 0 h 3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"/>
                <a:gd name="T16" fmla="*/ 0 h 34"/>
                <a:gd name="T17" fmla="*/ 40 w 40"/>
                <a:gd name="T18" fmla="*/ 34 h 3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" h="34">
                  <a:moveTo>
                    <a:pt x="32" y="0"/>
                  </a:moveTo>
                  <a:cubicBezTo>
                    <a:pt x="32" y="1"/>
                    <a:pt x="33" y="2"/>
                    <a:pt x="34" y="3"/>
                  </a:cubicBezTo>
                  <a:cubicBezTo>
                    <a:pt x="40" y="10"/>
                    <a:pt x="38" y="21"/>
                    <a:pt x="31" y="27"/>
                  </a:cubicBezTo>
                  <a:cubicBezTo>
                    <a:pt x="23" y="34"/>
                    <a:pt x="12" y="32"/>
                    <a:pt x="6" y="25"/>
                  </a:cubicBezTo>
                  <a:cubicBezTo>
                    <a:pt x="0" y="18"/>
                    <a:pt x="1" y="7"/>
                    <a:pt x="9" y="0"/>
                  </a:cubicBezTo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04" name="Line 235"/>
            <p:cNvSpPr>
              <a:spLocks noChangeShapeType="1"/>
            </p:cNvSpPr>
            <p:nvPr/>
          </p:nvSpPr>
          <p:spPr bwMode="auto">
            <a:xfrm>
              <a:off x="585" y="2817"/>
              <a:ext cx="150" cy="1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305" name="Rectangle 236"/>
            <p:cNvSpPr>
              <a:spLocks noChangeArrowheads="1"/>
            </p:cNvSpPr>
            <p:nvPr/>
          </p:nvSpPr>
          <p:spPr bwMode="auto">
            <a:xfrm>
              <a:off x="549" y="2859"/>
              <a:ext cx="348" cy="108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06" name="Line 237"/>
            <p:cNvSpPr>
              <a:spLocks noChangeShapeType="1"/>
            </p:cNvSpPr>
            <p:nvPr/>
          </p:nvSpPr>
          <p:spPr bwMode="auto">
            <a:xfrm flipH="1">
              <a:off x="489" y="2937"/>
              <a:ext cx="60" cy="42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307" name="Line 238"/>
            <p:cNvSpPr>
              <a:spLocks noChangeShapeType="1"/>
            </p:cNvSpPr>
            <p:nvPr/>
          </p:nvSpPr>
          <p:spPr bwMode="auto">
            <a:xfrm>
              <a:off x="543" y="2823"/>
              <a:ext cx="1" cy="150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308" name="Freeform 239"/>
            <p:cNvSpPr>
              <a:spLocks/>
            </p:cNvSpPr>
            <p:nvPr/>
          </p:nvSpPr>
          <p:spPr bwMode="auto">
            <a:xfrm>
              <a:off x="459" y="2487"/>
              <a:ext cx="426" cy="372"/>
            </a:xfrm>
            <a:custGeom>
              <a:avLst/>
              <a:gdLst>
                <a:gd name="T0" fmla="*/ 426 w 71"/>
                <a:gd name="T1" fmla="*/ 372 h 62"/>
                <a:gd name="T2" fmla="*/ 414 w 71"/>
                <a:gd name="T3" fmla="*/ 222 h 62"/>
                <a:gd name="T4" fmla="*/ 150 w 71"/>
                <a:gd name="T5" fmla="*/ 0 h 62"/>
                <a:gd name="T6" fmla="*/ 0 w 71"/>
                <a:gd name="T7" fmla="*/ 204 h 62"/>
                <a:gd name="T8" fmla="*/ 12 w 71"/>
                <a:gd name="T9" fmla="*/ 222 h 62"/>
                <a:gd name="T10" fmla="*/ 150 w 71"/>
                <a:gd name="T11" fmla="*/ 48 h 62"/>
                <a:gd name="T12" fmla="*/ 384 w 71"/>
                <a:gd name="T13" fmla="*/ 240 h 62"/>
                <a:gd name="T14" fmla="*/ 378 w 71"/>
                <a:gd name="T15" fmla="*/ 372 h 62"/>
                <a:gd name="T16" fmla="*/ 426 w 71"/>
                <a:gd name="T17" fmla="*/ 372 h 6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1"/>
                <a:gd name="T28" fmla="*/ 0 h 62"/>
                <a:gd name="T29" fmla="*/ 71 w 71"/>
                <a:gd name="T30" fmla="*/ 62 h 6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1" h="62">
                  <a:moveTo>
                    <a:pt x="71" y="62"/>
                  </a:moveTo>
                  <a:lnTo>
                    <a:pt x="69" y="37"/>
                  </a:lnTo>
                  <a:lnTo>
                    <a:pt x="25" y="0"/>
                  </a:lnTo>
                  <a:lnTo>
                    <a:pt x="0" y="34"/>
                  </a:lnTo>
                  <a:lnTo>
                    <a:pt x="2" y="37"/>
                  </a:lnTo>
                  <a:lnTo>
                    <a:pt x="25" y="8"/>
                  </a:lnTo>
                  <a:lnTo>
                    <a:pt x="64" y="40"/>
                  </a:lnTo>
                  <a:lnTo>
                    <a:pt x="63" y="62"/>
                  </a:lnTo>
                  <a:lnTo>
                    <a:pt x="71" y="62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309" name="Oval 240"/>
            <p:cNvSpPr>
              <a:spLocks noChangeArrowheads="1"/>
            </p:cNvSpPr>
            <p:nvPr/>
          </p:nvSpPr>
          <p:spPr bwMode="auto">
            <a:xfrm>
              <a:off x="591" y="2847"/>
              <a:ext cx="198" cy="19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grpSp>
        <p:nvGrpSpPr>
          <p:cNvPr id="9226" name="Group 243"/>
          <p:cNvGrpSpPr>
            <a:grpSpLocks noChangeAspect="1"/>
          </p:cNvGrpSpPr>
          <p:nvPr/>
        </p:nvGrpSpPr>
        <p:grpSpPr bwMode="auto">
          <a:xfrm>
            <a:off x="2643188" y="5429250"/>
            <a:ext cx="1676400" cy="885825"/>
            <a:chOff x="1788" y="2487"/>
            <a:chExt cx="1056" cy="558"/>
          </a:xfrm>
        </p:grpSpPr>
        <p:sp>
          <p:nvSpPr>
            <p:cNvPr id="9277" name="Freeform 244"/>
            <p:cNvSpPr>
              <a:spLocks/>
            </p:cNvSpPr>
            <p:nvPr/>
          </p:nvSpPr>
          <p:spPr bwMode="auto">
            <a:xfrm>
              <a:off x="2364" y="2769"/>
              <a:ext cx="396" cy="204"/>
            </a:xfrm>
            <a:custGeom>
              <a:avLst/>
              <a:gdLst>
                <a:gd name="T0" fmla="*/ 18 w 66"/>
                <a:gd name="T1" fmla="*/ 6 h 34"/>
                <a:gd name="T2" fmla="*/ 30 w 66"/>
                <a:gd name="T3" fmla="*/ 96 h 34"/>
                <a:gd name="T4" fmla="*/ 0 w 66"/>
                <a:gd name="T5" fmla="*/ 102 h 34"/>
                <a:gd name="T6" fmla="*/ 0 w 66"/>
                <a:gd name="T7" fmla="*/ 204 h 34"/>
                <a:gd name="T8" fmla="*/ 294 w 66"/>
                <a:gd name="T9" fmla="*/ 204 h 34"/>
                <a:gd name="T10" fmla="*/ 396 w 66"/>
                <a:gd name="T11" fmla="*/ 150 h 34"/>
                <a:gd name="T12" fmla="*/ 372 w 66"/>
                <a:gd name="T13" fmla="*/ 30 h 34"/>
                <a:gd name="T14" fmla="*/ 210 w 66"/>
                <a:gd name="T15" fmla="*/ 6 h 34"/>
                <a:gd name="T16" fmla="*/ 132 w 66"/>
                <a:gd name="T17" fmla="*/ 0 h 34"/>
                <a:gd name="T18" fmla="*/ 18 w 66"/>
                <a:gd name="T19" fmla="*/ 6 h 3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6"/>
                <a:gd name="T31" fmla="*/ 0 h 34"/>
                <a:gd name="T32" fmla="*/ 66 w 66"/>
                <a:gd name="T33" fmla="*/ 34 h 3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6" h="34">
                  <a:moveTo>
                    <a:pt x="3" y="1"/>
                  </a:moveTo>
                  <a:lnTo>
                    <a:pt x="5" y="16"/>
                  </a:lnTo>
                  <a:lnTo>
                    <a:pt x="0" y="17"/>
                  </a:lnTo>
                  <a:lnTo>
                    <a:pt x="0" y="34"/>
                  </a:lnTo>
                  <a:lnTo>
                    <a:pt x="49" y="34"/>
                  </a:lnTo>
                  <a:lnTo>
                    <a:pt x="66" y="25"/>
                  </a:lnTo>
                  <a:lnTo>
                    <a:pt x="62" y="5"/>
                  </a:lnTo>
                  <a:lnTo>
                    <a:pt x="35" y="1"/>
                  </a:lnTo>
                  <a:lnTo>
                    <a:pt x="22" y="0"/>
                  </a:lnTo>
                  <a:lnTo>
                    <a:pt x="3" y="1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278" name="Oval 245"/>
            <p:cNvSpPr>
              <a:spLocks noChangeArrowheads="1"/>
            </p:cNvSpPr>
            <p:nvPr/>
          </p:nvSpPr>
          <p:spPr bwMode="auto">
            <a:xfrm>
              <a:off x="2466" y="2847"/>
              <a:ext cx="198" cy="19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279" name="Freeform 246"/>
            <p:cNvSpPr>
              <a:spLocks/>
            </p:cNvSpPr>
            <p:nvPr/>
          </p:nvSpPr>
          <p:spPr bwMode="auto">
            <a:xfrm>
              <a:off x="2340" y="2619"/>
              <a:ext cx="222" cy="216"/>
            </a:xfrm>
            <a:custGeom>
              <a:avLst/>
              <a:gdLst>
                <a:gd name="T0" fmla="*/ 0 w 37"/>
                <a:gd name="T1" fmla="*/ 0 h 36"/>
                <a:gd name="T2" fmla="*/ 6 w 37"/>
                <a:gd name="T3" fmla="*/ 30 h 36"/>
                <a:gd name="T4" fmla="*/ 0 w 37"/>
                <a:gd name="T5" fmla="*/ 150 h 36"/>
                <a:gd name="T6" fmla="*/ 30 w 37"/>
                <a:gd name="T7" fmla="*/ 216 h 36"/>
                <a:gd name="T8" fmla="*/ 102 w 37"/>
                <a:gd name="T9" fmla="*/ 216 h 36"/>
                <a:gd name="T10" fmla="*/ 222 w 37"/>
                <a:gd name="T11" fmla="*/ 156 h 36"/>
                <a:gd name="T12" fmla="*/ 168 w 37"/>
                <a:gd name="T13" fmla="*/ 24 h 36"/>
                <a:gd name="T14" fmla="*/ 168 w 37"/>
                <a:gd name="T15" fmla="*/ 0 h 36"/>
                <a:gd name="T16" fmla="*/ 0 w 37"/>
                <a:gd name="T17" fmla="*/ 0 h 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7"/>
                <a:gd name="T28" fmla="*/ 0 h 36"/>
                <a:gd name="T29" fmla="*/ 37 w 37"/>
                <a:gd name="T30" fmla="*/ 36 h 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7" h="36">
                  <a:moveTo>
                    <a:pt x="0" y="0"/>
                  </a:moveTo>
                  <a:lnTo>
                    <a:pt x="1" y="5"/>
                  </a:lnTo>
                  <a:lnTo>
                    <a:pt x="0" y="25"/>
                  </a:lnTo>
                  <a:lnTo>
                    <a:pt x="5" y="36"/>
                  </a:lnTo>
                  <a:lnTo>
                    <a:pt x="17" y="36"/>
                  </a:lnTo>
                  <a:lnTo>
                    <a:pt x="37" y="26"/>
                  </a:lnTo>
                  <a:lnTo>
                    <a:pt x="28" y="4"/>
                  </a:lnTo>
                  <a:lnTo>
                    <a:pt x="2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280" name="Freeform 247"/>
            <p:cNvSpPr>
              <a:spLocks/>
            </p:cNvSpPr>
            <p:nvPr/>
          </p:nvSpPr>
          <p:spPr bwMode="auto">
            <a:xfrm>
              <a:off x="2364" y="2655"/>
              <a:ext cx="156" cy="108"/>
            </a:xfrm>
            <a:custGeom>
              <a:avLst/>
              <a:gdLst>
                <a:gd name="T0" fmla="*/ 6 w 26"/>
                <a:gd name="T1" fmla="*/ 0 h 18"/>
                <a:gd name="T2" fmla="*/ 0 w 26"/>
                <a:gd name="T3" fmla="*/ 102 h 18"/>
                <a:gd name="T4" fmla="*/ 156 w 26"/>
                <a:gd name="T5" fmla="*/ 108 h 18"/>
                <a:gd name="T6" fmla="*/ 120 w 26"/>
                <a:gd name="T7" fmla="*/ 0 h 18"/>
                <a:gd name="T8" fmla="*/ 6 w 26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"/>
                <a:gd name="T16" fmla="*/ 0 h 18"/>
                <a:gd name="T17" fmla="*/ 26 w 26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" h="18">
                  <a:moveTo>
                    <a:pt x="1" y="0"/>
                  </a:moveTo>
                  <a:lnTo>
                    <a:pt x="0" y="17"/>
                  </a:lnTo>
                  <a:lnTo>
                    <a:pt x="26" y="18"/>
                  </a:lnTo>
                  <a:lnTo>
                    <a:pt x="20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281" name="Line 248"/>
            <p:cNvSpPr>
              <a:spLocks noChangeShapeType="1"/>
            </p:cNvSpPr>
            <p:nvPr/>
          </p:nvSpPr>
          <p:spPr bwMode="auto">
            <a:xfrm>
              <a:off x="2508" y="2619"/>
              <a:ext cx="222" cy="180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282" name="Line 249"/>
            <p:cNvSpPr>
              <a:spLocks noChangeShapeType="1"/>
            </p:cNvSpPr>
            <p:nvPr/>
          </p:nvSpPr>
          <p:spPr bwMode="auto">
            <a:xfrm>
              <a:off x="2760" y="2913"/>
              <a:ext cx="48" cy="1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283" name="Freeform 250"/>
            <p:cNvSpPr>
              <a:spLocks/>
            </p:cNvSpPr>
            <p:nvPr/>
          </p:nvSpPr>
          <p:spPr bwMode="auto">
            <a:xfrm>
              <a:off x="2778" y="2829"/>
              <a:ext cx="66" cy="108"/>
            </a:xfrm>
            <a:custGeom>
              <a:avLst/>
              <a:gdLst>
                <a:gd name="T0" fmla="*/ 60 w 11"/>
                <a:gd name="T1" fmla="*/ 0 h 18"/>
                <a:gd name="T2" fmla="*/ 66 w 11"/>
                <a:gd name="T3" fmla="*/ 102 h 18"/>
                <a:gd name="T4" fmla="*/ 0 60000 65536"/>
                <a:gd name="T5" fmla="*/ 0 60000 65536"/>
                <a:gd name="T6" fmla="*/ 0 w 11"/>
                <a:gd name="T7" fmla="*/ 0 h 18"/>
                <a:gd name="T8" fmla="*/ 11 w 11"/>
                <a:gd name="T9" fmla="*/ 18 h 1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" h="18">
                  <a:moveTo>
                    <a:pt x="10" y="0"/>
                  </a:moveTo>
                  <a:cubicBezTo>
                    <a:pt x="0" y="15"/>
                    <a:pt x="7" y="18"/>
                    <a:pt x="11" y="17"/>
                  </a:cubicBezTo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284" name="Freeform 251"/>
            <p:cNvSpPr>
              <a:spLocks/>
            </p:cNvSpPr>
            <p:nvPr/>
          </p:nvSpPr>
          <p:spPr bwMode="auto">
            <a:xfrm>
              <a:off x="1788" y="2697"/>
              <a:ext cx="138" cy="126"/>
            </a:xfrm>
            <a:custGeom>
              <a:avLst/>
              <a:gdLst>
                <a:gd name="T0" fmla="*/ 30 w 23"/>
                <a:gd name="T1" fmla="*/ 126 h 21"/>
                <a:gd name="T2" fmla="*/ 108 w 23"/>
                <a:gd name="T3" fmla="*/ 126 h 21"/>
                <a:gd name="T4" fmla="*/ 0 60000 65536"/>
                <a:gd name="T5" fmla="*/ 0 60000 65536"/>
                <a:gd name="T6" fmla="*/ 0 w 23"/>
                <a:gd name="T7" fmla="*/ 0 h 21"/>
                <a:gd name="T8" fmla="*/ 23 w 23"/>
                <a:gd name="T9" fmla="*/ 21 h 2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3" h="21">
                  <a:moveTo>
                    <a:pt x="5" y="21"/>
                  </a:moveTo>
                  <a:cubicBezTo>
                    <a:pt x="0" y="0"/>
                    <a:pt x="23" y="0"/>
                    <a:pt x="18" y="21"/>
                  </a:cubicBezTo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285" name="Freeform 252"/>
            <p:cNvSpPr>
              <a:spLocks/>
            </p:cNvSpPr>
            <p:nvPr/>
          </p:nvSpPr>
          <p:spPr bwMode="auto">
            <a:xfrm>
              <a:off x="1854" y="2685"/>
              <a:ext cx="18" cy="42"/>
            </a:xfrm>
            <a:custGeom>
              <a:avLst/>
              <a:gdLst>
                <a:gd name="T0" fmla="*/ 6 w 3"/>
                <a:gd name="T1" fmla="*/ 0 h 7"/>
                <a:gd name="T2" fmla="*/ 18 w 3"/>
                <a:gd name="T3" fmla="*/ 0 h 7"/>
                <a:gd name="T4" fmla="*/ 12 w 3"/>
                <a:gd name="T5" fmla="*/ 42 h 7"/>
                <a:gd name="T6" fmla="*/ 0 w 3"/>
                <a:gd name="T7" fmla="*/ 36 h 7"/>
                <a:gd name="T8" fmla="*/ 6 w 3"/>
                <a:gd name="T9" fmla="*/ 0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"/>
                <a:gd name="T16" fmla="*/ 0 h 7"/>
                <a:gd name="T17" fmla="*/ 3 w 3"/>
                <a:gd name="T18" fmla="*/ 7 h 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" h="7">
                  <a:moveTo>
                    <a:pt x="1" y="0"/>
                  </a:moveTo>
                  <a:lnTo>
                    <a:pt x="3" y="0"/>
                  </a:lnTo>
                  <a:lnTo>
                    <a:pt x="2" y="7"/>
                  </a:lnTo>
                  <a:lnTo>
                    <a:pt x="0" y="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286" name="Freeform 253"/>
            <p:cNvSpPr>
              <a:spLocks/>
            </p:cNvSpPr>
            <p:nvPr/>
          </p:nvSpPr>
          <p:spPr bwMode="auto">
            <a:xfrm>
              <a:off x="1914" y="2661"/>
              <a:ext cx="240" cy="204"/>
            </a:xfrm>
            <a:custGeom>
              <a:avLst/>
              <a:gdLst>
                <a:gd name="T0" fmla="*/ 192 w 40"/>
                <a:gd name="T1" fmla="*/ 0 h 34"/>
                <a:gd name="T2" fmla="*/ 204 w 40"/>
                <a:gd name="T3" fmla="*/ 18 h 34"/>
                <a:gd name="T4" fmla="*/ 186 w 40"/>
                <a:gd name="T5" fmla="*/ 162 h 34"/>
                <a:gd name="T6" fmla="*/ 36 w 40"/>
                <a:gd name="T7" fmla="*/ 150 h 34"/>
                <a:gd name="T8" fmla="*/ 54 w 40"/>
                <a:gd name="T9" fmla="*/ 0 h 3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"/>
                <a:gd name="T16" fmla="*/ 0 h 34"/>
                <a:gd name="T17" fmla="*/ 40 w 40"/>
                <a:gd name="T18" fmla="*/ 34 h 3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" h="34">
                  <a:moveTo>
                    <a:pt x="32" y="0"/>
                  </a:moveTo>
                  <a:cubicBezTo>
                    <a:pt x="33" y="1"/>
                    <a:pt x="34" y="2"/>
                    <a:pt x="34" y="3"/>
                  </a:cubicBezTo>
                  <a:cubicBezTo>
                    <a:pt x="40" y="10"/>
                    <a:pt x="39" y="21"/>
                    <a:pt x="31" y="27"/>
                  </a:cubicBezTo>
                  <a:cubicBezTo>
                    <a:pt x="23" y="34"/>
                    <a:pt x="12" y="32"/>
                    <a:pt x="6" y="25"/>
                  </a:cubicBezTo>
                  <a:cubicBezTo>
                    <a:pt x="0" y="18"/>
                    <a:pt x="2" y="7"/>
                    <a:pt x="9" y="0"/>
                  </a:cubicBezTo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287" name="Line 254"/>
            <p:cNvSpPr>
              <a:spLocks noChangeShapeType="1"/>
            </p:cNvSpPr>
            <p:nvPr/>
          </p:nvSpPr>
          <p:spPr bwMode="auto">
            <a:xfrm>
              <a:off x="1956" y="2817"/>
              <a:ext cx="150" cy="1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288" name="Rectangle 255"/>
            <p:cNvSpPr>
              <a:spLocks noChangeArrowheads="1"/>
            </p:cNvSpPr>
            <p:nvPr/>
          </p:nvSpPr>
          <p:spPr bwMode="auto">
            <a:xfrm>
              <a:off x="1920" y="2859"/>
              <a:ext cx="402" cy="108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289" name="Oval 256"/>
            <p:cNvSpPr>
              <a:spLocks noChangeArrowheads="1"/>
            </p:cNvSpPr>
            <p:nvPr/>
          </p:nvSpPr>
          <p:spPr bwMode="auto">
            <a:xfrm>
              <a:off x="2094" y="2895"/>
              <a:ext cx="150" cy="150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290" name="Line 257"/>
            <p:cNvSpPr>
              <a:spLocks noChangeShapeType="1"/>
            </p:cNvSpPr>
            <p:nvPr/>
          </p:nvSpPr>
          <p:spPr bwMode="auto">
            <a:xfrm flipH="1">
              <a:off x="1866" y="2937"/>
              <a:ext cx="60" cy="42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291" name="Line 258"/>
            <p:cNvSpPr>
              <a:spLocks noChangeShapeType="1"/>
            </p:cNvSpPr>
            <p:nvPr/>
          </p:nvSpPr>
          <p:spPr bwMode="auto">
            <a:xfrm>
              <a:off x="1920" y="2823"/>
              <a:ext cx="1" cy="150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292" name="Oval 259"/>
            <p:cNvSpPr>
              <a:spLocks noChangeArrowheads="1"/>
            </p:cNvSpPr>
            <p:nvPr/>
          </p:nvSpPr>
          <p:spPr bwMode="auto">
            <a:xfrm>
              <a:off x="1908" y="2895"/>
              <a:ext cx="150" cy="150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293" name="Freeform 260"/>
            <p:cNvSpPr>
              <a:spLocks/>
            </p:cNvSpPr>
            <p:nvPr/>
          </p:nvSpPr>
          <p:spPr bwMode="auto">
            <a:xfrm>
              <a:off x="1854" y="2487"/>
              <a:ext cx="426" cy="372"/>
            </a:xfrm>
            <a:custGeom>
              <a:avLst/>
              <a:gdLst>
                <a:gd name="T0" fmla="*/ 426 w 71"/>
                <a:gd name="T1" fmla="*/ 372 h 62"/>
                <a:gd name="T2" fmla="*/ 420 w 71"/>
                <a:gd name="T3" fmla="*/ 222 h 62"/>
                <a:gd name="T4" fmla="*/ 150 w 71"/>
                <a:gd name="T5" fmla="*/ 0 h 62"/>
                <a:gd name="T6" fmla="*/ 0 w 71"/>
                <a:gd name="T7" fmla="*/ 204 h 62"/>
                <a:gd name="T8" fmla="*/ 18 w 71"/>
                <a:gd name="T9" fmla="*/ 222 h 62"/>
                <a:gd name="T10" fmla="*/ 150 w 71"/>
                <a:gd name="T11" fmla="*/ 48 h 62"/>
                <a:gd name="T12" fmla="*/ 390 w 71"/>
                <a:gd name="T13" fmla="*/ 240 h 62"/>
                <a:gd name="T14" fmla="*/ 384 w 71"/>
                <a:gd name="T15" fmla="*/ 372 h 62"/>
                <a:gd name="T16" fmla="*/ 426 w 71"/>
                <a:gd name="T17" fmla="*/ 372 h 6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1"/>
                <a:gd name="T28" fmla="*/ 0 h 62"/>
                <a:gd name="T29" fmla="*/ 71 w 71"/>
                <a:gd name="T30" fmla="*/ 62 h 6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1" h="62">
                  <a:moveTo>
                    <a:pt x="71" y="62"/>
                  </a:moveTo>
                  <a:lnTo>
                    <a:pt x="70" y="37"/>
                  </a:lnTo>
                  <a:lnTo>
                    <a:pt x="25" y="0"/>
                  </a:lnTo>
                  <a:lnTo>
                    <a:pt x="0" y="34"/>
                  </a:lnTo>
                  <a:lnTo>
                    <a:pt x="3" y="37"/>
                  </a:lnTo>
                  <a:lnTo>
                    <a:pt x="25" y="8"/>
                  </a:lnTo>
                  <a:lnTo>
                    <a:pt x="65" y="40"/>
                  </a:lnTo>
                  <a:lnTo>
                    <a:pt x="64" y="62"/>
                  </a:lnTo>
                  <a:lnTo>
                    <a:pt x="71" y="62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grpSp>
        <p:nvGrpSpPr>
          <p:cNvPr id="9227" name="Group 278"/>
          <p:cNvGrpSpPr>
            <a:grpSpLocks noChangeAspect="1"/>
          </p:cNvGrpSpPr>
          <p:nvPr/>
        </p:nvGrpSpPr>
        <p:grpSpPr bwMode="auto">
          <a:xfrm>
            <a:off x="6858000" y="5448300"/>
            <a:ext cx="1819275" cy="904875"/>
            <a:chOff x="4167" y="2442"/>
            <a:chExt cx="1146" cy="570"/>
          </a:xfrm>
        </p:grpSpPr>
        <p:sp>
          <p:nvSpPr>
            <p:cNvPr id="9264" name="Freeform 279"/>
            <p:cNvSpPr>
              <a:spLocks/>
            </p:cNvSpPr>
            <p:nvPr/>
          </p:nvSpPr>
          <p:spPr bwMode="auto">
            <a:xfrm>
              <a:off x="4353" y="2694"/>
              <a:ext cx="240" cy="198"/>
            </a:xfrm>
            <a:custGeom>
              <a:avLst/>
              <a:gdLst>
                <a:gd name="T0" fmla="*/ 192 w 40"/>
                <a:gd name="T1" fmla="*/ 0 h 33"/>
                <a:gd name="T2" fmla="*/ 204 w 40"/>
                <a:gd name="T3" fmla="*/ 12 h 33"/>
                <a:gd name="T4" fmla="*/ 186 w 40"/>
                <a:gd name="T5" fmla="*/ 162 h 33"/>
                <a:gd name="T6" fmla="*/ 36 w 40"/>
                <a:gd name="T7" fmla="*/ 144 h 33"/>
                <a:gd name="T8" fmla="*/ 54 w 40"/>
                <a:gd name="T9" fmla="*/ 0 h 3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"/>
                <a:gd name="T16" fmla="*/ 0 h 33"/>
                <a:gd name="T17" fmla="*/ 40 w 40"/>
                <a:gd name="T18" fmla="*/ 33 h 3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" h="33">
                  <a:moveTo>
                    <a:pt x="32" y="0"/>
                  </a:moveTo>
                  <a:cubicBezTo>
                    <a:pt x="33" y="0"/>
                    <a:pt x="33" y="1"/>
                    <a:pt x="34" y="2"/>
                  </a:cubicBezTo>
                  <a:cubicBezTo>
                    <a:pt x="40" y="10"/>
                    <a:pt x="39" y="21"/>
                    <a:pt x="31" y="27"/>
                  </a:cubicBezTo>
                  <a:cubicBezTo>
                    <a:pt x="23" y="33"/>
                    <a:pt x="12" y="32"/>
                    <a:pt x="6" y="24"/>
                  </a:cubicBezTo>
                  <a:cubicBezTo>
                    <a:pt x="0" y="17"/>
                    <a:pt x="1" y="6"/>
                    <a:pt x="9" y="0"/>
                  </a:cubicBezTo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265" name="Line 280"/>
            <p:cNvSpPr>
              <a:spLocks noChangeShapeType="1"/>
            </p:cNvSpPr>
            <p:nvPr/>
          </p:nvSpPr>
          <p:spPr bwMode="auto">
            <a:xfrm>
              <a:off x="4395" y="2850"/>
              <a:ext cx="150" cy="1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266" name="Rectangle 281"/>
            <p:cNvSpPr>
              <a:spLocks noChangeArrowheads="1"/>
            </p:cNvSpPr>
            <p:nvPr/>
          </p:nvSpPr>
          <p:spPr bwMode="auto">
            <a:xfrm>
              <a:off x="4263" y="2910"/>
              <a:ext cx="564" cy="42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267" name="Oval 282"/>
            <p:cNvSpPr>
              <a:spLocks noChangeArrowheads="1"/>
            </p:cNvSpPr>
            <p:nvPr/>
          </p:nvSpPr>
          <p:spPr bwMode="auto">
            <a:xfrm>
              <a:off x="4323" y="2874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268" name="Oval 283"/>
            <p:cNvSpPr>
              <a:spLocks noChangeArrowheads="1"/>
            </p:cNvSpPr>
            <p:nvPr/>
          </p:nvSpPr>
          <p:spPr bwMode="auto">
            <a:xfrm>
              <a:off x="4491" y="2874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269" name="Freeform 284"/>
            <p:cNvSpPr>
              <a:spLocks/>
            </p:cNvSpPr>
            <p:nvPr/>
          </p:nvSpPr>
          <p:spPr bwMode="auto">
            <a:xfrm>
              <a:off x="4869" y="2598"/>
              <a:ext cx="444" cy="348"/>
            </a:xfrm>
            <a:custGeom>
              <a:avLst/>
              <a:gdLst>
                <a:gd name="T0" fmla="*/ 204 w 74"/>
                <a:gd name="T1" fmla="*/ 348 h 58"/>
                <a:gd name="T2" fmla="*/ 444 w 74"/>
                <a:gd name="T3" fmla="*/ 300 h 58"/>
                <a:gd name="T4" fmla="*/ 432 w 74"/>
                <a:gd name="T5" fmla="*/ 198 h 58"/>
                <a:gd name="T6" fmla="*/ 294 w 74"/>
                <a:gd name="T7" fmla="*/ 180 h 58"/>
                <a:gd name="T8" fmla="*/ 276 w 74"/>
                <a:gd name="T9" fmla="*/ 24 h 58"/>
                <a:gd name="T10" fmla="*/ 282 w 74"/>
                <a:gd name="T11" fmla="*/ 0 h 58"/>
                <a:gd name="T12" fmla="*/ 120 w 74"/>
                <a:gd name="T13" fmla="*/ 0 h 58"/>
                <a:gd name="T14" fmla="*/ 66 w 74"/>
                <a:gd name="T15" fmla="*/ 180 h 58"/>
                <a:gd name="T16" fmla="*/ 0 w 74"/>
                <a:gd name="T17" fmla="*/ 216 h 58"/>
                <a:gd name="T18" fmla="*/ 0 w 74"/>
                <a:gd name="T19" fmla="*/ 348 h 58"/>
                <a:gd name="T20" fmla="*/ 102 w 74"/>
                <a:gd name="T21" fmla="*/ 348 h 58"/>
                <a:gd name="T22" fmla="*/ 204 w 74"/>
                <a:gd name="T23" fmla="*/ 348 h 5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4"/>
                <a:gd name="T37" fmla="*/ 0 h 58"/>
                <a:gd name="T38" fmla="*/ 74 w 74"/>
                <a:gd name="T39" fmla="*/ 58 h 5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4" h="58">
                  <a:moveTo>
                    <a:pt x="34" y="58"/>
                  </a:moveTo>
                  <a:lnTo>
                    <a:pt x="74" y="50"/>
                  </a:lnTo>
                  <a:lnTo>
                    <a:pt x="72" y="33"/>
                  </a:lnTo>
                  <a:lnTo>
                    <a:pt x="49" y="30"/>
                  </a:lnTo>
                  <a:lnTo>
                    <a:pt x="46" y="4"/>
                  </a:lnTo>
                  <a:lnTo>
                    <a:pt x="47" y="0"/>
                  </a:lnTo>
                  <a:cubicBezTo>
                    <a:pt x="38" y="0"/>
                    <a:pt x="29" y="0"/>
                    <a:pt x="20" y="0"/>
                  </a:cubicBezTo>
                  <a:cubicBezTo>
                    <a:pt x="13" y="7"/>
                    <a:pt x="9" y="19"/>
                    <a:pt x="11" y="30"/>
                  </a:cubicBezTo>
                  <a:cubicBezTo>
                    <a:pt x="6" y="31"/>
                    <a:pt x="3" y="33"/>
                    <a:pt x="0" y="36"/>
                  </a:cubicBezTo>
                  <a:lnTo>
                    <a:pt x="0" y="58"/>
                  </a:lnTo>
                  <a:lnTo>
                    <a:pt x="17" y="58"/>
                  </a:lnTo>
                  <a:lnTo>
                    <a:pt x="34" y="58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270" name="Freeform 285"/>
            <p:cNvSpPr>
              <a:spLocks/>
            </p:cNvSpPr>
            <p:nvPr/>
          </p:nvSpPr>
          <p:spPr bwMode="auto">
            <a:xfrm>
              <a:off x="4263" y="2442"/>
              <a:ext cx="558" cy="408"/>
            </a:xfrm>
            <a:custGeom>
              <a:avLst/>
              <a:gdLst>
                <a:gd name="T0" fmla="*/ 558 w 93"/>
                <a:gd name="T1" fmla="*/ 408 h 68"/>
                <a:gd name="T2" fmla="*/ 558 w 93"/>
                <a:gd name="T3" fmla="*/ 138 h 68"/>
                <a:gd name="T4" fmla="*/ 222 w 93"/>
                <a:gd name="T5" fmla="*/ 0 h 68"/>
                <a:gd name="T6" fmla="*/ 0 w 93"/>
                <a:gd name="T7" fmla="*/ 150 h 68"/>
                <a:gd name="T8" fmla="*/ 18 w 93"/>
                <a:gd name="T9" fmla="*/ 174 h 68"/>
                <a:gd name="T10" fmla="*/ 228 w 93"/>
                <a:gd name="T11" fmla="*/ 36 h 68"/>
                <a:gd name="T12" fmla="*/ 528 w 93"/>
                <a:gd name="T13" fmla="*/ 174 h 68"/>
                <a:gd name="T14" fmla="*/ 528 w 93"/>
                <a:gd name="T15" fmla="*/ 408 h 68"/>
                <a:gd name="T16" fmla="*/ 558 w 93"/>
                <a:gd name="T17" fmla="*/ 408 h 6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93"/>
                <a:gd name="T28" fmla="*/ 0 h 68"/>
                <a:gd name="T29" fmla="*/ 93 w 93"/>
                <a:gd name="T30" fmla="*/ 68 h 6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93" h="68">
                  <a:moveTo>
                    <a:pt x="93" y="68"/>
                  </a:moveTo>
                  <a:lnTo>
                    <a:pt x="93" y="23"/>
                  </a:lnTo>
                  <a:lnTo>
                    <a:pt x="37" y="0"/>
                  </a:lnTo>
                  <a:lnTo>
                    <a:pt x="0" y="25"/>
                  </a:lnTo>
                  <a:lnTo>
                    <a:pt x="3" y="29"/>
                  </a:lnTo>
                  <a:lnTo>
                    <a:pt x="38" y="6"/>
                  </a:lnTo>
                  <a:lnTo>
                    <a:pt x="88" y="29"/>
                  </a:lnTo>
                  <a:lnTo>
                    <a:pt x="88" y="68"/>
                  </a:lnTo>
                  <a:lnTo>
                    <a:pt x="93" y="68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271" name="Freeform 286"/>
            <p:cNvSpPr>
              <a:spLocks/>
            </p:cNvSpPr>
            <p:nvPr/>
          </p:nvSpPr>
          <p:spPr bwMode="auto">
            <a:xfrm>
              <a:off x="4749" y="2814"/>
              <a:ext cx="90" cy="90"/>
            </a:xfrm>
            <a:custGeom>
              <a:avLst/>
              <a:gdLst>
                <a:gd name="T0" fmla="*/ 30 w 15"/>
                <a:gd name="T1" fmla="*/ 0 h 15"/>
                <a:gd name="T2" fmla="*/ 0 w 15"/>
                <a:gd name="T3" fmla="*/ 90 h 15"/>
                <a:gd name="T4" fmla="*/ 0 w 15"/>
                <a:gd name="T5" fmla="*/ 90 h 15"/>
                <a:gd name="T6" fmla="*/ 78 w 15"/>
                <a:gd name="T7" fmla="*/ 90 h 15"/>
                <a:gd name="T8" fmla="*/ 90 w 15"/>
                <a:gd name="T9" fmla="*/ 0 h 15"/>
                <a:gd name="T10" fmla="*/ 30 w 15"/>
                <a:gd name="T11" fmla="*/ 0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"/>
                <a:gd name="T19" fmla="*/ 0 h 15"/>
                <a:gd name="T20" fmla="*/ 15 w 15"/>
                <a:gd name="T21" fmla="*/ 15 h 1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" h="15">
                  <a:moveTo>
                    <a:pt x="5" y="0"/>
                  </a:moveTo>
                  <a:lnTo>
                    <a:pt x="0" y="15"/>
                  </a:lnTo>
                  <a:lnTo>
                    <a:pt x="13" y="15"/>
                  </a:lnTo>
                  <a:lnTo>
                    <a:pt x="1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272" name="Oval 287"/>
            <p:cNvSpPr>
              <a:spLocks noChangeArrowheads="1"/>
            </p:cNvSpPr>
            <p:nvPr/>
          </p:nvSpPr>
          <p:spPr bwMode="auto">
            <a:xfrm>
              <a:off x="4893" y="2874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273" name="Oval 288"/>
            <p:cNvSpPr>
              <a:spLocks noChangeArrowheads="1"/>
            </p:cNvSpPr>
            <p:nvPr/>
          </p:nvSpPr>
          <p:spPr bwMode="auto">
            <a:xfrm>
              <a:off x="5067" y="2874"/>
              <a:ext cx="132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274" name="Freeform 289"/>
            <p:cNvSpPr>
              <a:spLocks/>
            </p:cNvSpPr>
            <p:nvPr/>
          </p:nvSpPr>
          <p:spPr bwMode="auto">
            <a:xfrm>
              <a:off x="4167" y="2586"/>
              <a:ext cx="162" cy="138"/>
            </a:xfrm>
            <a:custGeom>
              <a:avLst/>
              <a:gdLst>
                <a:gd name="T0" fmla="*/ 36 w 27"/>
                <a:gd name="T1" fmla="*/ 138 h 23"/>
                <a:gd name="T2" fmla="*/ 132 w 27"/>
                <a:gd name="T3" fmla="*/ 138 h 23"/>
                <a:gd name="T4" fmla="*/ 0 60000 65536"/>
                <a:gd name="T5" fmla="*/ 0 60000 65536"/>
                <a:gd name="T6" fmla="*/ 0 w 27"/>
                <a:gd name="T7" fmla="*/ 0 h 23"/>
                <a:gd name="T8" fmla="*/ 27 w 27"/>
                <a:gd name="T9" fmla="*/ 23 h 2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7" h="23">
                  <a:moveTo>
                    <a:pt x="6" y="23"/>
                  </a:moveTo>
                  <a:cubicBezTo>
                    <a:pt x="0" y="0"/>
                    <a:pt x="27" y="1"/>
                    <a:pt x="22" y="23"/>
                  </a:cubicBezTo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275" name="Freeform 290"/>
            <p:cNvSpPr>
              <a:spLocks/>
            </p:cNvSpPr>
            <p:nvPr/>
          </p:nvSpPr>
          <p:spPr bwMode="auto">
            <a:xfrm>
              <a:off x="4953" y="2628"/>
              <a:ext cx="180" cy="144"/>
            </a:xfrm>
            <a:custGeom>
              <a:avLst/>
              <a:gdLst>
                <a:gd name="T0" fmla="*/ 162 w 30"/>
                <a:gd name="T1" fmla="*/ 0 h 24"/>
                <a:gd name="T2" fmla="*/ 180 w 30"/>
                <a:gd name="T3" fmla="*/ 144 h 24"/>
                <a:gd name="T4" fmla="*/ 12 w 30"/>
                <a:gd name="T5" fmla="*/ 144 h 24"/>
                <a:gd name="T6" fmla="*/ 42 w 30"/>
                <a:gd name="T7" fmla="*/ 0 h 24"/>
                <a:gd name="T8" fmla="*/ 162 w 30"/>
                <a:gd name="T9" fmla="*/ 0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"/>
                <a:gd name="T16" fmla="*/ 0 h 24"/>
                <a:gd name="T17" fmla="*/ 30 w 30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" h="24">
                  <a:moveTo>
                    <a:pt x="27" y="0"/>
                  </a:moveTo>
                  <a:lnTo>
                    <a:pt x="30" y="24"/>
                  </a:lnTo>
                  <a:lnTo>
                    <a:pt x="2" y="24"/>
                  </a:lnTo>
                  <a:cubicBezTo>
                    <a:pt x="0" y="16"/>
                    <a:pt x="2" y="7"/>
                    <a:pt x="7" y="0"/>
                  </a:cubicBezTo>
                  <a:lnTo>
                    <a:pt x="27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276" name="Freeform 291"/>
            <p:cNvSpPr>
              <a:spLocks/>
            </p:cNvSpPr>
            <p:nvPr/>
          </p:nvSpPr>
          <p:spPr bwMode="auto">
            <a:xfrm>
              <a:off x="4251" y="2604"/>
              <a:ext cx="24" cy="24"/>
            </a:xfrm>
            <a:custGeom>
              <a:avLst/>
              <a:gdLst>
                <a:gd name="T0" fmla="*/ 18 w 4"/>
                <a:gd name="T1" fmla="*/ 0 h 4"/>
                <a:gd name="T2" fmla="*/ 18 w 4"/>
                <a:gd name="T3" fmla="*/ 0 h 4"/>
                <a:gd name="T4" fmla="*/ 18 w 4"/>
                <a:gd name="T5" fmla="*/ 12 h 4"/>
                <a:gd name="T6" fmla="*/ 18 w 4"/>
                <a:gd name="T7" fmla="*/ 18 h 4"/>
                <a:gd name="T8" fmla="*/ 6 w 4"/>
                <a:gd name="T9" fmla="*/ 18 h 4"/>
                <a:gd name="T10" fmla="*/ 6 w 4"/>
                <a:gd name="T11" fmla="*/ 18 h 4"/>
                <a:gd name="T12" fmla="*/ 6 w 4"/>
                <a:gd name="T13" fmla="*/ 6 h 4"/>
                <a:gd name="T14" fmla="*/ 6 w 4"/>
                <a:gd name="T15" fmla="*/ 0 h 4"/>
                <a:gd name="T16" fmla="*/ 18 w 4"/>
                <a:gd name="T17" fmla="*/ 0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"/>
                <a:gd name="T28" fmla="*/ 0 h 4"/>
                <a:gd name="T29" fmla="*/ 4 w 4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" h="4">
                  <a:moveTo>
                    <a:pt x="3" y="0"/>
                  </a:moveTo>
                  <a:lnTo>
                    <a:pt x="3" y="0"/>
                  </a:lnTo>
                  <a:cubicBezTo>
                    <a:pt x="4" y="1"/>
                    <a:pt x="4" y="2"/>
                    <a:pt x="3" y="2"/>
                  </a:cubicBezTo>
                  <a:lnTo>
                    <a:pt x="3" y="3"/>
                  </a:lnTo>
                  <a:cubicBezTo>
                    <a:pt x="2" y="4"/>
                    <a:pt x="1" y="4"/>
                    <a:pt x="1" y="3"/>
                  </a:cubicBezTo>
                  <a:cubicBezTo>
                    <a:pt x="0" y="3"/>
                    <a:pt x="0" y="2"/>
                    <a:pt x="1" y="1"/>
                  </a:cubicBezTo>
                  <a:lnTo>
                    <a:pt x="1" y="0"/>
                  </a:lnTo>
                  <a:cubicBezTo>
                    <a:pt x="2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sp>
        <p:nvSpPr>
          <p:cNvPr id="9228" name="Oval 162"/>
          <p:cNvSpPr>
            <a:spLocks noChangeArrowheads="1"/>
          </p:cNvSpPr>
          <p:nvPr/>
        </p:nvSpPr>
        <p:spPr bwMode="auto">
          <a:xfrm>
            <a:off x="3649663" y="4608513"/>
            <a:ext cx="357187" cy="357187"/>
          </a:xfrm>
          <a:prstGeom prst="ellipse">
            <a:avLst/>
          </a:prstGeom>
          <a:noFill/>
          <a:ln w="19050" cap="rnd" cmpd="tri">
            <a:solidFill>
              <a:srgbClr val="24211D"/>
            </a:solidFill>
            <a:prstDash val="sysDash"/>
            <a:miter lim="800000"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sp>
        <p:nvSpPr>
          <p:cNvPr id="9229" name="Freeform 301"/>
          <p:cNvSpPr>
            <a:spLocks/>
          </p:cNvSpPr>
          <p:nvPr/>
        </p:nvSpPr>
        <p:spPr bwMode="auto">
          <a:xfrm>
            <a:off x="2844800" y="4697413"/>
            <a:ext cx="576263" cy="276225"/>
          </a:xfrm>
          <a:custGeom>
            <a:avLst/>
            <a:gdLst>
              <a:gd name="T0" fmla="*/ 134461 w 60"/>
              <a:gd name="T1" fmla="*/ 0 h 29"/>
              <a:gd name="T2" fmla="*/ 441802 w 60"/>
              <a:gd name="T3" fmla="*/ 0 h 29"/>
              <a:gd name="T4" fmla="*/ 576263 w 60"/>
              <a:gd name="T5" fmla="*/ 133350 h 29"/>
              <a:gd name="T6" fmla="*/ 576263 w 60"/>
              <a:gd name="T7" fmla="*/ 133350 h 29"/>
              <a:gd name="T8" fmla="*/ 441802 w 60"/>
              <a:gd name="T9" fmla="*/ 276225 h 29"/>
              <a:gd name="T10" fmla="*/ 134461 w 60"/>
              <a:gd name="T11" fmla="*/ 276225 h 29"/>
              <a:gd name="T12" fmla="*/ 0 w 60"/>
              <a:gd name="T13" fmla="*/ 133350 h 29"/>
              <a:gd name="T14" fmla="*/ 0 w 60"/>
              <a:gd name="T15" fmla="*/ 133350 h 29"/>
              <a:gd name="T16" fmla="*/ 134461 w 60"/>
              <a:gd name="T17" fmla="*/ 0 h 2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60"/>
              <a:gd name="T28" fmla="*/ 0 h 29"/>
              <a:gd name="T29" fmla="*/ 60 w 60"/>
              <a:gd name="T30" fmla="*/ 29 h 2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0" h="29">
                <a:moveTo>
                  <a:pt x="14" y="0"/>
                </a:moveTo>
                <a:lnTo>
                  <a:pt x="46" y="0"/>
                </a:lnTo>
                <a:cubicBezTo>
                  <a:pt x="54" y="0"/>
                  <a:pt x="60" y="7"/>
                  <a:pt x="60" y="14"/>
                </a:cubicBezTo>
                <a:cubicBezTo>
                  <a:pt x="60" y="22"/>
                  <a:pt x="54" y="29"/>
                  <a:pt x="46" y="29"/>
                </a:cubicBezTo>
                <a:lnTo>
                  <a:pt x="14" y="29"/>
                </a:lnTo>
                <a:cubicBezTo>
                  <a:pt x="6" y="29"/>
                  <a:pt x="0" y="22"/>
                  <a:pt x="0" y="14"/>
                </a:cubicBezTo>
                <a:cubicBezTo>
                  <a:pt x="0" y="7"/>
                  <a:pt x="6" y="0"/>
                  <a:pt x="14" y="0"/>
                </a:cubicBezTo>
                <a:close/>
              </a:path>
            </a:pathLst>
          </a:custGeom>
          <a:noFill/>
          <a:ln w="19050" cap="rnd">
            <a:solidFill>
              <a:srgbClr val="24211D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sp>
        <p:nvSpPr>
          <p:cNvPr id="9230" name="Freeform 301"/>
          <p:cNvSpPr>
            <a:spLocks/>
          </p:cNvSpPr>
          <p:nvPr/>
        </p:nvSpPr>
        <p:spPr bwMode="auto">
          <a:xfrm>
            <a:off x="2813050" y="6057900"/>
            <a:ext cx="574675" cy="276225"/>
          </a:xfrm>
          <a:custGeom>
            <a:avLst/>
            <a:gdLst>
              <a:gd name="T0" fmla="*/ 134091 w 60"/>
              <a:gd name="T1" fmla="*/ 0 h 29"/>
              <a:gd name="T2" fmla="*/ 440584 w 60"/>
              <a:gd name="T3" fmla="*/ 0 h 29"/>
              <a:gd name="T4" fmla="*/ 574675 w 60"/>
              <a:gd name="T5" fmla="*/ 133350 h 29"/>
              <a:gd name="T6" fmla="*/ 574675 w 60"/>
              <a:gd name="T7" fmla="*/ 133350 h 29"/>
              <a:gd name="T8" fmla="*/ 440584 w 60"/>
              <a:gd name="T9" fmla="*/ 276225 h 29"/>
              <a:gd name="T10" fmla="*/ 134091 w 60"/>
              <a:gd name="T11" fmla="*/ 276225 h 29"/>
              <a:gd name="T12" fmla="*/ 0 w 60"/>
              <a:gd name="T13" fmla="*/ 133350 h 29"/>
              <a:gd name="T14" fmla="*/ 0 w 60"/>
              <a:gd name="T15" fmla="*/ 133350 h 29"/>
              <a:gd name="T16" fmla="*/ 134091 w 60"/>
              <a:gd name="T17" fmla="*/ 0 h 2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60"/>
              <a:gd name="T28" fmla="*/ 0 h 29"/>
              <a:gd name="T29" fmla="*/ 60 w 60"/>
              <a:gd name="T30" fmla="*/ 29 h 2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0" h="29">
                <a:moveTo>
                  <a:pt x="14" y="0"/>
                </a:moveTo>
                <a:lnTo>
                  <a:pt x="46" y="0"/>
                </a:lnTo>
                <a:cubicBezTo>
                  <a:pt x="54" y="0"/>
                  <a:pt x="60" y="7"/>
                  <a:pt x="60" y="14"/>
                </a:cubicBezTo>
                <a:cubicBezTo>
                  <a:pt x="60" y="22"/>
                  <a:pt x="54" y="29"/>
                  <a:pt x="46" y="29"/>
                </a:cubicBezTo>
                <a:lnTo>
                  <a:pt x="14" y="29"/>
                </a:lnTo>
                <a:cubicBezTo>
                  <a:pt x="6" y="29"/>
                  <a:pt x="0" y="22"/>
                  <a:pt x="0" y="14"/>
                </a:cubicBezTo>
                <a:cubicBezTo>
                  <a:pt x="0" y="7"/>
                  <a:pt x="6" y="0"/>
                  <a:pt x="14" y="0"/>
                </a:cubicBezTo>
                <a:close/>
              </a:path>
            </a:pathLst>
          </a:custGeom>
          <a:noFill/>
          <a:ln w="19050" cap="rnd">
            <a:solidFill>
              <a:srgbClr val="24211D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sp>
        <p:nvSpPr>
          <p:cNvPr id="9231" name="Freeform 301"/>
          <p:cNvSpPr>
            <a:spLocks/>
          </p:cNvSpPr>
          <p:nvPr/>
        </p:nvSpPr>
        <p:spPr bwMode="auto">
          <a:xfrm>
            <a:off x="7327900" y="4703763"/>
            <a:ext cx="576263" cy="276225"/>
          </a:xfrm>
          <a:custGeom>
            <a:avLst/>
            <a:gdLst>
              <a:gd name="T0" fmla="*/ 134461 w 60"/>
              <a:gd name="T1" fmla="*/ 0 h 29"/>
              <a:gd name="T2" fmla="*/ 441802 w 60"/>
              <a:gd name="T3" fmla="*/ 0 h 29"/>
              <a:gd name="T4" fmla="*/ 576263 w 60"/>
              <a:gd name="T5" fmla="*/ 133350 h 29"/>
              <a:gd name="T6" fmla="*/ 576263 w 60"/>
              <a:gd name="T7" fmla="*/ 133350 h 29"/>
              <a:gd name="T8" fmla="*/ 441802 w 60"/>
              <a:gd name="T9" fmla="*/ 276225 h 29"/>
              <a:gd name="T10" fmla="*/ 134461 w 60"/>
              <a:gd name="T11" fmla="*/ 276225 h 29"/>
              <a:gd name="T12" fmla="*/ 0 w 60"/>
              <a:gd name="T13" fmla="*/ 133350 h 29"/>
              <a:gd name="T14" fmla="*/ 0 w 60"/>
              <a:gd name="T15" fmla="*/ 133350 h 29"/>
              <a:gd name="T16" fmla="*/ 134461 w 60"/>
              <a:gd name="T17" fmla="*/ 0 h 2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60"/>
              <a:gd name="T28" fmla="*/ 0 h 29"/>
              <a:gd name="T29" fmla="*/ 60 w 60"/>
              <a:gd name="T30" fmla="*/ 29 h 2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0" h="29">
                <a:moveTo>
                  <a:pt x="14" y="0"/>
                </a:moveTo>
                <a:lnTo>
                  <a:pt x="46" y="0"/>
                </a:lnTo>
                <a:cubicBezTo>
                  <a:pt x="54" y="0"/>
                  <a:pt x="60" y="7"/>
                  <a:pt x="60" y="14"/>
                </a:cubicBezTo>
                <a:cubicBezTo>
                  <a:pt x="60" y="22"/>
                  <a:pt x="54" y="29"/>
                  <a:pt x="46" y="29"/>
                </a:cubicBezTo>
                <a:lnTo>
                  <a:pt x="14" y="29"/>
                </a:lnTo>
                <a:cubicBezTo>
                  <a:pt x="6" y="29"/>
                  <a:pt x="0" y="22"/>
                  <a:pt x="0" y="14"/>
                </a:cubicBezTo>
                <a:cubicBezTo>
                  <a:pt x="0" y="7"/>
                  <a:pt x="6" y="0"/>
                  <a:pt x="14" y="0"/>
                </a:cubicBezTo>
                <a:close/>
              </a:path>
            </a:pathLst>
          </a:custGeom>
          <a:noFill/>
          <a:ln w="19050" cap="rnd">
            <a:solidFill>
              <a:srgbClr val="24211D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sp>
        <p:nvSpPr>
          <p:cNvPr id="9232" name="Freeform 301"/>
          <p:cNvSpPr>
            <a:spLocks/>
          </p:cNvSpPr>
          <p:nvPr/>
        </p:nvSpPr>
        <p:spPr bwMode="auto">
          <a:xfrm>
            <a:off x="7081838" y="6113463"/>
            <a:ext cx="539750" cy="263525"/>
          </a:xfrm>
          <a:custGeom>
            <a:avLst/>
            <a:gdLst>
              <a:gd name="T0" fmla="*/ 125942 w 60"/>
              <a:gd name="T1" fmla="*/ 0 h 29"/>
              <a:gd name="T2" fmla="*/ 413808 w 60"/>
              <a:gd name="T3" fmla="*/ 0 h 29"/>
              <a:gd name="T4" fmla="*/ 539750 w 60"/>
              <a:gd name="T5" fmla="*/ 127219 h 29"/>
              <a:gd name="T6" fmla="*/ 539750 w 60"/>
              <a:gd name="T7" fmla="*/ 127219 h 29"/>
              <a:gd name="T8" fmla="*/ 413808 w 60"/>
              <a:gd name="T9" fmla="*/ 263525 h 29"/>
              <a:gd name="T10" fmla="*/ 125942 w 60"/>
              <a:gd name="T11" fmla="*/ 263525 h 29"/>
              <a:gd name="T12" fmla="*/ 0 w 60"/>
              <a:gd name="T13" fmla="*/ 127219 h 29"/>
              <a:gd name="T14" fmla="*/ 0 w 60"/>
              <a:gd name="T15" fmla="*/ 127219 h 29"/>
              <a:gd name="T16" fmla="*/ 125942 w 60"/>
              <a:gd name="T17" fmla="*/ 0 h 2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60"/>
              <a:gd name="T28" fmla="*/ 0 h 29"/>
              <a:gd name="T29" fmla="*/ 60 w 60"/>
              <a:gd name="T30" fmla="*/ 29 h 2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0" h="29">
                <a:moveTo>
                  <a:pt x="14" y="0"/>
                </a:moveTo>
                <a:lnTo>
                  <a:pt x="46" y="0"/>
                </a:lnTo>
                <a:cubicBezTo>
                  <a:pt x="54" y="0"/>
                  <a:pt x="60" y="7"/>
                  <a:pt x="60" y="14"/>
                </a:cubicBezTo>
                <a:cubicBezTo>
                  <a:pt x="60" y="22"/>
                  <a:pt x="54" y="29"/>
                  <a:pt x="46" y="29"/>
                </a:cubicBezTo>
                <a:lnTo>
                  <a:pt x="14" y="29"/>
                </a:lnTo>
                <a:cubicBezTo>
                  <a:pt x="6" y="29"/>
                  <a:pt x="0" y="22"/>
                  <a:pt x="0" y="14"/>
                </a:cubicBezTo>
                <a:cubicBezTo>
                  <a:pt x="0" y="7"/>
                  <a:pt x="6" y="0"/>
                  <a:pt x="14" y="0"/>
                </a:cubicBezTo>
                <a:close/>
              </a:path>
            </a:pathLst>
          </a:custGeom>
          <a:noFill/>
          <a:ln w="19050" cap="rnd">
            <a:solidFill>
              <a:srgbClr val="24211D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sp>
        <p:nvSpPr>
          <p:cNvPr id="9233" name="Freeform 301"/>
          <p:cNvSpPr>
            <a:spLocks/>
          </p:cNvSpPr>
          <p:nvPr/>
        </p:nvSpPr>
        <p:spPr bwMode="auto">
          <a:xfrm>
            <a:off x="7986713" y="6110288"/>
            <a:ext cx="539750" cy="263525"/>
          </a:xfrm>
          <a:custGeom>
            <a:avLst/>
            <a:gdLst>
              <a:gd name="T0" fmla="*/ 125942 w 60"/>
              <a:gd name="T1" fmla="*/ 0 h 29"/>
              <a:gd name="T2" fmla="*/ 413808 w 60"/>
              <a:gd name="T3" fmla="*/ 0 h 29"/>
              <a:gd name="T4" fmla="*/ 539750 w 60"/>
              <a:gd name="T5" fmla="*/ 127219 h 29"/>
              <a:gd name="T6" fmla="*/ 539750 w 60"/>
              <a:gd name="T7" fmla="*/ 127219 h 29"/>
              <a:gd name="T8" fmla="*/ 413808 w 60"/>
              <a:gd name="T9" fmla="*/ 263525 h 29"/>
              <a:gd name="T10" fmla="*/ 125942 w 60"/>
              <a:gd name="T11" fmla="*/ 263525 h 29"/>
              <a:gd name="T12" fmla="*/ 0 w 60"/>
              <a:gd name="T13" fmla="*/ 127219 h 29"/>
              <a:gd name="T14" fmla="*/ 0 w 60"/>
              <a:gd name="T15" fmla="*/ 127219 h 29"/>
              <a:gd name="T16" fmla="*/ 125942 w 60"/>
              <a:gd name="T17" fmla="*/ 0 h 2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60"/>
              <a:gd name="T28" fmla="*/ 0 h 29"/>
              <a:gd name="T29" fmla="*/ 60 w 60"/>
              <a:gd name="T30" fmla="*/ 29 h 2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0" h="29">
                <a:moveTo>
                  <a:pt x="14" y="0"/>
                </a:moveTo>
                <a:lnTo>
                  <a:pt x="46" y="0"/>
                </a:lnTo>
                <a:cubicBezTo>
                  <a:pt x="54" y="0"/>
                  <a:pt x="60" y="7"/>
                  <a:pt x="60" y="14"/>
                </a:cubicBezTo>
                <a:cubicBezTo>
                  <a:pt x="60" y="22"/>
                  <a:pt x="54" y="29"/>
                  <a:pt x="46" y="29"/>
                </a:cubicBezTo>
                <a:lnTo>
                  <a:pt x="14" y="29"/>
                </a:lnTo>
                <a:cubicBezTo>
                  <a:pt x="6" y="29"/>
                  <a:pt x="0" y="22"/>
                  <a:pt x="0" y="14"/>
                </a:cubicBezTo>
                <a:cubicBezTo>
                  <a:pt x="0" y="7"/>
                  <a:pt x="6" y="0"/>
                  <a:pt x="14" y="0"/>
                </a:cubicBezTo>
                <a:close/>
              </a:path>
            </a:pathLst>
          </a:custGeom>
          <a:noFill/>
          <a:ln w="19050" cap="rnd">
            <a:solidFill>
              <a:srgbClr val="24211D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sp>
        <p:nvSpPr>
          <p:cNvPr id="9234" name="Oval 162"/>
          <p:cNvSpPr>
            <a:spLocks noChangeArrowheads="1"/>
          </p:cNvSpPr>
          <p:nvPr/>
        </p:nvSpPr>
        <p:spPr bwMode="auto">
          <a:xfrm>
            <a:off x="5856288" y="4660900"/>
            <a:ext cx="357187" cy="357188"/>
          </a:xfrm>
          <a:prstGeom prst="ellipse">
            <a:avLst/>
          </a:prstGeom>
          <a:noFill/>
          <a:ln w="19050" cap="rnd" cmpd="tri">
            <a:solidFill>
              <a:srgbClr val="24211D"/>
            </a:solidFill>
            <a:prstDash val="sysDash"/>
            <a:miter lim="800000"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sp>
        <p:nvSpPr>
          <p:cNvPr id="9235" name="Oval 162"/>
          <p:cNvSpPr>
            <a:spLocks noChangeArrowheads="1"/>
          </p:cNvSpPr>
          <p:nvPr/>
        </p:nvSpPr>
        <p:spPr bwMode="auto">
          <a:xfrm>
            <a:off x="5237163" y="4649788"/>
            <a:ext cx="357187" cy="358775"/>
          </a:xfrm>
          <a:prstGeom prst="ellipse">
            <a:avLst/>
          </a:prstGeom>
          <a:noFill/>
          <a:ln w="19050" cap="rnd" cmpd="tri">
            <a:solidFill>
              <a:srgbClr val="24211D"/>
            </a:solidFill>
            <a:prstDash val="sysDash"/>
            <a:miter lim="800000"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sp>
        <p:nvSpPr>
          <p:cNvPr id="9236" name="Oval 162"/>
          <p:cNvSpPr>
            <a:spLocks noChangeArrowheads="1"/>
          </p:cNvSpPr>
          <p:nvPr/>
        </p:nvSpPr>
        <p:spPr bwMode="auto">
          <a:xfrm>
            <a:off x="1473200" y="4608513"/>
            <a:ext cx="357188" cy="357187"/>
          </a:xfrm>
          <a:prstGeom prst="ellipse">
            <a:avLst/>
          </a:prstGeom>
          <a:noFill/>
          <a:ln w="19050" cap="rnd" cmpd="tri">
            <a:solidFill>
              <a:srgbClr val="24211D"/>
            </a:solidFill>
            <a:prstDash val="sysDash"/>
            <a:miter lim="800000"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sp>
        <p:nvSpPr>
          <p:cNvPr id="9237" name="Oval 162"/>
          <p:cNvSpPr>
            <a:spLocks noChangeArrowheads="1"/>
          </p:cNvSpPr>
          <p:nvPr/>
        </p:nvSpPr>
        <p:spPr bwMode="auto">
          <a:xfrm>
            <a:off x="787400" y="4608513"/>
            <a:ext cx="357188" cy="357187"/>
          </a:xfrm>
          <a:prstGeom prst="ellipse">
            <a:avLst/>
          </a:prstGeom>
          <a:noFill/>
          <a:ln w="19050" cap="rnd" cmpd="tri">
            <a:solidFill>
              <a:srgbClr val="24211D"/>
            </a:solidFill>
            <a:prstDash val="sysDash"/>
            <a:miter lim="800000"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sp>
        <p:nvSpPr>
          <p:cNvPr id="9238" name="Oval 162"/>
          <p:cNvSpPr>
            <a:spLocks noChangeArrowheads="1"/>
          </p:cNvSpPr>
          <p:nvPr/>
        </p:nvSpPr>
        <p:spPr bwMode="auto">
          <a:xfrm>
            <a:off x="5973763" y="3265488"/>
            <a:ext cx="357187" cy="357187"/>
          </a:xfrm>
          <a:prstGeom prst="ellipse">
            <a:avLst/>
          </a:prstGeom>
          <a:noFill/>
          <a:ln w="19050" cap="rnd" cmpd="tri">
            <a:solidFill>
              <a:srgbClr val="24211D"/>
            </a:solidFill>
            <a:prstDash val="sysDash"/>
            <a:miter lim="800000"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sp>
        <p:nvSpPr>
          <p:cNvPr id="9239" name="Oval 162"/>
          <p:cNvSpPr>
            <a:spLocks noChangeArrowheads="1"/>
          </p:cNvSpPr>
          <p:nvPr/>
        </p:nvSpPr>
        <p:spPr bwMode="auto">
          <a:xfrm>
            <a:off x="5349875" y="3263900"/>
            <a:ext cx="357188" cy="357188"/>
          </a:xfrm>
          <a:prstGeom prst="ellipse">
            <a:avLst/>
          </a:prstGeom>
          <a:noFill/>
          <a:ln w="19050" cap="rnd" cmpd="tri">
            <a:solidFill>
              <a:srgbClr val="24211D"/>
            </a:solidFill>
            <a:prstDash val="sysDash"/>
            <a:miter lim="800000"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sp>
        <p:nvSpPr>
          <p:cNvPr id="9240" name="Oval 162"/>
          <p:cNvSpPr>
            <a:spLocks noChangeArrowheads="1"/>
          </p:cNvSpPr>
          <p:nvPr/>
        </p:nvSpPr>
        <p:spPr bwMode="auto">
          <a:xfrm>
            <a:off x="3025775" y="3228975"/>
            <a:ext cx="379413" cy="377825"/>
          </a:xfrm>
          <a:prstGeom prst="ellipse">
            <a:avLst/>
          </a:prstGeom>
          <a:noFill/>
          <a:ln w="19050" cap="rnd" cmpd="tri">
            <a:solidFill>
              <a:srgbClr val="24211D"/>
            </a:solidFill>
            <a:prstDash val="sysDash"/>
            <a:miter lim="800000"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sp>
        <p:nvSpPr>
          <p:cNvPr id="9241" name="Oval 162"/>
          <p:cNvSpPr>
            <a:spLocks noChangeArrowheads="1"/>
          </p:cNvSpPr>
          <p:nvPr/>
        </p:nvSpPr>
        <p:spPr bwMode="auto">
          <a:xfrm>
            <a:off x="3567113" y="3287713"/>
            <a:ext cx="320675" cy="320675"/>
          </a:xfrm>
          <a:prstGeom prst="ellipse">
            <a:avLst/>
          </a:prstGeom>
          <a:noFill/>
          <a:ln w="19050" cap="rnd" cmpd="tri">
            <a:solidFill>
              <a:srgbClr val="24211D"/>
            </a:solidFill>
            <a:prstDash val="sysDash"/>
            <a:miter lim="800000"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sp>
        <p:nvSpPr>
          <p:cNvPr id="9242" name="Oval 162"/>
          <p:cNvSpPr>
            <a:spLocks noChangeArrowheads="1"/>
          </p:cNvSpPr>
          <p:nvPr/>
        </p:nvSpPr>
        <p:spPr bwMode="auto">
          <a:xfrm>
            <a:off x="1020763" y="3216275"/>
            <a:ext cx="377825" cy="376238"/>
          </a:xfrm>
          <a:prstGeom prst="ellipse">
            <a:avLst/>
          </a:prstGeom>
          <a:noFill/>
          <a:ln w="19050" cap="rnd" cmpd="tri">
            <a:solidFill>
              <a:srgbClr val="24211D"/>
            </a:solidFill>
            <a:prstDash val="sysDash"/>
            <a:miter lim="800000"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sp>
        <p:nvSpPr>
          <p:cNvPr id="9243" name="Oval 162"/>
          <p:cNvSpPr>
            <a:spLocks noChangeArrowheads="1"/>
          </p:cNvSpPr>
          <p:nvPr/>
        </p:nvSpPr>
        <p:spPr bwMode="auto">
          <a:xfrm>
            <a:off x="1566863" y="3278188"/>
            <a:ext cx="320675" cy="319087"/>
          </a:xfrm>
          <a:prstGeom prst="ellipse">
            <a:avLst/>
          </a:prstGeom>
          <a:noFill/>
          <a:ln w="19050" cap="rnd" cmpd="tri">
            <a:solidFill>
              <a:srgbClr val="24211D"/>
            </a:solidFill>
            <a:prstDash val="sysDash"/>
            <a:miter lim="800000"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sp>
        <p:nvSpPr>
          <p:cNvPr id="9244" name="Oval 162"/>
          <p:cNvSpPr>
            <a:spLocks noChangeArrowheads="1"/>
          </p:cNvSpPr>
          <p:nvPr/>
        </p:nvSpPr>
        <p:spPr bwMode="auto">
          <a:xfrm>
            <a:off x="3697288" y="5980113"/>
            <a:ext cx="357187" cy="357187"/>
          </a:xfrm>
          <a:prstGeom prst="ellipse">
            <a:avLst/>
          </a:prstGeom>
          <a:noFill/>
          <a:ln w="19050" cap="rnd" cmpd="tri">
            <a:solidFill>
              <a:srgbClr val="24211D"/>
            </a:solidFill>
            <a:prstDash val="sysDash"/>
            <a:miter lim="800000"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sp>
        <p:nvSpPr>
          <p:cNvPr id="9245" name="Oval 162"/>
          <p:cNvSpPr>
            <a:spLocks noChangeArrowheads="1"/>
          </p:cNvSpPr>
          <p:nvPr/>
        </p:nvSpPr>
        <p:spPr bwMode="auto">
          <a:xfrm>
            <a:off x="1590675" y="6053138"/>
            <a:ext cx="357188" cy="357187"/>
          </a:xfrm>
          <a:prstGeom prst="ellipse">
            <a:avLst/>
          </a:prstGeom>
          <a:noFill/>
          <a:ln w="19050" cap="rnd" cmpd="tri">
            <a:solidFill>
              <a:srgbClr val="24211D"/>
            </a:solidFill>
            <a:prstDash val="sysDash"/>
            <a:miter lim="800000"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grpSp>
        <p:nvGrpSpPr>
          <p:cNvPr id="9246" name="Group 263"/>
          <p:cNvGrpSpPr>
            <a:grpSpLocks noChangeAspect="1"/>
          </p:cNvGrpSpPr>
          <p:nvPr/>
        </p:nvGrpSpPr>
        <p:grpSpPr bwMode="auto">
          <a:xfrm>
            <a:off x="4714875" y="5429250"/>
            <a:ext cx="1743075" cy="904875"/>
            <a:chOff x="2952" y="2487"/>
            <a:chExt cx="1098" cy="570"/>
          </a:xfrm>
        </p:grpSpPr>
        <p:sp>
          <p:nvSpPr>
            <p:cNvPr id="9252" name="Freeform 264"/>
            <p:cNvSpPr>
              <a:spLocks/>
            </p:cNvSpPr>
            <p:nvPr/>
          </p:nvSpPr>
          <p:spPr bwMode="auto">
            <a:xfrm>
              <a:off x="3138" y="2739"/>
              <a:ext cx="240" cy="198"/>
            </a:xfrm>
            <a:custGeom>
              <a:avLst/>
              <a:gdLst>
                <a:gd name="T0" fmla="*/ 192 w 40"/>
                <a:gd name="T1" fmla="*/ 0 h 33"/>
                <a:gd name="T2" fmla="*/ 204 w 40"/>
                <a:gd name="T3" fmla="*/ 12 h 33"/>
                <a:gd name="T4" fmla="*/ 186 w 40"/>
                <a:gd name="T5" fmla="*/ 162 h 33"/>
                <a:gd name="T6" fmla="*/ 36 w 40"/>
                <a:gd name="T7" fmla="*/ 144 h 33"/>
                <a:gd name="T8" fmla="*/ 54 w 40"/>
                <a:gd name="T9" fmla="*/ 0 h 3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"/>
                <a:gd name="T16" fmla="*/ 0 h 33"/>
                <a:gd name="T17" fmla="*/ 40 w 40"/>
                <a:gd name="T18" fmla="*/ 33 h 3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" h="33">
                  <a:moveTo>
                    <a:pt x="32" y="0"/>
                  </a:moveTo>
                  <a:cubicBezTo>
                    <a:pt x="32" y="0"/>
                    <a:pt x="33" y="1"/>
                    <a:pt x="34" y="2"/>
                  </a:cubicBezTo>
                  <a:cubicBezTo>
                    <a:pt x="40" y="9"/>
                    <a:pt x="38" y="20"/>
                    <a:pt x="31" y="27"/>
                  </a:cubicBezTo>
                  <a:cubicBezTo>
                    <a:pt x="23" y="33"/>
                    <a:pt x="12" y="32"/>
                    <a:pt x="6" y="24"/>
                  </a:cubicBezTo>
                  <a:cubicBezTo>
                    <a:pt x="0" y="17"/>
                    <a:pt x="1" y="6"/>
                    <a:pt x="9" y="0"/>
                  </a:cubicBezTo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253" name="Line 265"/>
            <p:cNvSpPr>
              <a:spLocks noChangeShapeType="1"/>
            </p:cNvSpPr>
            <p:nvPr/>
          </p:nvSpPr>
          <p:spPr bwMode="auto">
            <a:xfrm>
              <a:off x="3180" y="2889"/>
              <a:ext cx="150" cy="1"/>
            </a:xfrm>
            <a:prstGeom prst="line">
              <a:avLst/>
            </a:pr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254" name="Freeform 266"/>
            <p:cNvSpPr>
              <a:spLocks/>
            </p:cNvSpPr>
            <p:nvPr/>
          </p:nvSpPr>
          <p:spPr bwMode="auto">
            <a:xfrm>
              <a:off x="3030" y="2643"/>
              <a:ext cx="24" cy="24"/>
            </a:xfrm>
            <a:custGeom>
              <a:avLst/>
              <a:gdLst>
                <a:gd name="T0" fmla="*/ 24 w 4"/>
                <a:gd name="T1" fmla="*/ 6 h 4"/>
                <a:gd name="T2" fmla="*/ 24 w 4"/>
                <a:gd name="T3" fmla="*/ 6 h 4"/>
                <a:gd name="T4" fmla="*/ 24 w 4"/>
                <a:gd name="T5" fmla="*/ 18 h 4"/>
                <a:gd name="T6" fmla="*/ 18 w 4"/>
                <a:gd name="T7" fmla="*/ 18 h 4"/>
                <a:gd name="T8" fmla="*/ 6 w 4"/>
                <a:gd name="T9" fmla="*/ 18 h 4"/>
                <a:gd name="T10" fmla="*/ 6 w 4"/>
                <a:gd name="T11" fmla="*/ 18 h 4"/>
                <a:gd name="T12" fmla="*/ 6 w 4"/>
                <a:gd name="T13" fmla="*/ 6 h 4"/>
                <a:gd name="T14" fmla="*/ 12 w 4"/>
                <a:gd name="T15" fmla="*/ 0 h 4"/>
                <a:gd name="T16" fmla="*/ 24 w 4"/>
                <a:gd name="T17" fmla="*/ 6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"/>
                <a:gd name="T28" fmla="*/ 0 h 4"/>
                <a:gd name="T29" fmla="*/ 4 w 4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" h="4">
                  <a:moveTo>
                    <a:pt x="4" y="1"/>
                  </a:moveTo>
                  <a:lnTo>
                    <a:pt x="4" y="1"/>
                  </a:lnTo>
                  <a:cubicBezTo>
                    <a:pt x="4" y="1"/>
                    <a:pt x="4" y="2"/>
                    <a:pt x="4" y="3"/>
                  </a:cubicBezTo>
                  <a:lnTo>
                    <a:pt x="3" y="3"/>
                  </a:lnTo>
                  <a:cubicBezTo>
                    <a:pt x="2" y="4"/>
                    <a:pt x="1" y="4"/>
                    <a:pt x="1" y="3"/>
                  </a:cubicBezTo>
                  <a:cubicBezTo>
                    <a:pt x="0" y="3"/>
                    <a:pt x="0" y="2"/>
                    <a:pt x="1" y="1"/>
                  </a:cubicBezTo>
                  <a:lnTo>
                    <a:pt x="2" y="0"/>
                  </a:lnTo>
                  <a:cubicBezTo>
                    <a:pt x="2" y="0"/>
                    <a:pt x="3" y="0"/>
                    <a:pt x="4" y="1"/>
                  </a:cubicBez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255" name="Freeform 267"/>
            <p:cNvSpPr>
              <a:spLocks/>
            </p:cNvSpPr>
            <p:nvPr/>
          </p:nvSpPr>
          <p:spPr bwMode="auto">
            <a:xfrm>
              <a:off x="3660" y="2655"/>
              <a:ext cx="390" cy="342"/>
            </a:xfrm>
            <a:custGeom>
              <a:avLst/>
              <a:gdLst>
                <a:gd name="T0" fmla="*/ 180 w 65"/>
                <a:gd name="T1" fmla="*/ 342 h 57"/>
                <a:gd name="T2" fmla="*/ 390 w 65"/>
                <a:gd name="T3" fmla="*/ 294 h 57"/>
                <a:gd name="T4" fmla="*/ 378 w 65"/>
                <a:gd name="T5" fmla="*/ 198 h 57"/>
                <a:gd name="T6" fmla="*/ 258 w 65"/>
                <a:gd name="T7" fmla="*/ 180 h 57"/>
                <a:gd name="T8" fmla="*/ 240 w 65"/>
                <a:gd name="T9" fmla="*/ 24 h 57"/>
                <a:gd name="T10" fmla="*/ 246 w 65"/>
                <a:gd name="T11" fmla="*/ 0 h 57"/>
                <a:gd name="T12" fmla="*/ 102 w 65"/>
                <a:gd name="T13" fmla="*/ 0 h 57"/>
                <a:gd name="T14" fmla="*/ 54 w 65"/>
                <a:gd name="T15" fmla="*/ 180 h 57"/>
                <a:gd name="T16" fmla="*/ 0 w 65"/>
                <a:gd name="T17" fmla="*/ 216 h 57"/>
                <a:gd name="T18" fmla="*/ 0 w 65"/>
                <a:gd name="T19" fmla="*/ 342 h 57"/>
                <a:gd name="T20" fmla="*/ 90 w 65"/>
                <a:gd name="T21" fmla="*/ 342 h 57"/>
                <a:gd name="T22" fmla="*/ 180 w 65"/>
                <a:gd name="T23" fmla="*/ 342 h 5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65"/>
                <a:gd name="T37" fmla="*/ 0 h 57"/>
                <a:gd name="T38" fmla="*/ 65 w 65"/>
                <a:gd name="T39" fmla="*/ 57 h 5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65" h="57">
                  <a:moveTo>
                    <a:pt x="30" y="57"/>
                  </a:moveTo>
                  <a:lnTo>
                    <a:pt x="65" y="49"/>
                  </a:lnTo>
                  <a:lnTo>
                    <a:pt x="63" y="33"/>
                  </a:lnTo>
                  <a:lnTo>
                    <a:pt x="43" y="30"/>
                  </a:lnTo>
                  <a:lnTo>
                    <a:pt x="40" y="4"/>
                  </a:lnTo>
                  <a:lnTo>
                    <a:pt x="41" y="0"/>
                  </a:lnTo>
                  <a:cubicBezTo>
                    <a:pt x="33" y="0"/>
                    <a:pt x="25" y="0"/>
                    <a:pt x="17" y="0"/>
                  </a:cubicBezTo>
                  <a:cubicBezTo>
                    <a:pt x="10" y="7"/>
                    <a:pt x="7" y="19"/>
                    <a:pt x="9" y="30"/>
                  </a:cubicBezTo>
                  <a:cubicBezTo>
                    <a:pt x="5" y="31"/>
                    <a:pt x="2" y="33"/>
                    <a:pt x="0" y="36"/>
                  </a:cubicBezTo>
                  <a:lnTo>
                    <a:pt x="0" y="57"/>
                  </a:lnTo>
                  <a:lnTo>
                    <a:pt x="15" y="57"/>
                  </a:lnTo>
                  <a:lnTo>
                    <a:pt x="30" y="57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256" name="Rectangle 268"/>
            <p:cNvSpPr>
              <a:spLocks noChangeArrowheads="1"/>
            </p:cNvSpPr>
            <p:nvPr/>
          </p:nvSpPr>
          <p:spPr bwMode="auto">
            <a:xfrm>
              <a:off x="3048" y="2955"/>
              <a:ext cx="564" cy="42"/>
            </a:xfrm>
            <a:prstGeom prst="rect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257" name="Oval 269"/>
            <p:cNvSpPr>
              <a:spLocks noChangeArrowheads="1"/>
            </p:cNvSpPr>
            <p:nvPr/>
          </p:nvSpPr>
          <p:spPr bwMode="auto">
            <a:xfrm>
              <a:off x="3102" y="2919"/>
              <a:ext cx="138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258" name="Oval 270"/>
            <p:cNvSpPr>
              <a:spLocks noChangeArrowheads="1"/>
            </p:cNvSpPr>
            <p:nvPr/>
          </p:nvSpPr>
          <p:spPr bwMode="auto">
            <a:xfrm>
              <a:off x="3276" y="2919"/>
              <a:ext cx="132" cy="13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259" name="Oval 271"/>
            <p:cNvSpPr>
              <a:spLocks noChangeArrowheads="1"/>
            </p:cNvSpPr>
            <p:nvPr/>
          </p:nvSpPr>
          <p:spPr bwMode="auto">
            <a:xfrm>
              <a:off x="3702" y="2889"/>
              <a:ext cx="168" cy="168"/>
            </a:xfrm>
            <a:prstGeom prst="ellipse">
              <a:avLst/>
            </a:pr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260" name="Freeform 272"/>
            <p:cNvSpPr>
              <a:spLocks/>
            </p:cNvSpPr>
            <p:nvPr/>
          </p:nvSpPr>
          <p:spPr bwMode="auto">
            <a:xfrm>
              <a:off x="3042" y="2487"/>
              <a:ext cx="558" cy="408"/>
            </a:xfrm>
            <a:custGeom>
              <a:avLst/>
              <a:gdLst>
                <a:gd name="T0" fmla="*/ 558 w 93"/>
                <a:gd name="T1" fmla="*/ 408 h 68"/>
                <a:gd name="T2" fmla="*/ 558 w 93"/>
                <a:gd name="T3" fmla="*/ 138 h 68"/>
                <a:gd name="T4" fmla="*/ 222 w 93"/>
                <a:gd name="T5" fmla="*/ 0 h 68"/>
                <a:gd name="T6" fmla="*/ 0 w 93"/>
                <a:gd name="T7" fmla="*/ 150 h 68"/>
                <a:gd name="T8" fmla="*/ 18 w 93"/>
                <a:gd name="T9" fmla="*/ 168 h 68"/>
                <a:gd name="T10" fmla="*/ 222 w 93"/>
                <a:gd name="T11" fmla="*/ 36 h 68"/>
                <a:gd name="T12" fmla="*/ 528 w 93"/>
                <a:gd name="T13" fmla="*/ 168 h 68"/>
                <a:gd name="T14" fmla="*/ 528 w 93"/>
                <a:gd name="T15" fmla="*/ 408 h 68"/>
                <a:gd name="T16" fmla="*/ 558 w 93"/>
                <a:gd name="T17" fmla="*/ 408 h 6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93"/>
                <a:gd name="T28" fmla="*/ 0 h 68"/>
                <a:gd name="T29" fmla="*/ 93 w 93"/>
                <a:gd name="T30" fmla="*/ 68 h 6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93" h="68">
                  <a:moveTo>
                    <a:pt x="93" y="68"/>
                  </a:moveTo>
                  <a:lnTo>
                    <a:pt x="93" y="23"/>
                  </a:lnTo>
                  <a:lnTo>
                    <a:pt x="37" y="0"/>
                  </a:lnTo>
                  <a:lnTo>
                    <a:pt x="0" y="25"/>
                  </a:lnTo>
                  <a:lnTo>
                    <a:pt x="3" y="28"/>
                  </a:lnTo>
                  <a:lnTo>
                    <a:pt x="37" y="6"/>
                  </a:lnTo>
                  <a:lnTo>
                    <a:pt x="88" y="28"/>
                  </a:lnTo>
                  <a:lnTo>
                    <a:pt x="88" y="68"/>
                  </a:lnTo>
                  <a:lnTo>
                    <a:pt x="93" y="68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261" name="Freeform 273"/>
            <p:cNvSpPr>
              <a:spLocks/>
            </p:cNvSpPr>
            <p:nvPr/>
          </p:nvSpPr>
          <p:spPr bwMode="auto">
            <a:xfrm>
              <a:off x="3534" y="2865"/>
              <a:ext cx="84" cy="84"/>
            </a:xfrm>
            <a:custGeom>
              <a:avLst/>
              <a:gdLst>
                <a:gd name="T0" fmla="*/ 24 w 14"/>
                <a:gd name="T1" fmla="*/ 0 h 14"/>
                <a:gd name="T2" fmla="*/ 0 w 14"/>
                <a:gd name="T3" fmla="*/ 84 h 14"/>
                <a:gd name="T4" fmla="*/ 0 w 14"/>
                <a:gd name="T5" fmla="*/ 84 h 14"/>
                <a:gd name="T6" fmla="*/ 78 w 14"/>
                <a:gd name="T7" fmla="*/ 84 h 14"/>
                <a:gd name="T8" fmla="*/ 84 w 14"/>
                <a:gd name="T9" fmla="*/ 0 h 14"/>
                <a:gd name="T10" fmla="*/ 24 w 14"/>
                <a:gd name="T11" fmla="*/ 0 h 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"/>
                <a:gd name="T19" fmla="*/ 0 h 14"/>
                <a:gd name="T20" fmla="*/ 14 w 14"/>
                <a:gd name="T21" fmla="*/ 14 h 1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" h="14">
                  <a:moveTo>
                    <a:pt x="4" y="0"/>
                  </a:moveTo>
                  <a:lnTo>
                    <a:pt x="0" y="14"/>
                  </a:lnTo>
                  <a:lnTo>
                    <a:pt x="13" y="14"/>
                  </a:lnTo>
                  <a:lnTo>
                    <a:pt x="14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262" name="Freeform 274"/>
            <p:cNvSpPr>
              <a:spLocks/>
            </p:cNvSpPr>
            <p:nvPr/>
          </p:nvSpPr>
          <p:spPr bwMode="auto">
            <a:xfrm>
              <a:off x="2952" y="2631"/>
              <a:ext cx="162" cy="144"/>
            </a:xfrm>
            <a:custGeom>
              <a:avLst/>
              <a:gdLst>
                <a:gd name="T0" fmla="*/ 36 w 27"/>
                <a:gd name="T1" fmla="*/ 144 h 24"/>
                <a:gd name="T2" fmla="*/ 132 w 27"/>
                <a:gd name="T3" fmla="*/ 144 h 24"/>
                <a:gd name="T4" fmla="*/ 0 60000 65536"/>
                <a:gd name="T5" fmla="*/ 0 60000 65536"/>
                <a:gd name="T6" fmla="*/ 0 w 27"/>
                <a:gd name="T7" fmla="*/ 0 h 24"/>
                <a:gd name="T8" fmla="*/ 27 w 27"/>
                <a:gd name="T9" fmla="*/ 24 h 2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7" h="24">
                  <a:moveTo>
                    <a:pt x="6" y="24"/>
                  </a:moveTo>
                  <a:cubicBezTo>
                    <a:pt x="0" y="0"/>
                    <a:pt x="27" y="0"/>
                    <a:pt x="22" y="24"/>
                  </a:cubicBezTo>
                </a:path>
              </a:pathLst>
            </a:custGeom>
            <a:noFill/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  <p:sp>
          <p:nvSpPr>
            <p:cNvPr id="9263" name="Freeform 275"/>
            <p:cNvSpPr>
              <a:spLocks/>
            </p:cNvSpPr>
            <p:nvPr/>
          </p:nvSpPr>
          <p:spPr bwMode="auto">
            <a:xfrm>
              <a:off x="3738" y="2685"/>
              <a:ext cx="150" cy="144"/>
            </a:xfrm>
            <a:custGeom>
              <a:avLst/>
              <a:gdLst>
                <a:gd name="T0" fmla="*/ 132 w 25"/>
                <a:gd name="T1" fmla="*/ 0 h 24"/>
                <a:gd name="T2" fmla="*/ 150 w 25"/>
                <a:gd name="T3" fmla="*/ 144 h 24"/>
                <a:gd name="T4" fmla="*/ 12 w 25"/>
                <a:gd name="T5" fmla="*/ 144 h 24"/>
                <a:gd name="T6" fmla="*/ 42 w 25"/>
                <a:gd name="T7" fmla="*/ 0 h 24"/>
                <a:gd name="T8" fmla="*/ 132 w 25"/>
                <a:gd name="T9" fmla="*/ 0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24"/>
                <a:gd name="T17" fmla="*/ 25 w 25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24">
                  <a:moveTo>
                    <a:pt x="22" y="0"/>
                  </a:moveTo>
                  <a:lnTo>
                    <a:pt x="25" y="24"/>
                  </a:lnTo>
                  <a:lnTo>
                    <a:pt x="2" y="24"/>
                  </a:lnTo>
                  <a:cubicBezTo>
                    <a:pt x="0" y="16"/>
                    <a:pt x="2" y="7"/>
                    <a:pt x="7" y="0"/>
                  </a:cubicBezTo>
                  <a:lnTo>
                    <a:pt x="22" y="0"/>
                  </a:lnTo>
                  <a:close/>
                </a:path>
              </a:pathLst>
            </a:custGeom>
            <a:solidFill>
              <a:srgbClr val="DDDDDC"/>
            </a:solidFill>
            <a:ln w="19050">
              <a:solidFill>
                <a:srgbClr val="24211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>
                <a:latin typeface="Arial" charset="0"/>
              </a:endParaRPr>
            </a:p>
          </p:txBody>
        </p:sp>
      </p:grpSp>
      <p:sp>
        <p:nvSpPr>
          <p:cNvPr id="9247" name="Freeform 301"/>
          <p:cNvSpPr>
            <a:spLocks/>
          </p:cNvSpPr>
          <p:nvPr/>
        </p:nvSpPr>
        <p:spPr bwMode="auto">
          <a:xfrm>
            <a:off x="4927600" y="6094413"/>
            <a:ext cx="539750" cy="261937"/>
          </a:xfrm>
          <a:custGeom>
            <a:avLst/>
            <a:gdLst>
              <a:gd name="T0" fmla="*/ 125942 w 60"/>
              <a:gd name="T1" fmla="*/ 0 h 29"/>
              <a:gd name="T2" fmla="*/ 413808 w 60"/>
              <a:gd name="T3" fmla="*/ 0 h 29"/>
              <a:gd name="T4" fmla="*/ 539750 w 60"/>
              <a:gd name="T5" fmla="*/ 126452 h 29"/>
              <a:gd name="T6" fmla="*/ 539750 w 60"/>
              <a:gd name="T7" fmla="*/ 126452 h 29"/>
              <a:gd name="T8" fmla="*/ 413808 w 60"/>
              <a:gd name="T9" fmla="*/ 261937 h 29"/>
              <a:gd name="T10" fmla="*/ 125942 w 60"/>
              <a:gd name="T11" fmla="*/ 261937 h 29"/>
              <a:gd name="T12" fmla="*/ 0 w 60"/>
              <a:gd name="T13" fmla="*/ 126452 h 29"/>
              <a:gd name="T14" fmla="*/ 0 w 60"/>
              <a:gd name="T15" fmla="*/ 126452 h 29"/>
              <a:gd name="T16" fmla="*/ 125942 w 60"/>
              <a:gd name="T17" fmla="*/ 0 h 2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60"/>
              <a:gd name="T28" fmla="*/ 0 h 29"/>
              <a:gd name="T29" fmla="*/ 60 w 60"/>
              <a:gd name="T30" fmla="*/ 29 h 2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0" h="29">
                <a:moveTo>
                  <a:pt x="14" y="0"/>
                </a:moveTo>
                <a:lnTo>
                  <a:pt x="46" y="0"/>
                </a:lnTo>
                <a:cubicBezTo>
                  <a:pt x="54" y="0"/>
                  <a:pt x="60" y="7"/>
                  <a:pt x="60" y="14"/>
                </a:cubicBezTo>
                <a:cubicBezTo>
                  <a:pt x="60" y="22"/>
                  <a:pt x="54" y="29"/>
                  <a:pt x="46" y="29"/>
                </a:cubicBezTo>
                <a:lnTo>
                  <a:pt x="14" y="29"/>
                </a:lnTo>
                <a:cubicBezTo>
                  <a:pt x="6" y="29"/>
                  <a:pt x="0" y="22"/>
                  <a:pt x="0" y="14"/>
                </a:cubicBezTo>
                <a:cubicBezTo>
                  <a:pt x="0" y="7"/>
                  <a:pt x="6" y="0"/>
                  <a:pt x="14" y="0"/>
                </a:cubicBezTo>
                <a:close/>
              </a:path>
            </a:pathLst>
          </a:custGeom>
          <a:noFill/>
          <a:ln w="19050" cap="rnd">
            <a:solidFill>
              <a:srgbClr val="24211D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sp>
        <p:nvSpPr>
          <p:cNvPr id="9248" name="Oval 162"/>
          <p:cNvSpPr>
            <a:spLocks noChangeArrowheads="1"/>
          </p:cNvSpPr>
          <p:nvPr/>
        </p:nvSpPr>
        <p:spPr bwMode="auto">
          <a:xfrm>
            <a:off x="5886450" y="6048375"/>
            <a:ext cx="306388" cy="306388"/>
          </a:xfrm>
          <a:prstGeom prst="ellipse">
            <a:avLst/>
          </a:prstGeom>
          <a:noFill/>
          <a:ln w="19050" cap="rnd" cmpd="tri">
            <a:solidFill>
              <a:srgbClr val="24211D"/>
            </a:solidFill>
            <a:prstDash val="sysDash"/>
            <a:miter lim="800000"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sp>
        <p:nvSpPr>
          <p:cNvPr id="9249" name="Oval 162"/>
          <p:cNvSpPr>
            <a:spLocks noChangeArrowheads="1"/>
          </p:cNvSpPr>
          <p:nvPr/>
        </p:nvSpPr>
        <p:spPr bwMode="auto">
          <a:xfrm>
            <a:off x="8199438" y="4627563"/>
            <a:ext cx="357187" cy="357187"/>
          </a:xfrm>
          <a:prstGeom prst="ellipse">
            <a:avLst/>
          </a:prstGeom>
          <a:noFill/>
          <a:ln w="19050" cap="rnd" cmpd="tri">
            <a:solidFill>
              <a:srgbClr val="24211D"/>
            </a:solidFill>
            <a:prstDash val="sysDash"/>
            <a:miter lim="800000"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sp>
        <p:nvSpPr>
          <p:cNvPr id="9250" name="Oval 162"/>
          <p:cNvSpPr>
            <a:spLocks noChangeArrowheads="1"/>
          </p:cNvSpPr>
          <p:nvPr/>
        </p:nvSpPr>
        <p:spPr bwMode="auto">
          <a:xfrm>
            <a:off x="863600" y="6051550"/>
            <a:ext cx="357188" cy="357188"/>
          </a:xfrm>
          <a:prstGeom prst="ellipse">
            <a:avLst/>
          </a:prstGeom>
          <a:noFill/>
          <a:ln w="19050" cap="rnd" cmpd="tri">
            <a:solidFill>
              <a:srgbClr val="24211D"/>
            </a:solidFill>
            <a:prstDash val="sysDash"/>
            <a:miter lim="800000"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sp>
        <p:nvSpPr>
          <p:cNvPr id="9251" name="Titel 200"/>
          <p:cNvSpPr>
            <a:spLocks noGrp="1"/>
          </p:cNvSpPr>
          <p:nvPr>
            <p:ph type="title"/>
          </p:nvPr>
        </p:nvSpPr>
        <p:spPr>
          <a:xfrm>
            <a:off x="233363" y="1676400"/>
            <a:ext cx="1576387" cy="381000"/>
          </a:xfrm>
        </p:spPr>
        <p:txBody>
          <a:bodyPr/>
          <a:lstStyle/>
          <a:p>
            <a:pPr eaLnBrk="1" hangingPunct="1"/>
            <a:r>
              <a:rPr lang="de-DE" b="1" dirty="0">
                <a:latin typeface="Arial" charset="0"/>
                <a:cs typeface="Arial" charset="0"/>
              </a:rPr>
              <a:t>Schlepper</a:t>
            </a:r>
          </a:p>
        </p:txBody>
      </p:sp>
      <p:graphicFrame>
        <p:nvGraphicFramePr>
          <p:cNvPr id="201" name="Tabelle 20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5189778"/>
              </p:ext>
            </p:extLst>
          </p:nvPr>
        </p:nvGraphicFramePr>
        <p:xfrm>
          <a:off x="3131840" y="1100335"/>
          <a:ext cx="5797880" cy="1194806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449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94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94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94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4043">
                <a:tc>
                  <a:txBody>
                    <a:bodyPr/>
                    <a:lstStyle/>
                    <a:p>
                      <a:pPr algn="r"/>
                      <a:r>
                        <a:rPr lang="de-DE" sz="900" b="0" dirty="0" err="1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Landw</a:t>
                      </a:r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. Schlepper mit Seilw</a:t>
                      </a:r>
                      <a:r>
                        <a:rPr lang="de-DE" sz="900" b="0" baseline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inde</a:t>
                      </a:r>
                      <a:endParaRPr lang="de-DE" sz="900" b="0" dirty="0">
                        <a:ln>
                          <a:solidFill>
                            <a:srgbClr val="395D61"/>
                          </a:solidFill>
                        </a:ln>
                        <a:solidFill>
                          <a:srgbClr val="395D6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900" b="0" dirty="0" err="1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Landw</a:t>
                      </a:r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. Schlepper mit Seilw</a:t>
                      </a:r>
                      <a:r>
                        <a:rPr lang="de-DE" sz="900" b="0" baseline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inde, </a:t>
                      </a:r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Kran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900" b="0" baseline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Forstspezial</a:t>
                      </a:r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schlepper </a:t>
                      </a:r>
                      <a:r>
                        <a:rPr lang="de-DE" sz="900" b="0" baseline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 </a:t>
                      </a:r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Seilwinde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800" b="0" baseline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Forstspezial</a:t>
                      </a:r>
                      <a:r>
                        <a:rPr lang="de-DE" sz="8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schlepper </a:t>
                      </a:r>
                      <a:r>
                        <a:rPr lang="de-DE" sz="800" b="0" baseline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 </a:t>
                      </a:r>
                      <a:r>
                        <a:rPr lang="de-DE" sz="7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Seilwinde, Kran, Traktionswinde</a:t>
                      </a:r>
                      <a:endParaRPr lang="de-DE" sz="900" b="0" dirty="0">
                        <a:ln>
                          <a:solidFill>
                            <a:srgbClr val="395D61"/>
                          </a:solidFill>
                        </a:ln>
                        <a:solidFill>
                          <a:srgbClr val="395D6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043">
                <a:tc>
                  <a:txBody>
                    <a:bodyPr/>
                    <a:lstStyle/>
                    <a:p>
                      <a:pPr algn="r"/>
                      <a:r>
                        <a:rPr lang="de-DE" sz="900" b="0" baseline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Forstspezial</a:t>
                      </a:r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schlepper </a:t>
                      </a:r>
                      <a:r>
                        <a:rPr lang="de-DE" sz="900" b="0" baseline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 </a:t>
                      </a:r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Seilwinde, Kran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900" b="0" baseline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Forstspezial</a:t>
                      </a:r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schlepper </a:t>
                      </a:r>
                      <a:r>
                        <a:rPr lang="de-DE" sz="900" b="0" baseline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 </a:t>
                      </a:r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Seilwinde, Kran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Zangenschlepper</a:t>
                      </a:r>
                    </a:p>
                    <a:p>
                      <a:pPr algn="r"/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Seilwinde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Zangenschlepper</a:t>
                      </a:r>
                    </a:p>
                    <a:p>
                      <a:pPr algn="r"/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Seilwinde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043">
                <a:tc>
                  <a:txBody>
                    <a:bodyPr/>
                    <a:lstStyle/>
                    <a:p>
                      <a:pPr algn="r"/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Klemmbankschlepper</a:t>
                      </a:r>
                    </a:p>
                    <a:p>
                      <a:pPr algn="r"/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Seilwinde, Kran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Klemmbankschlepper</a:t>
                      </a:r>
                    </a:p>
                    <a:p>
                      <a:pPr algn="r"/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Seilwinde, Kran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900" b="0" dirty="0" err="1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Forwarder</a:t>
                      </a:r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 Klemmbankaufbau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900" b="0" dirty="0" err="1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Forwarder</a:t>
                      </a:r>
                      <a:r>
                        <a:rPr lang="de-DE" sz="900" b="0" dirty="0">
                          <a:ln>
                            <a:solidFill>
                              <a:srgbClr val="395D61"/>
                            </a:solidFill>
                          </a:ln>
                          <a:solidFill>
                            <a:srgbClr val="395D61"/>
                          </a:solidFill>
                        </a:rPr>
                        <a:t> Klemmbankaufbau</a:t>
                      </a:r>
                    </a:p>
                  </a:txBody>
                  <a:tcPr>
                    <a:lnL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9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4" name="Gruppieren 3"/>
          <p:cNvGrpSpPr/>
          <p:nvPr/>
        </p:nvGrpSpPr>
        <p:grpSpPr>
          <a:xfrm>
            <a:off x="6943724" y="2820988"/>
            <a:ext cx="1866901" cy="800100"/>
            <a:chOff x="7099301" y="2817591"/>
            <a:chExt cx="1866901" cy="800100"/>
          </a:xfrm>
        </p:grpSpPr>
        <p:grpSp>
          <p:nvGrpSpPr>
            <p:cNvPr id="211" name="Group 140"/>
            <p:cNvGrpSpPr>
              <a:grpSpLocks noChangeAspect="1"/>
            </p:cNvGrpSpPr>
            <p:nvPr/>
          </p:nvGrpSpPr>
          <p:grpSpPr bwMode="auto">
            <a:xfrm>
              <a:off x="7099301" y="2817591"/>
              <a:ext cx="1466850" cy="800100"/>
              <a:chOff x="393" y="1728"/>
              <a:chExt cx="924" cy="504"/>
            </a:xfrm>
          </p:grpSpPr>
          <p:sp>
            <p:nvSpPr>
              <p:cNvPr id="212" name="Freeform 141"/>
              <p:cNvSpPr>
                <a:spLocks/>
              </p:cNvSpPr>
              <p:nvPr/>
            </p:nvSpPr>
            <p:spPr bwMode="auto">
              <a:xfrm>
                <a:off x="873" y="1956"/>
                <a:ext cx="396" cy="204"/>
              </a:xfrm>
              <a:custGeom>
                <a:avLst/>
                <a:gdLst>
                  <a:gd name="T0" fmla="*/ 18 w 66"/>
                  <a:gd name="T1" fmla="*/ 6 h 34"/>
                  <a:gd name="T2" fmla="*/ 30 w 66"/>
                  <a:gd name="T3" fmla="*/ 96 h 34"/>
                  <a:gd name="T4" fmla="*/ 0 w 66"/>
                  <a:gd name="T5" fmla="*/ 102 h 34"/>
                  <a:gd name="T6" fmla="*/ 0 w 66"/>
                  <a:gd name="T7" fmla="*/ 204 h 34"/>
                  <a:gd name="T8" fmla="*/ 294 w 66"/>
                  <a:gd name="T9" fmla="*/ 204 h 34"/>
                  <a:gd name="T10" fmla="*/ 396 w 66"/>
                  <a:gd name="T11" fmla="*/ 150 h 34"/>
                  <a:gd name="T12" fmla="*/ 372 w 66"/>
                  <a:gd name="T13" fmla="*/ 30 h 34"/>
                  <a:gd name="T14" fmla="*/ 210 w 66"/>
                  <a:gd name="T15" fmla="*/ 6 h 34"/>
                  <a:gd name="T16" fmla="*/ 132 w 66"/>
                  <a:gd name="T17" fmla="*/ 0 h 34"/>
                  <a:gd name="T18" fmla="*/ 18 w 66"/>
                  <a:gd name="T19" fmla="*/ 6 h 34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66"/>
                  <a:gd name="T31" fmla="*/ 0 h 34"/>
                  <a:gd name="T32" fmla="*/ 66 w 66"/>
                  <a:gd name="T33" fmla="*/ 34 h 34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66" h="34">
                    <a:moveTo>
                      <a:pt x="3" y="1"/>
                    </a:moveTo>
                    <a:lnTo>
                      <a:pt x="5" y="16"/>
                    </a:lnTo>
                    <a:lnTo>
                      <a:pt x="0" y="17"/>
                    </a:lnTo>
                    <a:lnTo>
                      <a:pt x="0" y="34"/>
                    </a:lnTo>
                    <a:lnTo>
                      <a:pt x="49" y="34"/>
                    </a:lnTo>
                    <a:lnTo>
                      <a:pt x="66" y="25"/>
                    </a:lnTo>
                    <a:lnTo>
                      <a:pt x="62" y="5"/>
                    </a:lnTo>
                    <a:lnTo>
                      <a:pt x="35" y="1"/>
                    </a:lnTo>
                    <a:lnTo>
                      <a:pt x="22" y="0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DDDDDC"/>
              </a:solidFill>
              <a:ln w="19050">
                <a:solidFill>
                  <a:srgbClr val="24211D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213" name="Oval 142"/>
              <p:cNvSpPr>
                <a:spLocks noChangeArrowheads="1"/>
              </p:cNvSpPr>
              <p:nvPr/>
            </p:nvSpPr>
            <p:spPr bwMode="auto">
              <a:xfrm>
                <a:off x="975" y="2034"/>
                <a:ext cx="198" cy="198"/>
              </a:xfrm>
              <a:prstGeom prst="ellipse">
                <a:avLst/>
              </a:prstGeom>
              <a:solidFill>
                <a:srgbClr val="DDDDDC"/>
              </a:solidFill>
              <a:ln w="19050">
                <a:solidFill>
                  <a:srgbClr val="24211D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214" name="Freeform 143"/>
              <p:cNvSpPr>
                <a:spLocks/>
              </p:cNvSpPr>
              <p:nvPr/>
            </p:nvSpPr>
            <p:spPr bwMode="auto">
              <a:xfrm>
                <a:off x="849" y="1806"/>
                <a:ext cx="222" cy="216"/>
              </a:xfrm>
              <a:custGeom>
                <a:avLst/>
                <a:gdLst>
                  <a:gd name="T0" fmla="*/ 0 w 37"/>
                  <a:gd name="T1" fmla="*/ 0 h 36"/>
                  <a:gd name="T2" fmla="*/ 6 w 37"/>
                  <a:gd name="T3" fmla="*/ 30 h 36"/>
                  <a:gd name="T4" fmla="*/ 0 w 37"/>
                  <a:gd name="T5" fmla="*/ 150 h 36"/>
                  <a:gd name="T6" fmla="*/ 30 w 37"/>
                  <a:gd name="T7" fmla="*/ 216 h 36"/>
                  <a:gd name="T8" fmla="*/ 102 w 37"/>
                  <a:gd name="T9" fmla="*/ 216 h 36"/>
                  <a:gd name="T10" fmla="*/ 222 w 37"/>
                  <a:gd name="T11" fmla="*/ 156 h 36"/>
                  <a:gd name="T12" fmla="*/ 168 w 37"/>
                  <a:gd name="T13" fmla="*/ 24 h 36"/>
                  <a:gd name="T14" fmla="*/ 168 w 37"/>
                  <a:gd name="T15" fmla="*/ 0 h 36"/>
                  <a:gd name="T16" fmla="*/ 0 w 37"/>
                  <a:gd name="T17" fmla="*/ 0 h 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37"/>
                  <a:gd name="T28" fmla="*/ 0 h 36"/>
                  <a:gd name="T29" fmla="*/ 37 w 37"/>
                  <a:gd name="T30" fmla="*/ 36 h 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37" h="36">
                    <a:moveTo>
                      <a:pt x="0" y="0"/>
                    </a:moveTo>
                    <a:lnTo>
                      <a:pt x="1" y="5"/>
                    </a:lnTo>
                    <a:lnTo>
                      <a:pt x="0" y="25"/>
                    </a:lnTo>
                    <a:lnTo>
                      <a:pt x="5" y="36"/>
                    </a:lnTo>
                    <a:lnTo>
                      <a:pt x="17" y="36"/>
                    </a:lnTo>
                    <a:lnTo>
                      <a:pt x="37" y="26"/>
                    </a:lnTo>
                    <a:lnTo>
                      <a:pt x="28" y="4"/>
                    </a:lnTo>
                    <a:lnTo>
                      <a:pt x="28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DDDDC"/>
              </a:solidFill>
              <a:ln w="19050">
                <a:solidFill>
                  <a:srgbClr val="24211D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215" name="Freeform 144"/>
              <p:cNvSpPr>
                <a:spLocks/>
              </p:cNvSpPr>
              <p:nvPr/>
            </p:nvSpPr>
            <p:spPr bwMode="auto">
              <a:xfrm>
                <a:off x="873" y="1842"/>
                <a:ext cx="156" cy="108"/>
              </a:xfrm>
              <a:custGeom>
                <a:avLst/>
                <a:gdLst>
                  <a:gd name="T0" fmla="*/ 6 w 26"/>
                  <a:gd name="T1" fmla="*/ 0 h 18"/>
                  <a:gd name="T2" fmla="*/ 0 w 26"/>
                  <a:gd name="T3" fmla="*/ 108 h 18"/>
                  <a:gd name="T4" fmla="*/ 156 w 26"/>
                  <a:gd name="T5" fmla="*/ 108 h 18"/>
                  <a:gd name="T6" fmla="*/ 120 w 26"/>
                  <a:gd name="T7" fmla="*/ 0 h 18"/>
                  <a:gd name="T8" fmla="*/ 6 w 26"/>
                  <a:gd name="T9" fmla="*/ 0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"/>
                  <a:gd name="T16" fmla="*/ 0 h 18"/>
                  <a:gd name="T17" fmla="*/ 26 w 26"/>
                  <a:gd name="T18" fmla="*/ 18 h 1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" h="18">
                    <a:moveTo>
                      <a:pt x="1" y="0"/>
                    </a:moveTo>
                    <a:lnTo>
                      <a:pt x="0" y="18"/>
                    </a:lnTo>
                    <a:lnTo>
                      <a:pt x="26" y="18"/>
                    </a:lnTo>
                    <a:lnTo>
                      <a:pt x="20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DDDDDC"/>
              </a:solidFill>
              <a:ln w="19050">
                <a:solidFill>
                  <a:srgbClr val="24211D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216" name="Line 145"/>
              <p:cNvSpPr>
                <a:spLocks noChangeShapeType="1"/>
              </p:cNvSpPr>
              <p:nvPr/>
            </p:nvSpPr>
            <p:spPr bwMode="auto">
              <a:xfrm>
                <a:off x="1017" y="1806"/>
                <a:ext cx="222" cy="180"/>
              </a:xfrm>
              <a:prstGeom prst="line">
                <a:avLst/>
              </a:prstGeom>
              <a:noFill/>
              <a:ln w="19050">
                <a:solidFill>
                  <a:srgbClr val="24211D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17" name="Line 146"/>
              <p:cNvSpPr>
                <a:spLocks noChangeShapeType="1"/>
              </p:cNvSpPr>
              <p:nvPr/>
            </p:nvSpPr>
            <p:spPr bwMode="auto">
              <a:xfrm flipV="1">
                <a:off x="1269" y="2094"/>
                <a:ext cx="48" cy="6"/>
              </a:xfrm>
              <a:prstGeom prst="line">
                <a:avLst/>
              </a:prstGeom>
              <a:noFill/>
              <a:ln w="19050">
                <a:solidFill>
                  <a:srgbClr val="24211D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19" name="Line 148"/>
              <p:cNvSpPr>
                <a:spLocks noChangeShapeType="1"/>
              </p:cNvSpPr>
              <p:nvPr/>
            </p:nvSpPr>
            <p:spPr bwMode="auto">
              <a:xfrm flipH="1">
                <a:off x="543" y="1992"/>
                <a:ext cx="90" cy="1"/>
              </a:xfrm>
              <a:prstGeom prst="line">
                <a:avLst/>
              </a:prstGeom>
              <a:noFill/>
              <a:ln w="19050">
                <a:solidFill>
                  <a:srgbClr val="24211D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20" name="Line 149"/>
              <p:cNvSpPr>
                <a:spLocks noChangeShapeType="1"/>
              </p:cNvSpPr>
              <p:nvPr/>
            </p:nvSpPr>
            <p:spPr bwMode="auto">
              <a:xfrm flipH="1">
                <a:off x="465" y="1992"/>
                <a:ext cx="78" cy="42"/>
              </a:xfrm>
              <a:prstGeom prst="line">
                <a:avLst/>
              </a:prstGeom>
              <a:noFill/>
              <a:ln w="19050">
                <a:solidFill>
                  <a:srgbClr val="24211D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21" name="Oval 150"/>
              <p:cNvSpPr>
                <a:spLocks noChangeArrowheads="1"/>
              </p:cNvSpPr>
              <p:nvPr/>
            </p:nvSpPr>
            <p:spPr bwMode="auto">
              <a:xfrm>
                <a:off x="573" y="1992"/>
                <a:ext cx="114" cy="120"/>
              </a:xfrm>
              <a:prstGeom prst="ellipse">
                <a:avLst/>
              </a:prstGeom>
              <a:solidFill>
                <a:srgbClr val="DDDDDC"/>
              </a:solidFill>
              <a:ln w="19050">
                <a:solidFill>
                  <a:srgbClr val="24211D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222" name="Freeform 151"/>
              <p:cNvSpPr>
                <a:spLocks/>
              </p:cNvSpPr>
              <p:nvPr/>
            </p:nvSpPr>
            <p:spPr bwMode="auto">
              <a:xfrm>
                <a:off x="393" y="1974"/>
                <a:ext cx="138" cy="126"/>
              </a:xfrm>
              <a:custGeom>
                <a:avLst/>
                <a:gdLst>
                  <a:gd name="T0" fmla="*/ 30 w 23"/>
                  <a:gd name="T1" fmla="*/ 126 h 21"/>
                  <a:gd name="T2" fmla="*/ 108 w 23"/>
                  <a:gd name="T3" fmla="*/ 126 h 21"/>
                  <a:gd name="T4" fmla="*/ 0 60000 65536"/>
                  <a:gd name="T5" fmla="*/ 0 60000 65536"/>
                  <a:gd name="T6" fmla="*/ 0 w 23"/>
                  <a:gd name="T7" fmla="*/ 0 h 21"/>
                  <a:gd name="T8" fmla="*/ 23 w 23"/>
                  <a:gd name="T9" fmla="*/ 21 h 2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3" h="21">
                    <a:moveTo>
                      <a:pt x="5" y="21"/>
                    </a:moveTo>
                    <a:cubicBezTo>
                      <a:pt x="0" y="0"/>
                      <a:pt x="23" y="0"/>
                      <a:pt x="18" y="21"/>
                    </a:cubicBezTo>
                  </a:path>
                </a:pathLst>
              </a:custGeom>
              <a:noFill/>
              <a:ln w="19050">
                <a:solidFill>
                  <a:srgbClr val="24211D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223" name="Rectangle 152"/>
              <p:cNvSpPr>
                <a:spLocks noChangeArrowheads="1"/>
              </p:cNvSpPr>
              <p:nvPr/>
            </p:nvSpPr>
            <p:spPr bwMode="auto">
              <a:xfrm>
                <a:off x="573" y="2052"/>
                <a:ext cx="270" cy="108"/>
              </a:xfrm>
              <a:prstGeom prst="rect">
                <a:avLst/>
              </a:prstGeom>
              <a:solidFill>
                <a:srgbClr val="DDDDDC"/>
              </a:solidFill>
              <a:ln w="19050">
                <a:solidFill>
                  <a:srgbClr val="24211D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224" name="Oval 153"/>
              <p:cNvSpPr>
                <a:spLocks noChangeArrowheads="1"/>
              </p:cNvSpPr>
              <p:nvPr/>
            </p:nvSpPr>
            <p:spPr bwMode="auto">
              <a:xfrm>
                <a:off x="543" y="2034"/>
                <a:ext cx="198" cy="198"/>
              </a:xfrm>
              <a:prstGeom prst="ellipse">
                <a:avLst/>
              </a:prstGeom>
              <a:solidFill>
                <a:srgbClr val="DDDDDC"/>
              </a:solidFill>
              <a:ln w="19050">
                <a:solidFill>
                  <a:srgbClr val="24211D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225" name="Line 154"/>
              <p:cNvSpPr>
                <a:spLocks noChangeShapeType="1"/>
              </p:cNvSpPr>
              <p:nvPr/>
            </p:nvSpPr>
            <p:spPr bwMode="auto">
              <a:xfrm flipH="1">
                <a:off x="483" y="2136"/>
                <a:ext cx="60" cy="42"/>
              </a:xfrm>
              <a:prstGeom prst="line">
                <a:avLst/>
              </a:prstGeom>
              <a:noFill/>
              <a:ln w="19050">
                <a:solidFill>
                  <a:srgbClr val="24211D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26" name="Line 155"/>
              <p:cNvSpPr>
                <a:spLocks noChangeShapeType="1"/>
              </p:cNvSpPr>
              <p:nvPr/>
            </p:nvSpPr>
            <p:spPr bwMode="auto">
              <a:xfrm>
                <a:off x="543" y="1980"/>
                <a:ext cx="1" cy="162"/>
              </a:xfrm>
              <a:prstGeom prst="line">
                <a:avLst/>
              </a:prstGeom>
              <a:noFill/>
              <a:ln w="19050">
                <a:solidFill>
                  <a:srgbClr val="24211D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27" name="Freeform 156"/>
              <p:cNvSpPr>
                <a:spLocks/>
              </p:cNvSpPr>
              <p:nvPr/>
            </p:nvSpPr>
            <p:spPr bwMode="auto">
              <a:xfrm>
                <a:off x="459" y="1962"/>
                <a:ext cx="18" cy="42"/>
              </a:xfrm>
              <a:custGeom>
                <a:avLst/>
                <a:gdLst>
                  <a:gd name="T0" fmla="*/ 6 w 3"/>
                  <a:gd name="T1" fmla="*/ 0 h 7"/>
                  <a:gd name="T2" fmla="*/ 18 w 3"/>
                  <a:gd name="T3" fmla="*/ 0 h 7"/>
                  <a:gd name="T4" fmla="*/ 12 w 3"/>
                  <a:gd name="T5" fmla="*/ 42 h 7"/>
                  <a:gd name="T6" fmla="*/ 0 w 3"/>
                  <a:gd name="T7" fmla="*/ 42 h 7"/>
                  <a:gd name="T8" fmla="*/ 6 w 3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"/>
                  <a:gd name="T16" fmla="*/ 0 h 7"/>
                  <a:gd name="T17" fmla="*/ 3 w 3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" h="7">
                    <a:moveTo>
                      <a:pt x="1" y="0"/>
                    </a:moveTo>
                    <a:lnTo>
                      <a:pt x="3" y="0"/>
                    </a:lnTo>
                    <a:lnTo>
                      <a:pt x="2" y="7"/>
                    </a:lnTo>
                    <a:lnTo>
                      <a:pt x="0" y="7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DDDDDC"/>
              </a:solidFill>
              <a:ln w="19050">
                <a:solidFill>
                  <a:srgbClr val="24211D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  <p:sp>
            <p:nvSpPr>
              <p:cNvPr id="228" name="Freeform 157"/>
              <p:cNvSpPr>
                <a:spLocks/>
              </p:cNvSpPr>
              <p:nvPr/>
            </p:nvSpPr>
            <p:spPr bwMode="auto">
              <a:xfrm>
                <a:off x="459" y="1728"/>
                <a:ext cx="342" cy="318"/>
              </a:xfrm>
              <a:custGeom>
                <a:avLst/>
                <a:gdLst>
                  <a:gd name="T0" fmla="*/ 342 w 57"/>
                  <a:gd name="T1" fmla="*/ 318 h 53"/>
                  <a:gd name="T2" fmla="*/ 330 w 57"/>
                  <a:gd name="T3" fmla="*/ 168 h 53"/>
                  <a:gd name="T4" fmla="*/ 36 w 57"/>
                  <a:gd name="T5" fmla="*/ 0 h 53"/>
                  <a:gd name="T6" fmla="*/ 0 w 57"/>
                  <a:gd name="T7" fmla="*/ 252 h 53"/>
                  <a:gd name="T8" fmla="*/ 24 w 57"/>
                  <a:gd name="T9" fmla="*/ 258 h 53"/>
                  <a:gd name="T10" fmla="*/ 54 w 57"/>
                  <a:gd name="T11" fmla="*/ 42 h 53"/>
                  <a:gd name="T12" fmla="*/ 300 w 57"/>
                  <a:gd name="T13" fmla="*/ 186 h 53"/>
                  <a:gd name="T14" fmla="*/ 294 w 57"/>
                  <a:gd name="T15" fmla="*/ 318 h 53"/>
                  <a:gd name="T16" fmla="*/ 342 w 57"/>
                  <a:gd name="T17" fmla="*/ 318 h 5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57"/>
                  <a:gd name="T28" fmla="*/ 0 h 53"/>
                  <a:gd name="T29" fmla="*/ 57 w 57"/>
                  <a:gd name="T30" fmla="*/ 53 h 53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57" h="53">
                    <a:moveTo>
                      <a:pt x="57" y="53"/>
                    </a:moveTo>
                    <a:lnTo>
                      <a:pt x="55" y="28"/>
                    </a:lnTo>
                    <a:lnTo>
                      <a:pt x="6" y="0"/>
                    </a:lnTo>
                    <a:lnTo>
                      <a:pt x="0" y="42"/>
                    </a:lnTo>
                    <a:lnTo>
                      <a:pt x="4" y="43"/>
                    </a:lnTo>
                    <a:lnTo>
                      <a:pt x="9" y="7"/>
                    </a:lnTo>
                    <a:lnTo>
                      <a:pt x="50" y="31"/>
                    </a:lnTo>
                    <a:lnTo>
                      <a:pt x="49" y="53"/>
                    </a:lnTo>
                    <a:lnTo>
                      <a:pt x="57" y="53"/>
                    </a:lnTo>
                    <a:close/>
                  </a:path>
                </a:pathLst>
              </a:custGeom>
              <a:solidFill>
                <a:srgbClr val="DDDDDC"/>
              </a:solidFill>
              <a:ln w="19050">
                <a:solidFill>
                  <a:srgbClr val="24211D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</p:grpSp>
        <p:grpSp>
          <p:nvGrpSpPr>
            <p:cNvPr id="3" name="Gruppieren 2"/>
            <p:cNvGrpSpPr/>
            <p:nvPr/>
          </p:nvGrpSpPr>
          <p:grpSpPr>
            <a:xfrm>
              <a:off x="8521701" y="3249391"/>
              <a:ext cx="444501" cy="143097"/>
              <a:chOff x="8540751" y="3262091"/>
              <a:chExt cx="444501" cy="143097"/>
            </a:xfrm>
          </p:grpSpPr>
          <p:grpSp>
            <p:nvGrpSpPr>
              <p:cNvPr id="208" name="Gruppieren 207"/>
              <p:cNvGrpSpPr/>
              <p:nvPr/>
            </p:nvGrpSpPr>
            <p:grpSpPr>
              <a:xfrm flipH="1">
                <a:off x="8566151" y="3262091"/>
                <a:ext cx="419101" cy="123825"/>
                <a:chOff x="1668462" y="3267075"/>
                <a:chExt cx="419101" cy="123825"/>
              </a:xfrm>
            </p:grpSpPr>
            <p:sp>
              <p:nvSpPr>
                <p:cNvPr id="209" name="Oval 8"/>
                <p:cNvSpPr>
                  <a:spLocks noChangeArrowheads="1"/>
                </p:cNvSpPr>
                <p:nvPr/>
              </p:nvSpPr>
              <p:spPr bwMode="auto">
                <a:xfrm>
                  <a:off x="1968500" y="3267075"/>
                  <a:ext cx="119063" cy="123825"/>
                </a:xfrm>
                <a:prstGeom prst="ellipse">
                  <a:avLst/>
                </a:prstGeom>
                <a:solidFill>
                  <a:srgbClr val="DDDDDC"/>
                </a:solidFill>
                <a:ln w="19050">
                  <a:solidFill>
                    <a:srgbClr val="24211D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de-DE">
                    <a:latin typeface="Arial" charset="0"/>
                  </a:endParaRPr>
                </a:p>
              </p:txBody>
            </p:sp>
            <p:sp>
              <p:nvSpPr>
                <p:cNvPr id="210" name="Line 9"/>
                <p:cNvSpPr>
                  <a:spLocks noChangeShapeType="1"/>
                </p:cNvSpPr>
                <p:nvPr/>
              </p:nvSpPr>
              <p:spPr bwMode="auto">
                <a:xfrm flipH="1" flipV="1">
                  <a:off x="1668462" y="3267075"/>
                  <a:ext cx="360363" cy="0"/>
                </a:xfrm>
                <a:prstGeom prst="line">
                  <a:avLst/>
                </a:prstGeom>
                <a:noFill/>
                <a:ln w="19050">
                  <a:solidFill>
                    <a:srgbClr val="24211D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2" name="Rechteck 1"/>
              <p:cNvSpPr/>
              <p:nvPr/>
            </p:nvSpPr>
            <p:spPr bwMode="auto">
              <a:xfrm rot="20932871">
                <a:off x="8540751" y="3264471"/>
                <a:ext cx="126999" cy="140717"/>
              </a:xfrm>
              <a:custGeom>
                <a:avLst/>
                <a:gdLst>
                  <a:gd name="connsiteX0" fmla="*/ 0 w 126999"/>
                  <a:gd name="connsiteY0" fmla="*/ 0 h 140717"/>
                  <a:gd name="connsiteX1" fmla="*/ 126999 w 126999"/>
                  <a:gd name="connsiteY1" fmla="*/ 0 h 140717"/>
                  <a:gd name="connsiteX2" fmla="*/ 126999 w 126999"/>
                  <a:gd name="connsiteY2" fmla="*/ 140717 h 140717"/>
                  <a:gd name="connsiteX3" fmla="*/ 0 w 126999"/>
                  <a:gd name="connsiteY3" fmla="*/ 140717 h 140717"/>
                  <a:gd name="connsiteX4" fmla="*/ 0 w 126999"/>
                  <a:gd name="connsiteY4" fmla="*/ 0 h 140717"/>
                  <a:gd name="connsiteX0" fmla="*/ 0 w 126999"/>
                  <a:gd name="connsiteY0" fmla="*/ 0 h 140717"/>
                  <a:gd name="connsiteX1" fmla="*/ 85724 w 126999"/>
                  <a:gd name="connsiteY1" fmla="*/ 3175 h 140717"/>
                  <a:gd name="connsiteX2" fmla="*/ 126999 w 126999"/>
                  <a:gd name="connsiteY2" fmla="*/ 140717 h 140717"/>
                  <a:gd name="connsiteX3" fmla="*/ 0 w 126999"/>
                  <a:gd name="connsiteY3" fmla="*/ 140717 h 140717"/>
                  <a:gd name="connsiteX4" fmla="*/ 0 w 126999"/>
                  <a:gd name="connsiteY4" fmla="*/ 0 h 1407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6999" h="140717">
                    <a:moveTo>
                      <a:pt x="0" y="0"/>
                    </a:moveTo>
                    <a:lnTo>
                      <a:pt x="85724" y="3175"/>
                    </a:lnTo>
                    <a:lnTo>
                      <a:pt x="126999" y="140717"/>
                    </a:lnTo>
                    <a:lnTo>
                      <a:pt x="0" y="14071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DDDDC"/>
              </a:solidFill>
              <a:ln w="19050">
                <a:solidFill>
                  <a:srgbClr val="24211D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>
                  <a:latin typeface="Arial" charset="0"/>
                </a:endParaRPr>
              </a:p>
            </p:txBody>
          </p:sp>
        </p:grpSp>
      </p:grpSp>
      <p:sp>
        <p:nvSpPr>
          <p:cNvPr id="229" name="Oval 162"/>
          <p:cNvSpPr>
            <a:spLocks noChangeArrowheads="1"/>
          </p:cNvSpPr>
          <p:nvPr/>
        </p:nvSpPr>
        <p:spPr bwMode="auto">
          <a:xfrm>
            <a:off x="7845424" y="3286126"/>
            <a:ext cx="357188" cy="357187"/>
          </a:xfrm>
          <a:prstGeom prst="ellipse">
            <a:avLst/>
          </a:prstGeom>
          <a:noFill/>
          <a:ln w="19050" cap="rnd" cmpd="tri">
            <a:solidFill>
              <a:srgbClr val="24211D"/>
            </a:solidFill>
            <a:prstDash val="sysDash"/>
            <a:miter lim="800000"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sp>
        <p:nvSpPr>
          <p:cNvPr id="230" name="Oval 162"/>
          <p:cNvSpPr>
            <a:spLocks noChangeArrowheads="1"/>
          </p:cNvSpPr>
          <p:nvPr/>
        </p:nvSpPr>
        <p:spPr bwMode="auto">
          <a:xfrm>
            <a:off x="7159624" y="3286126"/>
            <a:ext cx="357188" cy="357187"/>
          </a:xfrm>
          <a:prstGeom prst="ellipse">
            <a:avLst/>
          </a:prstGeom>
          <a:noFill/>
          <a:ln w="19050" cap="rnd" cmpd="tri">
            <a:solidFill>
              <a:srgbClr val="24211D"/>
            </a:solidFill>
            <a:prstDash val="sysDash"/>
            <a:miter lim="800000"/>
            <a:headEnd/>
            <a:tailEnd/>
          </a:ln>
        </p:spPr>
        <p:txBody>
          <a:bodyPr/>
          <a:lstStyle/>
          <a:p>
            <a:endParaRPr lang="de-DE">
              <a:latin typeface="Arial" charset="0"/>
            </a:endParaRPr>
          </a:p>
        </p:txBody>
      </p:sp>
      <p:sp>
        <p:nvSpPr>
          <p:cNvPr id="231" name="Titel 11"/>
          <p:cNvSpPr txBox="1">
            <a:spLocks/>
          </p:cNvSpPr>
          <p:nvPr/>
        </p:nvSpPr>
        <p:spPr bwMode="auto">
          <a:xfrm>
            <a:off x="388275" y="404664"/>
            <a:ext cx="7568101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  <a:ea typeface="+mj-ea"/>
                <a:cs typeface="Arial" charset="0"/>
              </a:rPr>
              <a:t>Piktogramme</a:t>
            </a:r>
            <a:endParaRPr kumimoji="0" lang="de-DE" sz="2800" b="1" i="0" u="none" strike="noStrike" kern="0" cap="none" spc="0" normalizeH="0" baseline="0" noProof="0" dirty="0">
              <a:ln>
                <a:noFill/>
              </a:ln>
              <a:uLnTx/>
              <a:uFillTx/>
              <a:latin typeface="Arial" charset="0"/>
              <a:ea typeface="+mj-ea"/>
              <a:cs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twf">
  <a:themeElements>
    <a:clrScheme name="Larissa-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-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000" b="1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Microsoft Sans Serif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000" b="1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Microsoft Sans Serif" pitchFamily="34" charset="0"/>
          </a:defRPr>
        </a:defPPr>
      </a:lstStyle>
    </a:lnDef>
  </a:objectDefaults>
  <a:extraClrSchemeLst>
    <a:extraClrScheme>
      <a:clrScheme name="Larissa-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issa-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btwf</Template>
  <TotalTime>0</TotalTime>
  <Words>407</Words>
  <Application>Microsoft Office PowerPoint</Application>
  <PresentationFormat>Bildschirmpräsentation (4:3)</PresentationFormat>
  <Paragraphs>245</Paragraphs>
  <Slides>18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18</vt:i4>
      </vt:variant>
    </vt:vector>
  </HeadingPairs>
  <TitlesOfParts>
    <vt:vector size="27" baseType="lpstr">
      <vt:lpstr>Arial</vt:lpstr>
      <vt:lpstr>Calibri</vt:lpstr>
      <vt:lpstr>Microsoft Sans Serif</vt:lpstr>
      <vt:lpstr>Tahoma</vt:lpstr>
      <vt:lpstr>Times New Roman</vt:lpstr>
      <vt:lpstr>Univers 55</vt:lpstr>
      <vt:lpstr>Verdana</vt:lpstr>
      <vt:lpstr>Wingdings</vt:lpstr>
      <vt:lpstr>btwf</vt:lpstr>
      <vt:lpstr>Funktiogrammvorlagen  für Holzernteverfahren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Mensch, Tier</vt:lpstr>
      <vt:lpstr>Schlepper</vt:lpstr>
      <vt:lpstr>Tragschlepper</vt:lpstr>
      <vt:lpstr>Rückezüge</vt:lpstr>
      <vt:lpstr>Harvester</vt:lpstr>
      <vt:lpstr>Seilsysteme</vt:lpstr>
      <vt:lpstr>Hacker,  Anbaugeräte, sonstige Geräte</vt:lpstr>
      <vt:lpstr>PowerPoint-Präsentation</vt:lpstr>
      <vt:lpstr>Beispiel: Harvester, Forwarderrückung</vt:lpstr>
      <vt:lpstr>Beispiel: Harvester mit  mm Zufällen, Forwarderrückung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Hier steht der Titel der  Power Point Präsentation.</dc:title>
  <dc:creator>Markus</dc:creator>
  <cp:lastModifiedBy>Andrea Hauck</cp:lastModifiedBy>
  <cp:revision>217</cp:revision>
  <dcterms:created xsi:type="dcterms:W3CDTF">2008-11-25T13:53:38Z</dcterms:created>
  <dcterms:modified xsi:type="dcterms:W3CDTF">2026-02-02T15:38:24Z</dcterms:modified>
</cp:coreProperties>
</file>